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EB Garamond Medium"/>
      <p:regular r:id="rId35"/>
      <p:bold r:id="rId36"/>
      <p:italic r:id="rId37"/>
      <p:boldItalic r:id="rId38"/>
    </p:embeddedFont>
    <p:embeddedFont>
      <p:font typeface="EB Garamond SemiBold"/>
      <p:regular r:id="rId39"/>
      <p:bold r:id="rId40"/>
      <p:italic r:id="rId41"/>
      <p:boldItalic r:id="rId42"/>
    </p:embeddedFont>
    <p:embeddedFont>
      <p:font typeface="EB Garamond"/>
      <p:regular r:id="rId43"/>
      <p:bold r:id="rId44"/>
      <p:italic r:id="rId45"/>
      <p:boldItalic r:id="rId46"/>
    </p:embeddedFont>
    <p:embeddedFont>
      <p:font typeface="EB Garamond ExtraBold"/>
      <p:bold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SemiBold-bold.fntdata"/><Relationship Id="rId20" Type="http://schemas.openxmlformats.org/officeDocument/2006/relationships/slide" Target="slides/slide15.xml"/><Relationship Id="rId42" Type="http://schemas.openxmlformats.org/officeDocument/2006/relationships/font" Target="fonts/EBGaramondSemiBold-boldItalic.fntdata"/><Relationship Id="rId41" Type="http://schemas.openxmlformats.org/officeDocument/2006/relationships/font" Target="fonts/EBGaramondSemiBold-italic.fntdata"/><Relationship Id="rId22" Type="http://schemas.openxmlformats.org/officeDocument/2006/relationships/slide" Target="slides/slide17.xml"/><Relationship Id="rId44" Type="http://schemas.openxmlformats.org/officeDocument/2006/relationships/font" Target="fonts/EBGaramond-bold.fntdata"/><Relationship Id="rId21" Type="http://schemas.openxmlformats.org/officeDocument/2006/relationships/slide" Target="slides/slide16.xml"/><Relationship Id="rId43" Type="http://schemas.openxmlformats.org/officeDocument/2006/relationships/font" Target="fonts/EBGaramond-regular.fntdata"/><Relationship Id="rId24" Type="http://schemas.openxmlformats.org/officeDocument/2006/relationships/slide" Target="slides/slide19.xml"/><Relationship Id="rId46" Type="http://schemas.openxmlformats.org/officeDocument/2006/relationships/font" Target="fonts/EBGaramond-boldItalic.fntdata"/><Relationship Id="rId23" Type="http://schemas.openxmlformats.org/officeDocument/2006/relationships/slide" Target="slides/slide18.xml"/><Relationship Id="rId45" Type="http://schemas.openxmlformats.org/officeDocument/2006/relationships/font" Target="fonts/EBGaramon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EBGaramondExtraBold-boldItalic.fntdata"/><Relationship Id="rId25" Type="http://schemas.openxmlformats.org/officeDocument/2006/relationships/slide" Target="slides/slide20.xml"/><Relationship Id="rId47" Type="http://schemas.openxmlformats.org/officeDocument/2006/relationships/font" Target="fonts/EBGaramondExtraBold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EBGaramondMedium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EBGaramondMedium-italic.fntdata"/><Relationship Id="rId14" Type="http://schemas.openxmlformats.org/officeDocument/2006/relationships/slide" Target="slides/slide9.xml"/><Relationship Id="rId36" Type="http://schemas.openxmlformats.org/officeDocument/2006/relationships/font" Target="fonts/EBGaramondMedium-bold.fntdata"/><Relationship Id="rId17" Type="http://schemas.openxmlformats.org/officeDocument/2006/relationships/slide" Target="slides/slide12.xml"/><Relationship Id="rId39" Type="http://schemas.openxmlformats.org/officeDocument/2006/relationships/font" Target="fonts/EBGaramondSemiBold-regular.fntdata"/><Relationship Id="rId16" Type="http://schemas.openxmlformats.org/officeDocument/2006/relationships/slide" Target="slides/slide11.xml"/><Relationship Id="rId38" Type="http://schemas.openxmlformats.org/officeDocument/2006/relationships/font" Target="fonts/EBGaramondMedium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87df76293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87df76293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9d088b73e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9d088b73e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d8de86dd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d8de86dd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8d8de86dd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8d8de86dd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8d8de86dd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8d8de86dd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d8de86dd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d8de86dd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d5f6f87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d5f6f87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d8de86dd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d8de86dd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d088b73e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d088b73e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7df7629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87df7629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8d8de86dd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8d8de86dd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d8de86dd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d8de86dd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d088b73ed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9d088b73ed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d088b73e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9d088b73e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d088b73e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9d088b73e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9d088b73e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9d088b73e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d088b73e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9d088b73e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9d088b73e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9d088b73e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d088b73e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9d088b73e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d088b73e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d088b73e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9d088b73ed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9d088b73ed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9d088b73e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9d088b73e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9d088b73e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9d088b73e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9d088b73e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9d088b73e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9d088b73e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9d088b73e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d088b73e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9d088b73e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9d088b73e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9d088b73e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d088b73ed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9d088b73ed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Why You Can’t Get Hired and What You’re Going To Do About It_Title_Card cop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1948200" y="893125"/>
            <a:ext cx="5247600" cy="5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There are people twice as talented as you, or I</a:t>
            </a:r>
            <a:endParaRPr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1948200" y="1784592"/>
            <a:ext cx="52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… w</a:t>
            </a:r>
            <a:r>
              <a:rPr b="1" lang="en-GB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ho </a:t>
            </a:r>
            <a:r>
              <a:rPr b="1" i="1" lang="en-GB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never </a:t>
            </a:r>
            <a:r>
              <a:rPr b="1" lang="en-GB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get hired.</a:t>
            </a:r>
            <a:endParaRPr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1948200" y="2738758"/>
            <a:ext cx="52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And people half as talented…</a:t>
            </a:r>
            <a:endParaRPr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948200" y="3692925"/>
            <a:ext cx="52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who </a:t>
            </a:r>
            <a:r>
              <a:rPr i="1" lang="en-GB">
                <a:solidFill>
                  <a:srgbClr val="93C47D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consistently </a:t>
            </a:r>
            <a:r>
              <a:rPr lang="en-GB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do.</a:t>
            </a:r>
            <a:endParaRPr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2067900" y="2200225"/>
            <a:ext cx="5008200" cy="8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0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You don’t know who I am…</a:t>
            </a:r>
            <a:endParaRPr sz="4000"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2067900" y="2149650"/>
            <a:ext cx="5008200" cy="8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0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No show of hands.</a:t>
            </a:r>
            <a:endParaRPr sz="4000"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753919" y="2692349"/>
            <a:ext cx="76173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440"/>
              <a:buNone/>
            </a:pPr>
            <a:br>
              <a:rPr i="1" lang="en-GB" sz="28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</a:br>
            <a:r>
              <a:rPr i="1" lang="en-GB" sz="28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- Someone at some point</a:t>
            </a:r>
            <a:endParaRPr i="1" sz="2800"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1159994" y="1791824"/>
            <a:ext cx="7770900" cy="14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-GB" sz="39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“80% of Freelancers don’t earn more than minimum wage.”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1262975" y="1787125"/>
            <a:ext cx="6290100" cy="12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Step One: 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Confidence through Clarity.</a:t>
            </a:r>
            <a:endParaRPr sz="39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6185475" y="1607700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2041100" y="824011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“I’m a passionate composer with experience in orchestral, ambient, and electronic styles. </a:t>
            </a:r>
            <a:b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Would love to be involved.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2041100" y="2285761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Flexible on rates,</a:t>
            </a:r>
            <a: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b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just excited to work on something cool!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2041100" y="3415672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“Here’s my reel, it features tracks from my latest EP and 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some redesigns I did for fun.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2041100" y="131478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Totally understand if this isn’t the right fit,</a:t>
            </a:r>
            <a: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no worries either way!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2041100" y="1023331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My style’s super flexible -</a:t>
            </a:r>
            <a: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happy to adapt to whatever you need</a:t>
            </a:r>
            <a: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!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1535150" y="1936829"/>
            <a:ext cx="6321900" cy="13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Most of my work has been remote and self-directed, so I’m used to taking initiative, but of course </a:t>
            </a:r>
            <a:b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I’m also happy to just follow your lead</a:t>
            </a:r>
            <a:r>
              <a:rPr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.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1535150" y="3293920"/>
            <a:ext cx="63219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Even just getting to apply means a lot.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1044200" y="3915250"/>
            <a:ext cx="7303800" cy="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</a:t>
            </a:r>
            <a:r>
              <a:rPr i="1" lang="en-GB" sz="23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Even if I’m not the right fit, 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I’ll be cheering on the project from the sidelines!</a:t>
            </a:r>
            <a:r>
              <a:rPr lang="en-GB" sz="2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5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674550" y="3442269"/>
            <a:ext cx="77949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Adapted from research in social perception and communication theory (Harvard, Columbia)</a:t>
            </a:r>
            <a:br>
              <a:rPr lang="en-GB" sz="13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en-GB" sz="13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See: Language and Social Behavior (Columbia) | Language Expectancy Theory (Burgoon et al.)</a:t>
            </a:r>
            <a:endParaRPr sz="13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6" name="Google Shape;106;p21"/>
          <p:cNvSpPr txBox="1"/>
          <p:nvPr/>
        </p:nvSpPr>
        <p:spPr>
          <a:xfrm>
            <a:off x="1115550" y="1476119"/>
            <a:ext cx="69129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2600">
                <a:solidFill>
                  <a:srgbClr val="EFEFEF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“...the way we present ourselves has a measurable effect on how capable we’re perceived to be…”</a:t>
            </a:r>
            <a:endParaRPr i="1" sz="3300">
              <a:solidFill>
                <a:srgbClr val="EFEFEF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1322250" y="2149650"/>
            <a:ext cx="6659400" cy="8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SzPts val="605"/>
              <a:buNone/>
            </a:pPr>
            <a:r>
              <a:rPr lang="en-GB" sz="31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You’re broadcasting your self-belief.</a:t>
            </a:r>
            <a:endParaRPr sz="3100"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2224200" y="1910850"/>
            <a:ext cx="686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They don’t hire </a:t>
            </a:r>
            <a:r>
              <a:rPr i="1" lang="en-GB" sz="3920">
                <a:latin typeface="EB Garamond"/>
                <a:ea typeface="EB Garamond"/>
                <a:cs typeface="EB Garamond"/>
                <a:sym typeface="EB Garamond"/>
              </a:rPr>
              <a:t>Talent</a:t>
            </a: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. 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They hire </a:t>
            </a:r>
            <a:r>
              <a:rPr lang="en-GB" sz="3920" u="sng">
                <a:latin typeface="EB Garamond"/>
                <a:ea typeface="EB Garamond"/>
                <a:cs typeface="EB Garamond"/>
                <a:sym typeface="EB Garamond"/>
              </a:rPr>
              <a:t>Clarity</a:t>
            </a: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39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844544" y="1297509"/>
            <a:ext cx="7652400" cy="13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❌I’d love to be involved if there’s any opportunity.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2" name="Google Shape;122;p24"/>
          <p:cNvSpPr txBox="1"/>
          <p:nvPr/>
        </p:nvSpPr>
        <p:spPr>
          <a:xfrm>
            <a:off x="844544" y="1781363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23" name="Google Shape;123;p24"/>
          <p:cNvSpPr txBox="1"/>
          <p:nvPr>
            <p:ph type="title"/>
          </p:nvPr>
        </p:nvSpPr>
        <p:spPr>
          <a:xfrm>
            <a:off x="844544" y="2732917"/>
            <a:ext cx="7652400" cy="13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Your project hinges on atmosphere. That’s my domain. Here’s how I’d handle it.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844550" y="450341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❌Genre Menu.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25"/>
          <p:cNvSpPr txBox="1"/>
          <p:nvPr/>
        </p:nvSpPr>
        <p:spPr>
          <a:xfrm>
            <a:off x="844544" y="1121216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30" name="Google Shape;130;p25"/>
          <p:cNvSpPr txBox="1"/>
          <p:nvPr>
            <p:ph type="title"/>
          </p:nvPr>
        </p:nvSpPr>
        <p:spPr>
          <a:xfrm>
            <a:off x="844544" y="1121216"/>
            <a:ext cx="7652400" cy="6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The world THEY are building. 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1" name="Google Shape;131;p25"/>
          <p:cNvSpPr txBox="1"/>
          <p:nvPr>
            <p:ph type="title"/>
          </p:nvPr>
        </p:nvSpPr>
        <p:spPr>
          <a:xfrm>
            <a:off x="844544" y="2526140"/>
            <a:ext cx="7652400" cy="9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❌Hedge = Liability.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844544" y="2064447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33" name="Google Shape;133;p25"/>
          <p:cNvSpPr txBox="1"/>
          <p:nvPr>
            <p:ph type="title"/>
          </p:nvPr>
        </p:nvSpPr>
        <p:spPr>
          <a:xfrm>
            <a:off x="844550" y="1825191"/>
            <a:ext cx="7652400" cy="7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Lead with certainty.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844544" y="3466341"/>
            <a:ext cx="3847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Clarity = Competence.</a:t>
            </a:r>
            <a:endParaRPr b="1" sz="2500">
              <a:solidFill>
                <a:schemeClr val="accen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844552" y="4035741"/>
            <a:ext cx="480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 u="sng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Competence reduces Risk</a:t>
            </a:r>
            <a:r>
              <a:rPr b="1" lang="en-GB" sz="2500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b="1" sz="2500">
              <a:solidFill>
                <a:schemeClr val="accen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337975" y="420675"/>
            <a:ext cx="78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620">
                <a:latin typeface="EB Garamond"/>
                <a:ea typeface="EB Garamond"/>
                <a:cs typeface="EB Garamond"/>
                <a:sym typeface="EB Garamond"/>
              </a:rPr>
              <a:t>The Psychology of Risk Reduction: The Ambiguity Effect.</a:t>
            </a:r>
            <a:endParaRPr sz="26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1" name="Google Shape;141;p26"/>
          <p:cNvSpPr txBox="1"/>
          <p:nvPr>
            <p:ph type="title"/>
          </p:nvPr>
        </p:nvSpPr>
        <p:spPr>
          <a:xfrm>
            <a:off x="398690" y="1262873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 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Lack Clarity = Unknown Quantity.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040209" y="1950873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1040209" y="2945198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44" name="Google Shape;144;p26"/>
          <p:cNvSpPr txBox="1"/>
          <p:nvPr>
            <p:ph type="title"/>
          </p:nvPr>
        </p:nvSpPr>
        <p:spPr>
          <a:xfrm>
            <a:off x="398690" y="1950875"/>
            <a:ext cx="7652400" cy="8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❌Vague = Invisible.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2387709" y="2747068"/>
            <a:ext cx="43686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B Garamond ExtraBold"/>
                <a:ea typeface="EB Garamond ExtraBold"/>
                <a:cs typeface="EB Garamond ExtraBold"/>
                <a:sym typeface="EB Garamond ExtraBold"/>
              </a:rPr>
              <a:t>Certainty &gt; Ambiguity.</a:t>
            </a:r>
            <a:endParaRPr sz="3300">
              <a:solidFill>
                <a:schemeClr val="dk1"/>
              </a:solidFill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146" name="Google Shape;146;p26"/>
          <p:cNvSpPr txBox="1"/>
          <p:nvPr>
            <p:ph type="title"/>
          </p:nvPr>
        </p:nvSpPr>
        <p:spPr>
          <a:xfrm>
            <a:off x="398690" y="3572620"/>
            <a:ext cx="7652400" cy="8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❌Bundle of loose potential.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7" name="Google Shape;147;p26"/>
          <p:cNvSpPr txBox="1"/>
          <p:nvPr>
            <p:ph type="title"/>
          </p:nvPr>
        </p:nvSpPr>
        <p:spPr>
          <a:xfrm>
            <a:off x="398712" y="4157409"/>
            <a:ext cx="7652400" cy="8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</a:t>
            </a: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Answer to a problem.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37975" y="420675"/>
            <a:ext cx="788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620">
                <a:latin typeface="EB Garamond"/>
                <a:ea typeface="EB Garamond"/>
                <a:cs typeface="EB Garamond"/>
                <a:sym typeface="EB Garamond"/>
              </a:rPr>
              <a:t>The Psychology of Risk Reduction: The Ambiguity Effect.</a:t>
            </a:r>
            <a:endParaRPr sz="26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p27"/>
          <p:cNvSpPr txBox="1"/>
          <p:nvPr>
            <p:ph type="title"/>
          </p:nvPr>
        </p:nvSpPr>
        <p:spPr>
          <a:xfrm>
            <a:off x="631118" y="1065505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❌I’m an audio professional with experience across music, sound design and implementation.</a:t>
            </a:r>
            <a:endParaRPr sz="24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2974118" y="2005980"/>
            <a:ext cx="296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2974118" y="2949211"/>
            <a:ext cx="296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56" name="Google Shape;156;p27"/>
          <p:cNvSpPr txBox="1"/>
          <p:nvPr>
            <p:ph type="title"/>
          </p:nvPr>
        </p:nvSpPr>
        <p:spPr>
          <a:xfrm>
            <a:off x="631118" y="1973660"/>
            <a:ext cx="7652400" cy="11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I help teams build cohesive, memorable soundscapes, fast and without friction.</a:t>
            </a:r>
            <a:endParaRPr sz="24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7" name="Google Shape;157;p27"/>
          <p:cNvSpPr txBox="1"/>
          <p:nvPr>
            <p:ph type="title"/>
          </p:nvPr>
        </p:nvSpPr>
        <p:spPr>
          <a:xfrm>
            <a:off x="631118" y="2949209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❌Let me know if you’d like to chat!</a:t>
            </a:r>
            <a:endParaRPr sz="24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2974118" y="3186586"/>
            <a:ext cx="296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2974118" y="2777266"/>
            <a:ext cx="296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60" name="Google Shape;160;p27"/>
          <p:cNvSpPr txBox="1"/>
          <p:nvPr>
            <p:ph type="title"/>
          </p:nvPr>
        </p:nvSpPr>
        <p:spPr>
          <a:xfrm>
            <a:off x="631118" y="3641200"/>
            <a:ext cx="7652400" cy="8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If the project is still taking shape, I can build a short audio sketch this week, to show you how I’d approach it.</a:t>
            </a:r>
            <a:endParaRPr sz="24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892350" y="1787125"/>
            <a:ext cx="7359300" cy="12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Step Two: 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Being Divisive is a By-product.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Being Forgettable is the Cardinal Sin.</a:t>
            </a:r>
            <a:endParaRPr sz="39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6185475" y="1607700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2004711" y="970048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“Multi-genre composer”</a:t>
            </a:r>
            <a:endParaRPr i="1" sz="63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2004711" y="1687623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“Passionate about storytelling”</a:t>
            </a:r>
            <a:endParaRPr i="1" sz="6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1942652" y="3431612"/>
            <a:ext cx="53100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“Always looking to grow</a:t>
            </a:r>
            <a:r>
              <a:rPr i="1" lang="en-GB" sz="3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i="1" sz="6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3103161" y="2544378"/>
            <a:ext cx="31131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“Flexible on style”</a:t>
            </a:r>
            <a:endParaRPr i="1" sz="6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 title="V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7675" y="1101242"/>
            <a:ext cx="4988626" cy="374147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1128900" y="449025"/>
            <a:ext cx="6886200" cy="9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53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The Von Restorff Effect</a:t>
            </a:r>
            <a:endParaRPr sz="8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253750" y="1058643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❌“Here’s my general reel. Let me know what stands out!”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6" name="Google Shape;186;p31"/>
          <p:cNvSpPr txBox="1"/>
          <p:nvPr/>
        </p:nvSpPr>
        <p:spPr>
          <a:xfrm>
            <a:off x="253750" y="1933841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87" name="Google Shape;187;p31"/>
          <p:cNvSpPr txBox="1"/>
          <p:nvPr/>
        </p:nvSpPr>
        <p:spPr>
          <a:xfrm>
            <a:off x="253750" y="2877072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88" name="Google Shape;188;p31"/>
          <p:cNvSpPr txBox="1"/>
          <p:nvPr>
            <p:ph type="title"/>
          </p:nvPr>
        </p:nvSpPr>
        <p:spPr>
          <a:xfrm>
            <a:off x="253750" y="2321142"/>
            <a:ext cx="7652400" cy="18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</a:t>
            </a: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“Here’s a 90-second cut I built specifically for dark narrative games. It’s slow-burn, cinematic, and ends with a thematic gut punch. Let me know if that’s what you’re after.”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253750" y="1152318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❌“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I’m a flexible composer who can adapt to any style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!”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4" name="Google Shape;194;p32"/>
          <p:cNvSpPr txBox="1"/>
          <p:nvPr/>
        </p:nvSpPr>
        <p:spPr>
          <a:xfrm>
            <a:off x="253750" y="1933841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253750" y="2877072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96" name="Google Shape;196;p32"/>
          <p:cNvSpPr txBox="1"/>
          <p:nvPr>
            <p:ph type="title"/>
          </p:nvPr>
        </p:nvSpPr>
        <p:spPr>
          <a:xfrm>
            <a:off x="253750" y="2321142"/>
            <a:ext cx="7652400" cy="18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✓ “</a:t>
            </a: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I have analysed the brief. Here is what is working. Here is what isn’t. Here is how I would solve that problem.</a:t>
            </a:r>
            <a:r>
              <a:rPr lang="en-GB" sz="3220">
                <a:solidFill>
                  <a:srgbClr val="93C47D"/>
                </a:solidFill>
                <a:latin typeface="EB Garamond"/>
                <a:ea typeface="EB Garamond"/>
                <a:cs typeface="EB Garamond"/>
                <a:sym typeface="EB Garamond"/>
              </a:rPr>
              <a:t>”</a:t>
            </a:r>
            <a:endParaRPr sz="3220">
              <a:solidFill>
                <a:srgbClr val="93C47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892350" y="1787125"/>
            <a:ext cx="7359300" cy="12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Step Three: 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Putting it All Together: </a:t>
            </a:r>
            <a:br>
              <a:rPr lang="en-GB" sz="3920"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-GB" sz="3920">
                <a:latin typeface="EB Garamond"/>
                <a:ea typeface="EB Garamond"/>
                <a:cs typeface="EB Garamond"/>
                <a:sym typeface="EB Garamond"/>
              </a:rPr>
              <a:t>Double Down.</a:t>
            </a:r>
            <a:endParaRPr sz="39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2" name="Google Shape;202;p33"/>
          <p:cNvSpPr txBox="1"/>
          <p:nvPr/>
        </p:nvSpPr>
        <p:spPr>
          <a:xfrm>
            <a:off x="6185475" y="1607700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845289" y="811074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Memorable ≠ Agreeable.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8" name="Google Shape;208;p34"/>
          <p:cNvSpPr txBox="1"/>
          <p:nvPr/>
        </p:nvSpPr>
        <p:spPr>
          <a:xfrm>
            <a:off x="845289" y="1260502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209" name="Google Shape;209;p34"/>
          <p:cNvSpPr txBox="1"/>
          <p:nvPr/>
        </p:nvSpPr>
        <p:spPr>
          <a:xfrm>
            <a:off x="845289" y="2850928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10" name="Google Shape;210;p34"/>
          <p:cNvSpPr txBox="1"/>
          <p:nvPr>
            <p:ph type="title"/>
          </p:nvPr>
        </p:nvSpPr>
        <p:spPr>
          <a:xfrm>
            <a:off x="845289" y="1298692"/>
            <a:ext cx="7652400" cy="8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Referable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 ≠ Technically Clean.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34"/>
          <p:cNvSpPr txBox="1"/>
          <p:nvPr>
            <p:ph type="title"/>
          </p:nvPr>
        </p:nvSpPr>
        <p:spPr>
          <a:xfrm>
            <a:off x="845289" y="2545606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Your Positioning = Clear.</a:t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845289" y="2943940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845289" y="3887171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14" name="Google Shape;214;p34"/>
          <p:cNvSpPr txBox="1"/>
          <p:nvPr>
            <p:ph type="title"/>
          </p:nvPr>
        </p:nvSpPr>
        <p:spPr>
          <a:xfrm>
            <a:off x="845289" y="3100723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Your Taste = Unmistakable.</a:t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5" name="Google Shape;215;p34"/>
          <p:cNvSpPr txBox="1"/>
          <p:nvPr>
            <p:ph type="title"/>
          </p:nvPr>
        </p:nvSpPr>
        <p:spPr>
          <a:xfrm>
            <a:off x="845289" y="3675652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Your Presence Sharpened the Room.</a:t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6" name="Google Shape;216;p34"/>
          <p:cNvSpPr txBox="1"/>
          <p:nvPr>
            <p:ph type="title"/>
          </p:nvPr>
        </p:nvSpPr>
        <p:spPr>
          <a:xfrm>
            <a:off x="845289" y="2030069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You </a:t>
            </a: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Instilled Confidence.</a:t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/>
          <p:nvPr>
            <p:ph type="title"/>
          </p:nvPr>
        </p:nvSpPr>
        <p:spPr>
          <a:xfrm>
            <a:off x="253750" y="709482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Most Skilled 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≠ First Choice.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253750" y="1158910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223" name="Google Shape;223;p35"/>
          <p:cNvSpPr txBox="1"/>
          <p:nvPr/>
        </p:nvSpPr>
        <p:spPr>
          <a:xfrm>
            <a:off x="253750" y="2263939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24" name="Google Shape;224;p35"/>
          <p:cNvSpPr txBox="1"/>
          <p:nvPr>
            <p:ph type="title"/>
          </p:nvPr>
        </p:nvSpPr>
        <p:spPr>
          <a:xfrm>
            <a:off x="253750" y="1265226"/>
            <a:ext cx="7652400" cy="8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Clear. Bold. Distinct.</a:t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25" name="Google Shape;225;p35"/>
          <p:cNvSpPr txBox="1"/>
          <p:nvPr>
            <p:ph type="title"/>
          </p:nvPr>
        </p:nvSpPr>
        <p:spPr>
          <a:xfrm>
            <a:off x="253750" y="1839393"/>
            <a:ext cx="76524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Not Remembered = Not Hired.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26" name="Google Shape;226;p35"/>
          <p:cNvSpPr txBox="1"/>
          <p:nvPr/>
        </p:nvSpPr>
        <p:spPr>
          <a:xfrm>
            <a:off x="253750" y="2356952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27" name="Google Shape;227;p35"/>
          <p:cNvSpPr txBox="1"/>
          <p:nvPr/>
        </p:nvSpPr>
        <p:spPr>
          <a:xfrm>
            <a:off x="253750" y="3972925"/>
            <a:ext cx="296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228" name="Google Shape;228;p35"/>
          <p:cNvSpPr txBox="1"/>
          <p:nvPr>
            <p:ph type="title"/>
          </p:nvPr>
        </p:nvSpPr>
        <p:spPr>
          <a:xfrm>
            <a:off x="253750" y="2471859"/>
            <a:ext cx="84177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Can’t Describe You</a:t>
            </a:r>
            <a:r>
              <a:rPr lang="en-GB" sz="322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 = No Returns. No Referrals.</a:t>
            </a:r>
            <a:endParaRPr sz="322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220"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29" name="Google Shape;229;p35"/>
          <p:cNvSpPr txBox="1"/>
          <p:nvPr>
            <p:ph type="title"/>
          </p:nvPr>
        </p:nvSpPr>
        <p:spPr>
          <a:xfrm>
            <a:off x="253750" y="3368959"/>
            <a:ext cx="94566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62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If your portfolio doesn’t provoke </a:t>
            </a:r>
            <a:endParaRPr b="1" sz="362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62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conversation, </a:t>
            </a:r>
            <a:r>
              <a:rPr b="1" lang="en-GB" sz="3620" u="sng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it dies in silence</a:t>
            </a:r>
            <a:r>
              <a:rPr b="1" lang="en-GB" sz="362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b="1" sz="362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/>
          <p:nvPr>
            <p:ph type="title"/>
          </p:nvPr>
        </p:nvSpPr>
        <p:spPr>
          <a:xfrm>
            <a:off x="907825" y="1101725"/>
            <a:ext cx="686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120">
                <a:latin typeface="EB Garamond"/>
                <a:ea typeface="EB Garamond"/>
                <a:cs typeface="EB Garamond"/>
                <a:sym typeface="EB Garamond"/>
              </a:rPr>
              <a:t>The One thing…</a:t>
            </a:r>
            <a:endParaRPr sz="312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35" name="Google Shape;235;p36"/>
          <p:cNvSpPr txBox="1"/>
          <p:nvPr>
            <p:ph type="title"/>
          </p:nvPr>
        </p:nvSpPr>
        <p:spPr>
          <a:xfrm>
            <a:off x="1061100" y="2420775"/>
            <a:ext cx="686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 SemiBold"/>
                <a:ea typeface="EB Garamond SemiBold"/>
                <a:cs typeface="EB Garamond SemiBold"/>
                <a:sym typeface="EB Garamond SemiBold"/>
              </a:rPr>
              <a:t>Don’t Act. </a:t>
            </a:r>
            <a:r>
              <a:rPr i="1" lang="en-GB" sz="3720" u="sng">
                <a:latin typeface="EB Garamond SemiBold"/>
                <a:ea typeface="EB Garamond SemiBold"/>
                <a:cs typeface="EB Garamond SemiBold"/>
                <a:sym typeface="EB Garamond SemiBold"/>
              </a:rPr>
              <a:t>Double down.</a:t>
            </a:r>
            <a:r>
              <a:rPr lang="en-GB" sz="3720">
                <a:latin typeface="EB Garamond SemiBold"/>
                <a:ea typeface="EB Garamond SemiBold"/>
                <a:cs typeface="EB Garamond SemiBold"/>
                <a:sym typeface="EB Garamond SemiBold"/>
              </a:rPr>
              <a:t> </a:t>
            </a:r>
            <a:br>
              <a:rPr lang="en-GB" sz="3720">
                <a:latin typeface="EB Garamond SemiBold"/>
                <a:ea typeface="EB Garamond SemiBold"/>
                <a:cs typeface="EB Garamond SemiBold"/>
                <a:sym typeface="EB Garamond SemiBold"/>
              </a:rPr>
            </a:br>
            <a:r>
              <a:rPr lang="en-GB" sz="3720">
                <a:latin typeface="EB Garamond SemiBold"/>
                <a:ea typeface="EB Garamond SemiBold"/>
                <a:cs typeface="EB Garamond SemiBold"/>
                <a:sym typeface="EB Garamond SemiBold"/>
              </a:rPr>
              <a:t>Then Act.</a:t>
            </a:r>
            <a:endParaRPr sz="3720"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/>
          <p:nvPr>
            <p:ph type="title"/>
          </p:nvPr>
        </p:nvSpPr>
        <p:spPr>
          <a:xfrm>
            <a:off x="1137750" y="1350275"/>
            <a:ext cx="686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A level of alignment between your values, your work, and your delivery that can’t be faked and cannot be ignored.</a:t>
            </a:r>
            <a:endParaRPr sz="37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/>
          <p:nvPr>
            <p:ph type="title"/>
          </p:nvPr>
        </p:nvSpPr>
        <p:spPr>
          <a:xfrm>
            <a:off x="2012750" y="2285400"/>
            <a:ext cx="597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What “Luck” really means</a:t>
            </a: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37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"/>
          <p:cNvSpPr txBox="1"/>
          <p:nvPr>
            <p:ph type="title"/>
          </p:nvPr>
        </p:nvSpPr>
        <p:spPr>
          <a:xfrm>
            <a:off x="3026850" y="2285400"/>
            <a:ext cx="309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The Final Shift.</a:t>
            </a:r>
            <a:endParaRPr sz="37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type="title"/>
          </p:nvPr>
        </p:nvSpPr>
        <p:spPr>
          <a:xfrm>
            <a:off x="1741050" y="2038250"/>
            <a:ext cx="566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You might do </a:t>
            </a:r>
            <a:r>
              <a:rPr i="1" lang="en-GB" sz="3720">
                <a:latin typeface="EB Garamond"/>
                <a:ea typeface="EB Garamond"/>
                <a:cs typeface="EB Garamond"/>
                <a:sym typeface="EB Garamond"/>
              </a:rPr>
              <a:t>everything</a:t>
            </a: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 right and </a:t>
            </a:r>
            <a:r>
              <a:rPr lang="en-GB" sz="3720" u="sng">
                <a:latin typeface="EB Garamond"/>
                <a:ea typeface="EB Garamond"/>
                <a:cs typeface="EB Garamond"/>
                <a:sym typeface="EB Garamond"/>
              </a:rPr>
              <a:t>still</a:t>
            </a: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 not succeed.</a:t>
            </a:r>
            <a:endParaRPr sz="37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 txBox="1"/>
          <p:nvPr>
            <p:ph type="title"/>
          </p:nvPr>
        </p:nvSpPr>
        <p:spPr>
          <a:xfrm>
            <a:off x="3405300" y="2285400"/>
            <a:ext cx="233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20">
                <a:latin typeface="EB Garamond"/>
                <a:ea typeface="EB Garamond"/>
                <a:cs typeface="EB Garamond"/>
                <a:sym typeface="EB Garamond"/>
              </a:rPr>
              <a:t>Thank you.</a:t>
            </a:r>
            <a:endParaRPr sz="372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