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5143500" cx="9144000"/>
  <p:notesSz cx="6858000" cy="9144000"/>
  <p:embeddedFontLst>
    <p:embeddedFont>
      <p:font typeface="Roboto Mono Medium"/>
      <p:regular r:id="rId53"/>
      <p:bold r:id="rId54"/>
      <p:italic r:id="rId55"/>
      <p:boldItalic r:id="rId56"/>
    </p:embeddedFont>
    <p:embeddedFont>
      <p:font typeface="Roboto Mono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AE7F06C-1E54-4A80-B02A-C9891B870931}">
  <a:tblStyle styleId="{5AE7F06C-1E54-4A80-B02A-C9891B8709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obotoMono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RobotoMonoMedium-regular.fntdata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RobotoMonoMedium-italic.fntdata"/><Relationship Id="rId10" Type="http://schemas.openxmlformats.org/officeDocument/2006/relationships/slide" Target="slides/slide4.xml"/><Relationship Id="rId54" Type="http://schemas.openxmlformats.org/officeDocument/2006/relationships/font" Target="fonts/RobotoMonoMedium-bold.fntdata"/><Relationship Id="rId13" Type="http://schemas.openxmlformats.org/officeDocument/2006/relationships/slide" Target="slides/slide7.xml"/><Relationship Id="rId57" Type="http://schemas.openxmlformats.org/officeDocument/2006/relationships/font" Target="fonts/RobotoMono-regular.fntdata"/><Relationship Id="rId12" Type="http://schemas.openxmlformats.org/officeDocument/2006/relationships/slide" Target="slides/slide6.xml"/><Relationship Id="rId56" Type="http://schemas.openxmlformats.org/officeDocument/2006/relationships/font" Target="fonts/RobotoMonoMedium-boldItalic.fntdata"/><Relationship Id="rId15" Type="http://schemas.openxmlformats.org/officeDocument/2006/relationships/slide" Target="slides/slide9.xml"/><Relationship Id="rId59" Type="http://schemas.openxmlformats.org/officeDocument/2006/relationships/font" Target="fonts/RobotoMono-italic.fntdata"/><Relationship Id="rId14" Type="http://schemas.openxmlformats.org/officeDocument/2006/relationships/slide" Target="slides/slide8.xml"/><Relationship Id="rId58" Type="http://schemas.openxmlformats.org/officeDocument/2006/relationships/font" Target="fonts/RobotoMono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7fc92a12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97fc92a12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f7f1d6641_0_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9f7f1d6641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7d45907a6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7d45907a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a1380b988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a1380b988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97d45907a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97d45907a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97fc92a121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97fc92a12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f7f1d664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f7f1d664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97d45907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97d45907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9f7f1d664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9f7f1d664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f7f1d6641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9f7f1d6641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7d45907a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97d45907a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97fc92a12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97fc92a1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7fc92a12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97fc92a12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97fc92a12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97fc92a12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a1380b988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a1380b988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97d45907a6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97d45907a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97d45907a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97d45907a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97d45907a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97d45907a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7d45907a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97d45907a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9f7f1d6641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9f7f1d6641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7d45907a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97d45907a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a1380b988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a1380b988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9f7f1d664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9f7f1d664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97fc92a12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97fc92a12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9f7f1d6641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9f7f1d6641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97fc92a12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97fc92a12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9d99a16741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9d99a1674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9bf7afe2e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9bf7afe2e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97fc92a12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97fc92a12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97fc92a121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97fc92a121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97fc92a121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97fc92a121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7fc92a121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97fc92a121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9d99a1674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9d99a1674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97d45907a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97d45907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97fc92a121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97fc92a121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9f7f1d6641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9f7f1d6641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a1380b98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a1380b98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9d99a1674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9d99a167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9d99a1674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9d99a1674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97d45907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97d45907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97fc92a121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97fc92a121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a1380b988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a1380b988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a1380b988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a1380b988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9f7f1d6641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9f7f1d6641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9bf7afe2e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9bf7afe2e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9bf7afe2e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9bf7afe2e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android-developers.googleblog.com/2021/03/an-update-on-androids-audio-latency.html" TargetMode="External"/><Relationship Id="rId4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source.android.com/docs/compatibility/12/android-12-cdd#56_audio_latency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ui.perfetto.dev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developer.android.com/games/sdk/oboe/low-latency-audio#avoid_blocking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github.com/google/oboe/wiki/Using-ADPF-for-High%E2%80%90Quality-Audio-Performance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github.com/google/oboe/wiki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github.com/google/oboe/wiki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play.google.com/store/apps/details?id=com.mobileer.oboetester" TargetMode="External"/><Relationship Id="rId4" Type="http://schemas.openxmlformats.org/officeDocument/2006/relationships/hyperlink" Target="https://source.android.com/docs/compatibility/cts/usb-audio#usb-audio-adapter-recommendations" TargetMode="External"/><Relationship Id="rId5" Type="http://schemas.openxmlformats.org/officeDocument/2006/relationships/hyperlink" Target="https://developer.android.com/games/sdk/oboe/low-latency-audio" TargetMode="External"/><Relationship Id="rId6" Type="http://schemas.openxmlformats.org/officeDocument/2006/relationships/hyperlink" Target="https://android-developers.googleblog.com/2021/03/an-update-on-androids-audio-latency.html" TargetMode="External"/><Relationship Id="rId7" Type="http://schemas.openxmlformats.org/officeDocument/2006/relationships/hyperlink" Target="https://source.android.com/docs/compatibility/cts/usb-audio#usb-audio-adapter-recommendations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youtu.be/vPc7zvfpUos?si=rzJ8B2KZ4A2j0wIZ" TargetMode="External"/><Relationship Id="rId4" Type="http://schemas.openxmlformats.org/officeDocument/2006/relationships/hyperlink" Target="https://www.youtube.com/watch?v=dAyeEN21FbM" TargetMode="External"/><Relationship Id="rId5" Type="http://schemas.openxmlformats.org/officeDocument/2006/relationships/hyperlink" Target="https://www.youtube.com/watch?v=Pjgfje52Yv0" TargetMode="External"/><Relationship Id="rId6" Type="http://schemas.openxmlformats.org/officeDocument/2006/relationships/hyperlink" Target="https://www.youtube.com/watch?v=tWBojmBpS74" TargetMode="External"/><Relationship Id="rId7" Type="http://schemas.openxmlformats.org/officeDocument/2006/relationships/hyperlink" Target="https://www.youtube.com/watch?v=hY9BrS2uX-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Real-time Audio on Android_Title_Car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490250" y="450150"/>
            <a:ext cx="8040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Worked on Android Audio for 12 years at Google.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Focussed on Latency and Real-time Performance.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Developed AAudio and Oboe.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Confidential Information</a:t>
            </a:r>
            <a:endParaRPr/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Android, AAudio are open source (AOSP)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Oboe on GitHub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Vendor docs and CDD are online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Test tools for latency and CPU are on GitHub and on </a:t>
            </a:r>
            <a:r>
              <a:rPr lang="en"/>
              <a:t>Play Store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“Real-Time” Audio?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Audio changes </a:t>
            </a:r>
            <a:r>
              <a:rPr b="1" lang="en"/>
              <a:t>quickly</a:t>
            </a:r>
            <a:r>
              <a:rPr lang="en"/>
              <a:t> in response to user input or other information.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YES: games, musical instruments, UI sounds, hearing assistance, VR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NO: streaming audio and video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Main Issues</a:t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Getting Few Small Buffers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Reliable CPU Performance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Good News: Apps</a:t>
            </a:r>
            <a:r>
              <a:rPr lang="en" sz="2400"/>
              <a:t> with low CPU load work great</a:t>
            </a:r>
            <a:r>
              <a:rPr lang="en" sz="2400"/>
              <a:t>!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/>
              <a:t>Eg. Drum Pads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Audio Latency</a:t>
            </a:r>
            <a:endParaRPr sz="6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Latency = time from Input to Output</a:t>
            </a:r>
            <a:endParaRPr/>
          </a:p>
        </p:txBody>
      </p:sp>
      <p:cxnSp>
        <p:nvCxnSpPr>
          <p:cNvPr id="88" name="Google Shape;88;p19"/>
          <p:cNvCxnSpPr/>
          <p:nvPr/>
        </p:nvCxnSpPr>
        <p:spPr>
          <a:xfrm flipH="1" rot="10800000">
            <a:off x="493700" y="4419875"/>
            <a:ext cx="7920000" cy="14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9"/>
          <p:cNvSpPr/>
          <p:nvPr/>
        </p:nvSpPr>
        <p:spPr>
          <a:xfrm>
            <a:off x="2592500" y="1871700"/>
            <a:ext cx="1231200" cy="657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Audio Input</a:t>
            </a:r>
            <a:endParaRPr b="1" sz="1700"/>
          </a:p>
        </p:txBody>
      </p:sp>
      <p:sp>
        <p:nvSpPr>
          <p:cNvPr id="90" name="Google Shape;90;p19"/>
          <p:cNvSpPr/>
          <p:nvPr/>
        </p:nvSpPr>
        <p:spPr>
          <a:xfrm>
            <a:off x="5219650" y="2571750"/>
            <a:ext cx="1751100" cy="657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Audio Output</a:t>
            </a:r>
            <a:endParaRPr b="1" sz="1700"/>
          </a:p>
        </p:txBody>
      </p:sp>
      <p:sp>
        <p:nvSpPr>
          <p:cNvPr id="91" name="Google Shape;91;p19"/>
          <p:cNvSpPr/>
          <p:nvPr/>
        </p:nvSpPr>
        <p:spPr>
          <a:xfrm>
            <a:off x="4097650" y="2571750"/>
            <a:ext cx="848100" cy="657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App</a:t>
            </a:r>
            <a:endParaRPr b="1" sz="1700"/>
          </a:p>
        </p:txBody>
      </p:sp>
      <p:sp>
        <p:nvSpPr>
          <p:cNvPr id="92" name="Google Shape;92;p19"/>
          <p:cNvSpPr txBox="1"/>
          <p:nvPr/>
        </p:nvSpPr>
        <p:spPr>
          <a:xfrm>
            <a:off x="7244650" y="2614200"/>
            <a:ext cx="132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Speaker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1181300" y="1914150"/>
            <a:ext cx="132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Mic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94" name="Google Shape;94;p19"/>
          <p:cNvSpPr txBox="1"/>
          <p:nvPr/>
        </p:nvSpPr>
        <p:spPr>
          <a:xfrm>
            <a:off x="493700" y="2656650"/>
            <a:ext cx="132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Finger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1917500" y="2571750"/>
            <a:ext cx="1906200" cy="657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Touch</a:t>
            </a:r>
            <a:r>
              <a:rPr b="1" lang="en" sz="1700"/>
              <a:t> Input</a:t>
            </a:r>
            <a:endParaRPr b="1" sz="1700"/>
          </a:p>
        </p:txBody>
      </p:sp>
      <p:sp>
        <p:nvSpPr>
          <p:cNvPr id="96" name="Google Shape;96;p19"/>
          <p:cNvSpPr txBox="1"/>
          <p:nvPr/>
        </p:nvSpPr>
        <p:spPr>
          <a:xfrm>
            <a:off x="2359800" y="3383275"/>
            <a:ext cx="132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MIDI</a:t>
            </a:r>
            <a:endParaRPr b="1" sz="1800">
              <a:solidFill>
                <a:schemeClr val="dk2"/>
              </a:solidFill>
            </a:endParaRPr>
          </a:p>
        </p:txBody>
      </p:sp>
      <p:cxnSp>
        <p:nvCxnSpPr>
          <p:cNvPr id="97" name="Google Shape;97;p19"/>
          <p:cNvCxnSpPr>
            <a:stCxn id="98" idx="3"/>
            <a:endCxn id="91" idx="1"/>
          </p:cNvCxnSpPr>
          <p:nvPr/>
        </p:nvCxnSpPr>
        <p:spPr>
          <a:xfrm flipH="1" rot="10800000">
            <a:off x="3823700" y="2900688"/>
            <a:ext cx="273900" cy="75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" name="Google Shape;99;p19"/>
          <p:cNvCxnSpPr>
            <a:stCxn id="95" idx="3"/>
            <a:endCxn id="91" idx="1"/>
          </p:cNvCxnSpPr>
          <p:nvPr/>
        </p:nvCxnSpPr>
        <p:spPr>
          <a:xfrm>
            <a:off x="3823700" y="2900550"/>
            <a:ext cx="2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9"/>
          <p:cNvCxnSpPr>
            <a:stCxn id="89" idx="3"/>
            <a:endCxn id="91" idx="1"/>
          </p:cNvCxnSpPr>
          <p:nvPr/>
        </p:nvCxnSpPr>
        <p:spPr>
          <a:xfrm>
            <a:off x="3823700" y="2200500"/>
            <a:ext cx="273900" cy="7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9"/>
          <p:cNvCxnSpPr>
            <a:stCxn id="91" idx="3"/>
            <a:endCxn id="90" idx="1"/>
          </p:cNvCxnSpPr>
          <p:nvPr/>
        </p:nvCxnSpPr>
        <p:spPr>
          <a:xfrm>
            <a:off x="4945750" y="2900550"/>
            <a:ext cx="2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" name="Google Shape;102;p19"/>
          <p:cNvSpPr txBox="1"/>
          <p:nvPr/>
        </p:nvSpPr>
        <p:spPr>
          <a:xfrm>
            <a:off x="3681000" y="4419875"/>
            <a:ext cx="132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Time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3725900" y="3331488"/>
            <a:ext cx="97800" cy="657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OboeTester to Measure Latency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26800"/>
            <a:ext cx="5260500" cy="15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Change settings/path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 speaker/mic, USB, 3.5mm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algorithm used in CTS Verifier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GitHub and Play Store</a:t>
            </a:r>
            <a:endParaRPr/>
          </a:p>
        </p:txBody>
      </p:sp>
      <p:pic>
        <p:nvPicPr>
          <p:cNvPr id="109" name="Google Shape;109;p20" title="oboetester_latency_scree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118" y="163675"/>
            <a:ext cx="2109358" cy="469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2375" y="2802100"/>
            <a:ext cx="285750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/>
          <p:nvPr/>
        </p:nvSpPr>
        <p:spPr>
          <a:xfrm rot="7551466">
            <a:off x="7748443" y="3463265"/>
            <a:ext cx="230976" cy="82081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Audio Loopback Hardware - Output to Input</a:t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650" y="1162050"/>
            <a:ext cx="405765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 title="original_fe11a42a-4238-4d37-b151-4426ac5cbacf_PXL_20251103_11525906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3966" y="508863"/>
            <a:ext cx="1420258" cy="412577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1180825" y="4125775"/>
            <a:ext cx="44313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Most USB Adapters add 40-60 msec latency! Use Moshi or Xumee adapters.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Zoom AMS-22 USB has a “Loopback” switch!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1017725"/>
            <a:ext cx="5094634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/>
          <p:nvPr/>
        </p:nvSpPr>
        <p:spPr>
          <a:xfrm rot="-640260">
            <a:off x="5051686" y="3027183"/>
            <a:ext cx="801969" cy="304076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Oldest Latency Measurement Technique</a:t>
            </a:r>
            <a:endParaRPr/>
          </a:p>
        </p:txBody>
      </p: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00"/>
              <a:t>Rick O’Rang app used Larsen Effect</a:t>
            </a:r>
            <a:endParaRPr sz="1900"/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00"/>
              <a:t>problems with loop gain sensitivity</a:t>
            </a:r>
            <a:endParaRPr sz="1900"/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00"/>
              <a:t>does not work with speaker/mic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6000"/>
              <a:t>Hello</a:t>
            </a:r>
            <a:r>
              <a:rPr lang="en"/>
              <a:t> - </a:t>
            </a:r>
            <a:r>
              <a:rPr lang="en" sz="3600"/>
              <a:t>Hello</a:t>
            </a:r>
            <a:r>
              <a:rPr lang="en"/>
              <a:t> - </a:t>
            </a:r>
            <a:r>
              <a:rPr lang="en" sz="2400"/>
              <a:t>Hello</a:t>
            </a:r>
            <a:r>
              <a:rPr lang="en"/>
              <a:t> - Hello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/>
              <a:t>Hello - </a:t>
            </a:r>
            <a:r>
              <a:rPr lang="en" sz="2635"/>
              <a:t>Hello</a:t>
            </a:r>
            <a:r>
              <a:rPr lang="en"/>
              <a:t> - </a:t>
            </a:r>
            <a:r>
              <a:rPr lang="en" sz="4423"/>
              <a:t>Hello</a:t>
            </a:r>
            <a:r>
              <a:rPr lang="en" sz="3600"/>
              <a:t> - </a:t>
            </a:r>
            <a:r>
              <a:rPr lang="en" sz="10250">
                <a:solidFill>
                  <a:srgbClr val="CC0000"/>
                </a:solidFill>
              </a:rPr>
              <a:t>Hello</a:t>
            </a:r>
            <a:endParaRPr sz="10250"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Google Shape;137;p24"/>
          <p:cNvCxnSpPr/>
          <p:nvPr/>
        </p:nvCxnSpPr>
        <p:spPr>
          <a:xfrm>
            <a:off x="1830125" y="3484425"/>
            <a:ext cx="4951800" cy="28200"/>
          </a:xfrm>
          <a:prstGeom prst="straightConnector1">
            <a:avLst/>
          </a:prstGeom>
          <a:noFill/>
          <a:ln cap="flat" cmpd="sng" w="38100">
            <a:solidFill>
              <a:srgbClr val="C9DAF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Latency Measurement - Sine Burst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less immune to volume issues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broad correlation peak, octave errors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sine waves blocked by some speaker protection code!</a:t>
            </a:r>
            <a:endParaRPr sz="2000"/>
          </a:p>
        </p:txBody>
      </p:sp>
      <p:sp>
        <p:nvSpPr>
          <p:cNvPr id="140" name="Google Shape;140;p24"/>
          <p:cNvSpPr/>
          <p:nvPr/>
        </p:nvSpPr>
        <p:spPr>
          <a:xfrm>
            <a:off x="3152500" y="3020175"/>
            <a:ext cx="2067900" cy="956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Latency Measurement - random bits</a:t>
            </a:r>
            <a:endParaRPr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13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Manchester encoding of a random bit stream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Very high correlation peak, very accurate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data smeared on tablet with multiple speaker-mic path lengths</a:t>
            </a:r>
            <a:endParaRPr sz="2000"/>
          </a:p>
        </p:txBody>
      </p:sp>
      <p:sp>
        <p:nvSpPr>
          <p:cNvPr id="147" name="Google Shape;147;p25"/>
          <p:cNvSpPr/>
          <p:nvPr/>
        </p:nvSpPr>
        <p:spPr>
          <a:xfrm>
            <a:off x="2463225" y="2627325"/>
            <a:ext cx="3418500" cy="20259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tablet</a:t>
            </a:r>
            <a:endParaRPr sz="2300"/>
          </a:p>
        </p:txBody>
      </p:sp>
      <p:sp>
        <p:nvSpPr>
          <p:cNvPr id="148" name="Google Shape;148;p25"/>
          <p:cNvSpPr/>
          <p:nvPr/>
        </p:nvSpPr>
        <p:spPr>
          <a:xfrm rot="-3699191">
            <a:off x="2833668" y="3770426"/>
            <a:ext cx="176914" cy="116821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5"/>
          <p:cNvSpPr txBox="1"/>
          <p:nvPr/>
        </p:nvSpPr>
        <p:spPr>
          <a:xfrm>
            <a:off x="2983725" y="4653225"/>
            <a:ext cx="7878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Mic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0" name="Google Shape;150;p25"/>
          <p:cNvSpPr/>
          <p:nvPr/>
        </p:nvSpPr>
        <p:spPr>
          <a:xfrm rot="-2156926">
            <a:off x="2867568" y="2989404"/>
            <a:ext cx="209007" cy="178538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5"/>
          <p:cNvSpPr/>
          <p:nvPr/>
        </p:nvSpPr>
        <p:spPr>
          <a:xfrm rot="3460823">
            <a:off x="4546164" y="2398525"/>
            <a:ext cx="243528" cy="291480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5"/>
          <p:cNvSpPr/>
          <p:nvPr/>
        </p:nvSpPr>
        <p:spPr>
          <a:xfrm rot="4738127">
            <a:off x="4621074" y="3088463"/>
            <a:ext cx="169329" cy="256347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Latency Measurement - noise modulated pulses</a:t>
            </a:r>
            <a:endParaRPr/>
          </a:p>
        </p:txBody>
      </p:sp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311700" y="1152475"/>
            <a:ext cx="3909300" cy="36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</a:t>
            </a:r>
            <a:r>
              <a:rPr lang="en"/>
              <a:t> envelope follower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pulse spacing to avoid ambiguity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cross correlation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pass at low sample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second pass for sample accuracy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150" y="1494103"/>
            <a:ext cx="5136475" cy="266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644175" y="950400"/>
            <a:ext cx="4385100" cy="279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Sound travels one foot (</a:t>
            </a:r>
            <a:r>
              <a:rPr lang="en"/>
              <a:t>34 cm) </a:t>
            </a:r>
            <a:r>
              <a:rPr lang="en"/>
              <a:t>per </a:t>
            </a:r>
            <a:r>
              <a:rPr b="1" lang="en"/>
              <a:t>millisecond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isembodied cartoon foot in a blank space viewed from the side. Under the foot is an old stopwatch with the timer hand pointing to &quot;1&quot;." id="165" name="Google Shape;1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75" y="950400"/>
            <a:ext cx="3901050" cy="390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Android Developer </a:t>
            </a:r>
            <a:r>
              <a:rPr lang="en" u="sng">
                <a:solidFill>
                  <a:schemeClr val="hlink"/>
                </a:solidFill>
                <a:hlinkClick r:id="rId3"/>
              </a:rPr>
              <a:t>Blog</a:t>
            </a:r>
            <a:endParaRPr/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5400" y="1180625"/>
            <a:ext cx="5210420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 </a:t>
            </a:r>
            <a:r>
              <a:rPr lang="en" u="sng">
                <a:solidFill>
                  <a:schemeClr val="hlink"/>
                </a:solidFill>
                <a:hlinkClick r:id="rId3"/>
              </a:rPr>
              <a:t>CDD</a:t>
            </a:r>
            <a:r>
              <a:rPr lang="en"/>
              <a:t> defines max round-trip latency</a:t>
            </a:r>
            <a:endParaRPr/>
          </a:p>
        </p:txBody>
      </p:sp>
      <p:sp>
        <p:nvSpPr>
          <p:cNvPr id="177" name="Google Shape;177;p29"/>
          <p:cNvSpPr txBox="1"/>
          <p:nvPr>
            <p:ph idx="1" type="body"/>
          </p:nvPr>
        </p:nvSpPr>
        <p:spPr>
          <a:xfrm>
            <a:off x="311700" y="1152475"/>
            <a:ext cx="7090800" cy="9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Forces manufacturers to measure and report latency.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Most devices are much lower latency.</a:t>
            </a:r>
            <a:endParaRPr/>
          </a:p>
        </p:txBody>
      </p:sp>
      <p:graphicFrame>
        <p:nvGraphicFramePr>
          <p:cNvPr id="178" name="Google Shape;178;p29"/>
          <p:cNvGraphicFramePr/>
          <p:nvPr/>
        </p:nvGraphicFramePr>
        <p:xfrm>
          <a:off x="2317100" y="2322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{5AE7F06C-1E54-4A80-B02A-C9891B870931}</a:tableStyleId>
              </a:tblPr>
              <a:tblGrid>
                <a:gridCol w="1402950"/>
                <a:gridCol w="2854925"/>
              </a:tblGrid>
              <a:tr h="532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Android SDK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max RT Latency (msec)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6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 (2021)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 (2022)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 (2023)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 (2024)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 (2025)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90250" y="450150"/>
            <a:ext cx="7815000" cy="367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Majority of Android Devices now under 30 msec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round-trip latency.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below 10 msec.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490250" y="450150"/>
            <a:ext cx="3700200" cy="42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Latency problem solved for interactive apps with low CPU workload,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eg. DrumThumper by Paul Mclean</a:t>
            </a:r>
            <a:endParaRPr sz="3200"/>
          </a:p>
        </p:txBody>
      </p:sp>
      <p:pic>
        <p:nvPicPr>
          <p:cNvPr id="189" name="Google Shape;189;p31" title="drum_thump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300" y="153900"/>
            <a:ext cx="217363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AAudio Exclusive Mode</a:t>
            </a:r>
            <a:endParaRPr/>
          </a:p>
        </p:txBody>
      </p:sp>
      <p:sp>
        <p:nvSpPr>
          <p:cNvPr id="195" name="Google Shape;195;p32"/>
          <p:cNvSpPr/>
          <p:nvPr/>
        </p:nvSpPr>
        <p:spPr>
          <a:xfrm>
            <a:off x="3450325" y="1173175"/>
            <a:ext cx="1219200" cy="9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App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AAudio</a:t>
            </a:r>
            <a:endParaRPr b="1" sz="1700"/>
          </a:p>
        </p:txBody>
      </p:sp>
      <p:sp>
        <p:nvSpPr>
          <p:cNvPr id="196" name="Google Shape;196;p32"/>
          <p:cNvSpPr/>
          <p:nvPr/>
        </p:nvSpPr>
        <p:spPr>
          <a:xfrm>
            <a:off x="3528500" y="3904125"/>
            <a:ext cx="848100" cy="657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DSP</a:t>
            </a:r>
            <a:endParaRPr b="1" sz="1700"/>
          </a:p>
        </p:txBody>
      </p:sp>
      <p:sp>
        <p:nvSpPr>
          <p:cNvPr id="197" name="Google Shape;197;p32"/>
          <p:cNvSpPr/>
          <p:nvPr/>
        </p:nvSpPr>
        <p:spPr>
          <a:xfrm>
            <a:off x="3528500" y="2439525"/>
            <a:ext cx="1103100" cy="1051800"/>
          </a:xfrm>
          <a:prstGeom prst="parallelogram">
            <a:avLst>
              <a:gd fmla="val 25000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FIFO</a:t>
            </a:r>
            <a:endParaRPr/>
          </a:p>
        </p:txBody>
      </p:sp>
      <p:cxnSp>
        <p:nvCxnSpPr>
          <p:cNvPr id="198" name="Google Shape;198;p32"/>
          <p:cNvCxnSpPr>
            <a:stCxn id="195" idx="2"/>
            <a:endCxn id="197" idx="0"/>
          </p:cNvCxnSpPr>
          <p:nvPr/>
        </p:nvCxnSpPr>
        <p:spPr>
          <a:xfrm>
            <a:off x="4059925" y="2130175"/>
            <a:ext cx="20100" cy="309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9" name="Google Shape;199;p32"/>
          <p:cNvCxnSpPr>
            <a:stCxn id="197" idx="3"/>
            <a:endCxn id="196" idx="0"/>
          </p:cNvCxnSpPr>
          <p:nvPr/>
        </p:nvCxnSpPr>
        <p:spPr>
          <a:xfrm>
            <a:off x="3948575" y="3491325"/>
            <a:ext cx="3900" cy="41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" name="Google Shape;200;p32"/>
          <p:cNvSpPr txBox="1"/>
          <p:nvPr/>
        </p:nvSpPr>
        <p:spPr>
          <a:xfrm>
            <a:off x="4747025" y="2721675"/>
            <a:ext cx="14109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shared memory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3526475" y="3182175"/>
            <a:ext cx="925500" cy="309300"/>
          </a:xfrm>
          <a:prstGeom prst="parallelogram">
            <a:avLst>
              <a:gd fmla="val 25000" name="adj"/>
            </a:avLst>
          </a:prstGeom>
          <a:solidFill>
            <a:srgbClr val="BF9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2"/>
          <p:cNvSpPr/>
          <p:nvPr/>
        </p:nvSpPr>
        <p:spPr>
          <a:xfrm>
            <a:off x="4747025" y="4033025"/>
            <a:ext cx="925500" cy="412800"/>
          </a:xfrm>
          <a:prstGeom prst="parallelogram">
            <a:avLst>
              <a:gd fmla="val 25000" name="adj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2"/>
          <p:cNvSpPr/>
          <p:nvPr/>
        </p:nvSpPr>
        <p:spPr>
          <a:xfrm>
            <a:off x="6196325" y="3904125"/>
            <a:ext cx="333600" cy="5727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4" name="Google Shape;204;p32"/>
          <p:cNvCxnSpPr>
            <a:stCxn id="196" idx="3"/>
            <a:endCxn id="202" idx="5"/>
          </p:cNvCxnSpPr>
          <p:nvPr/>
        </p:nvCxnSpPr>
        <p:spPr>
          <a:xfrm>
            <a:off x="4376600" y="4232925"/>
            <a:ext cx="422100" cy="6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" name="Google Shape;205;p32"/>
          <p:cNvCxnSpPr>
            <a:stCxn id="202" idx="2"/>
            <a:endCxn id="203" idx="2"/>
          </p:cNvCxnSpPr>
          <p:nvPr/>
        </p:nvCxnSpPr>
        <p:spPr>
          <a:xfrm flipH="1" rot="10800000">
            <a:off x="5620925" y="4232225"/>
            <a:ext cx="5754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" name="Google Shape;206;p32"/>
          <p:cNvCxnSpPr/>
          <p:nvPr/>
        </p:nvCxnSpPr>
        <p:spPr>
          <a:xfrm flipH="1" rot="10800000">
            <a:off x="6927575" y="3516875"/>
            <a:ext cx="718200" cy="38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2"/>
          <p:cNvCxnSpPr/>
          <p:nvPr/>
        </p:nvCxnSpPr>
        <p:spPr>
          <a:xfrm>
            <a:off x="6966050" y="4158300"/>
            <a:ext cx="833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2"/>
          <p:cNvCxnSpPr/>
          <p:nvPr/>
        </p:nvCxnSpPr>
        <p:spPr>
          <a:xfrm>
            <a:off x="6953225" y="4478975"/>
            <a:ext cx="731100" cy="30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Checklist for Low Latency</a:t>
            </a:r>
            <a:endParaRPr/>
          </a:p>
        </p:txBody>
      </p:sp>
      <p:sp>
        <p:nvSpPr>
          <p:cNvPr id="214" name="Google Shape;214;p33"/>
          <p:cNvSpPr txBox="1"/>
          <p:nvPr>
            <p:ph idx="1" type="body"/>
          </p:nvPr>
        </p:nvSpPr>
        <p:spPr>
          <a:xfrm>
            <a:off x="311700" y="1152475"/>
            <a:ext cx="8679000" cy="3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rgbClr val="174EA6"/>
                </a:solidFill>
                <a:highlight>
                  <a:srgbClr val="FFFFFF"/>
                </a:highlight>
              </a:rPr>
              <a:t>https://developer.android.com/games/sdk/oboe/low-latency-audio</a:t>
            </a:r>
            <a:endParaRPr sz="1700"/>
          </a:p>
          <a:p>
            <a:pPr indent="-355600" lvl="0" marL="457200" rtl="0" algn="l">
              <a:spcBef>
                <a:spcPts val="90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Use Oboe and C++, QuirkManager, other tools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Request performance mode "low latency"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Request sharing mode "exclusive", save 4+ msec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Use 48000 Hz or the Oboe sample rate converter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Set usage to AAUDIO_USAGE_GAME, (BT)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Use data callbacks, not blocking writes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Tune buffer size to "double buffer"</a:t>
            </a:r>
            <a:endParaRPr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Latency Tuning</a:t>
            </a:r>
            <a:endParaRPr/>
          </a:p>
        </p:txBody>
      </p:sp>
      <p:grpSp>
        <p:nvGrpSpPr>
          <p:cNvPr id="220" name="Google Shape;220;p34"/>
          <p:cNvGrpSpPr/>
          <p:nvPr/>
        </p:nvGrpSpPr>
        <p:grpSpPr>
          <a:xfrm>
            <a:off x="1912375" y="1797513"/>
            <a:ext cx="1488900" cy="2643013"/>
            <a:chOff x="1848225" y="1810338"/>
            <a:chExt cx="1488900" cy="2643013"/>
          </a:xfrm>
        </p:grpSpPr>
        <p:sp>
          <p:nvSpPr>
            <p:cNvPr id="221" name="Google Shape;221;p34"/>
            <p:cNvSpPr/>
            <p:nvPr/>
          </p:nvSpPr>
          <p:spPr>
            <a:xfrm>
              <a:off x="1848225" y="4183950"/>
              <a:ext cx="1488900" cy="269400"/>
            </a:xfrm>
            <a:prstGeom prst="rect">
              <a:avLst/>
            </a:prstGeom>
            <a:solidFill>
              <a:srgbClr val="E6913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4"/>
            <p:cNvSpPr/>
            <p:nvPr/>
          </p:nvSpPr>
          <p:spPr>
            <a:xfrm>
              <a:off x="1848225" y="3914550"/>
              <a:ext cx="1488900" cy="269400"/>
            </a:xfrm>
            <a:prstGeom prst="rect">
              <a:avLst/>
            </a:prstGeom>
            <a:solidFill>
              <a:srgbClr val="E6913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4"/>
            <p:cNvSpPr/>
            <p:nvPr/>
          </p:nvSpPr>
          <p:spPr>
            <a:xfrm>
              <a:off x="1848225" y="3645150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4"/>
            <p:cNvSpPr/>
            <p:nvPr/>
          </p:nvSpPr>
          <p:spPr>
            <a:xfrm>
              <a:off x="1848225" y="2872350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4"/>
            <p:cNvSpPr/>
            <p:nvPr/>
          </p:nvSpPr>
          <p:spPr>
            <a:xfrm>
              <a:off x="1848225" y="3141750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4"/>
            <p:cNvSpPr/>
            <p:nvPr/>
          </p:nvSpPr>
          <p:spPr>
            <a:xfrm>
              <a:off x="1848225" y="3411150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4"/>
            <p:cNvSpPr/>
            <p:nvPr/>
          </p:nvSpPr>
          <p:spPr>
            <a:xfrm>
              <a:off x="1848225" y="2583138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4"/>
            <p:cNvSpPr/>
            <p:nvPr/>
          </p:nvSpPr>
          <p:spPr>
            <a:xfrm>
              <a:off x="1848225" y="1810338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4"/>
            <p:cNvSpPr/>
            <p:nvPr/>
          </p:nvSpPr>
          <p:spPr>
            <a:xfrm>
              <a:off x="1848225" y="2079738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4"/>
            <p:cNvSpPr/>
            <p:nvPr/>
          </p:nvSpPr>
          <p:spPr>
            <a:xfrm>
              <a:off x="1848225" y="2349138"/>
              <a:ext cx="1488900" cy="269400"/>
            </a:xfrm>
            <a:prstGeom prst="rect">
              <a:avLst/>
            </a:prstGeom>
            <a:solidFill>
              <a:srgbClr val="FCE5CD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" name="Google Shape;231;p34"/>
          <p:cNvSpPr txBox="1"/>
          <p:nvPr/>
        </p:nvSpPr>
        <p:spPr>
          <a:xfrm>
            <a:off x="106475" y="3914475"/>
            <a:ext cx="1410900" cy="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“bufferSize”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2" name="Google Shape;232;p34"/>
          <p:cNvSpPr txBox="1"/>
          <p:nvPr/>
        </p:nvSpPr>
        <p:spPr>
          <a:xfrm>
            <a:off x="512750" y="2233625"/>
            <a:ext cx="1103100" cy="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“</a:t>
            </a:r>
            <a:r>
              <a:rPr lang="en" sz="1800">
                <a:solidFill>
                  <a:schemeClr val="dk2"/>
                </a:solidFill>
              </a:rPr>
              <a:t>burst”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33" name="Google Shape;233;p34"/>
          <p:cNvCxnSpPr/>
          <p:nvPr/>
        </p:nvCxnSpPr>
        <p:spPr>
          <a:xfrm rot="10800000">
            <a:off x="3499550" y="1835925"/>
            <a:ext cx="477900" cy="2232600"/>
          </a:xfrm>
          <a:prstGeom prst="straightConnector1">
            <a:avLst/>
          </a:prstGeom>
          <a:noFill/>
          <a:ln cap="flat" cmpd="sng" w="284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4"/>
          <p:cNvCxnSpPr/>
          <p:nvPr/>
        </p:nvCxnSpPr>
        <p:spPr>
          <a:xfrm flipH="1">
            <a:off x="3499475" y="4042875"/>
            <a:ext cx="490800" cy="359100"/>
          </a:xfrm>
          <a:prstGeom prst="straightConnector1">
            <a:avLst/>
          </a:prstGeom>
          <a:noFill/>
          <a:ln cap="flat" cmpd="sng" w="284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5" name="Google Shape;235;p34"/>
          <p:cNvGrpSpPr/>
          <p:nvPr/>
        </p:nvGrpSpPr>
        <p:grpSpPr>
          <a:xfrm>
            <a:off x="1459131" y="3926856"/>
            <a:ext cx="318573" cy="513460"/>
            <a:chOff x="4897659" y="2259304"/>
            <a:chExt cx="1117800" cy="2181225"/>
          </a:xfrm>
        </p:grpSpPr>
        <p:cxnSp>
          <p:nvCxnSpPr>
            <p:cNvPr id="236" name="Google Shape;236;p34"/>
            <p:cNvCxnSpPr/>
            <p:nvPr/>
          </p:nvCxnSpPr>
          <p:spPr>
            <a:xfrm flipH="1" rot="10800000">
              <a:off x="4897659" y="2259304"/>
              <a:ext cx="1117800" cy="1117800"/>
            </a:xfrm>
            <a:prstGeom prst="straightConnector1">
              <a:avLst/>
            </a:prstGeom>
            <a:noFill/>
            <a:ln cap="flat" cmpd="sng" w="341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7" name="Google Shape;237;p34"/>
            <p:cNvCxnSpPr/>
            <p:nvPr/>
          </p:nvCxnSpPr>
          <p:spPr>
            <a:xfrm>
              <a:off x="4897659" y="3322729"/>
              <a:ext cx="1117800" cy="1117800"/>
            </a:xfrm>
            <a:prstGeom prst="straightConnector1">
              <a:avLst/>
            </a:prstGeom>
            <a:noFill/>
            <a:ln cap="flat" cmpd="sng" w="341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8" name="Google Shape;238;p34"/>
          <p:cNvGrpSpPr/>
          <p:nvPr/>
        </p:nvGrpSpPr>
        <p:grpSpPr>
          <a:xfrm>
            <a:off x="1627307" y="2355153"/>
            <a:ext cx="145314" cy="234264"/>
            <a:chOff x="4897659" y="2259304"/>
            <a:chExt cx="1117800" cy="2181225"/>
          </a:xfrm>
        </p:grpSpPr>
        <p:cxnSp>
          <p:nvCxnSpPr>
            <p:cNvPr id="239" name="Google Shape;239;p34"/>
            <p:cNvCxnSpPr/>
            <p:nvPr/>
          </p:nvCxnSpPr>
          <p:spPr>
            <a:xfrm flipH="1" rot="10800000">
              <a:off x="4897659" y="2259304"/>
              <a:ext cx="1117800" cy="1117800"/>
            </a:xfrm>
            <a:prstGeom prst="straightConnector1">
              <a:avLst/>
            </a:prstGeom>
            <a:noFill/>
            <a:ln cap="flat" cmpd="sng" w="15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0" name="Google Shape;240;p34"/>
            <p:cNvCxnSpPr/>
            <p:nvPr/>
          </p:nvCxnSpPr>
          <p:spPr>
            <a:xfrm>
              <a:off x="4897659" y="3322729"/>
              <a:ext cx="1117800" cy="1117800"/>
            </a:xfrm>
            <a:prstGeom prst="straightConnector1">
              <a:avLst/>
            </a:prstGeom>
            <a:noFill/>
            <a:ln cap="flat" cmpd="sng" w="15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1" name="Google Shape;241;p34"/>
          <p:cNvSpPr txBox="1"/>
          <p:nvPr/>
        </p:nvSpPr>
        <p:spPr>
          <a:xfrm>
            <a:off x="3990275" y="3914475"/>
            <a:ext cx="47715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“bufferCapacity” = allocated memory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3782400" y="1250525"/>
            <a:ext cx="5361600" cy="12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b="1"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</a:t>
            </a:r>
            <a:r>
              <a:rPr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getXRunCount() &gt; previous)</a:t>
            </a:r>
            <a:endParaRPr sz="18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then</a:t>
            </a:r>
            <a:endParaRPr b="1" sz="18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 setBufferSizeInFrames(burst * n);</a:t>
            </a:r>
            <a:endParaRPr sz="18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CPU Performance</a:t>
            </a:r>
            <a:endParaRPr sz="6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and Bad</a:t>
            </a:r>
            <a:endParaRPr/>
          </a:p>
        </p:txBody>
      </p:sp>
      <p:sp>
        <p:nvSpPr>
          <p:cNvPr id="253" name="Google Shape;253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SynthMark “Voice” = one note on a virtual analog Mini Moog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Good News: Can calculate over 700 voices on some phones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Bad News: </a:t>
            </a:r>
            <a:r>
              <a:rPr b="1" lang="en"/>
              <a:t>Energy Aware CPU Scheduler</a:t>
            </a:r>
            <a:r>
              <a:rPr lang="en"/>
              <a:t> limits performance to save battery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Responds too slowly to changing workloads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Core Migration “not optimal”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Voltage Frequency Scaling (DVFS)</a:t>
            </a:r>
            <a:endParaRPr/>
          </a:p>
        </p:txBody>
      </p:sp>
      <p:sp>
        <p:nvSpPr>
          <p:cNvPr id="259" name="Google Shape;259;p37"/>
          <p:cNvSpPr/>
          <p:nvPr/>
        </p:nvSpPr>
        <p:spPr>
          <a:xfrm>
            <a:off x="1987725" y="1828625"/>
            <a:ext cx="1898400" cy="487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Scheduler</a:t>
            </a:r>
            <a:endParaRPr b="1"/>
          </a:p>
        </p:txBody>
      </p:sp>
      <p:cxnSp>
        <p:nvCxnSpPr>
          <p:cNvPr id="260" name="Google Shape;260;p37"/>
          <p:cNvCxnSpPr/>
          <p:nvPr/>
        </p:nvCxnSpPr>
        <p:spPr>
          <a:xfrm>
            <a:off x="1040125" y="2183000"/>
            <a:ext cx="0" cy="236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37"/>
          <p:cNvCxnSpPr/>
          <p:nvPr/>
        </p:nvCxnSpPr>
        <p:spPr>
          <a:xfrm rot="10800000">
            <a:off x="1040125" y="4543100"/>
            <a:ext cx="6144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" name="Google Shape;262;p37"/>
          <p:cNvSpPr txBox="1"/>
          <p:nvPr/>
        </p:nvSpPr>
        <p:spPr>
          <a:xfrm>
            <a:off x="3289350" y="4684200"/>
            <a:ext cx="2565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CPU frequency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3" name="Google Shape;263;p37"/>
          <p:cNvSpPr txBox="1"/>
          <p:nvPr/>
        </p:nvSpPr>
        <p:spPr>
          <a:xfrm>
            <a:off x="680975" y="3221150"/>
            <a:ext cx="28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V</a:t>
            </a:r>
            <a:endParaRPr b="1" sz="1800">
              <a:solidFill>
                <a:schemeClr val="dk2"/>
              </a:solidFill>
            </a:endParaRPr>
          </a:p>
        </p:txBody>
      </p:sp>
      <p:cxnSp>
        <p:nvCxnSpPr>
          <p:cNvPr id="264" name="Google Shape;264;p37"/>
          <p:cNvCxnSpPr/>
          <p:nvPr/>
        </p:nvCxnSpPr>
        <p:spPr>
          <a:xfrm>
            <a:off x="1809725" y="3850475"/>
            <a:ext cx="1718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7"/>
          <p:cNvCxnSpPr/>
          <p:nvPr/>
        </p:nvCxnSpPr>
        <p:spPr>
          <a:xfrm>
            <a:off x="3886125" y="3363050"/>
            <a:ext cx="1718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37"/>
          <p:cNvCxnSpPr/>
          <p:nvPr/>
        </p:nvCxnSpPr>
        <p:spPr>
          <a:xfrm>
            <a:off x="5854650" y="2797150"/>
            <a:ext cx="1718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7" name="Google Shape;267;p37"/>
          <p:cNvSpPr/>
          <p:nvPr/>
        </p:nvSpPr>
        <p:spPr>
          <a:xfrm>
            <a:off x="1745575" y="3767075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7"/>
          <p:cNvSpPr/>
          <p:nvPr/>
        </p:nvSpPr>
        <p:spPr>
          <a:xfrm>
            <a:off x="2218675" y="3767075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7"/>
          <p:cNvSpPr/>
          <p:nvPr/>
        </p:nvSpPr>
        <p:spPr>
          <a:xfrm>
            <a:off x="2755850" y="3767075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7"/>
          <p:cNvSpPr/>
          <p:nvPr/>
        </p:nvSpPr>
        <p:spPr>
          <a:xfrm>
            <a:off x="3412925" y="3767075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7"/>
          <p:cNvSpPr/>
          <p:nvPr/>
        </p:nvSpPr>
        <p:spPr>
          <a:xfrm>
            <a:off x="3984175" y="3279650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7"/>
          <p:cNvSpPr/>
          <p:nvPr/>
        </p:nvSpPr>
        <p:spPr>
          <a:xfrm>
            <a:off x="4514250" y="3279650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7"/>
          <p:cNvSpPr/>
          <p:nvPr/>
        </p:nvSpPr>
        <p:spPr>
          <a:xfrm>
            <a:off x="5225350" y="3279650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7"/>
          <p:cNvSpPr/>
          <p:nvPr/>
        </p:nvSpPr>
        <p:spPr>
          <a:xfrm>
            <a:off x="6070375" y="2697013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7"/>
          <p:cNvSpPr/>
          <p:nvPr/>
        </p:nvSpPr>
        <p:spPr>
          <a:xfrm>
            <a:off x="7184125" y="2713750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7"/>
          <p:cNvSpPr txBox="1"/>
          <p:nvPr/>
        </p:nvSpPr>
        <p:spPr>
          <a:xfrm>
            <a:off x="6671025" y="3606725"/>
            <a:ext cx="15006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“race to idle”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7" name="Google Shape;277;p37"/>
          <p:cNvSpPr/>
          <p:nvPr/>
        </p:nvSpPr>
        <p:spPr>
          <a:xfrm>
            <a:off x="6627250" y="2697013"/>
            <a:ext cx="115500" cy="1668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Slow Response to Changing Workload</a:t>
            </a:r>
            <a:endParaRPr/>
          </a:p>
        </p:txBody>
      </p:sp>
      <p:sp>
        <p:nvSpPr>
          <p:cNvPr id="283" name="Google Shape;283;p38"/>
          <p:cNvSpPr txBox="1"/>
          <p:nvPr>
            <p:ph idx="1" type="body"/>
          </p:nvPr>
        </p:nvSpPr>
        <p:spPr>
          <a:xfrm>
            <a:off x="63500" y="2725300"/>
            <a:ext cx="3559500" cy="13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Max Workload based on CPU Frequency</a:t>
            </a:r>
            <a:endParaRPr>
              <a:solidFill>
                <a:srgbClr val="FF0000"/>
              </a:solidFill>
            </a:endParaRPr>
          </a:p>
          <a:p>
            <a:pPr indent="0" lvl="0" marL="0" rtl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1155CC"/>
                </a:solidFill>
              </a:rPr>
              <a:t>Current Workload</a:t>
            </a:r>
            <a:endParaRPr>
              <a:solidFill>
                <a:srgbClr val="1155CC"/>
              </a:solidFill>
            </a:endParaRPr>
          </a:p>
        </p:txBody>
      </p:sp>
      <p:cxnSp>
        <p:nvCxnSpPr>
          <p:cNvPr id="284" name="Google Shape;284;p38"/>
          <p:cNvCxnSpPr/>
          <p:nvPr/>
        </p:nvCxnSpPr>
        <p:spPr>
          <a:xfrm flipH="1" rot="10800000">
            <a:off x="3521500" y="4065100"/>
            <a:ext cx="4872900" cy="33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38"/>
          <p:cNvSpPr txBox="1"/>
          <p:nvPr/>
        </p:nvSpPr>
        <p:spPr>
          <a:xfrm>
            <a:off x="5653338" y="4104100"/>
            <a:ext cx="8235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time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86" name="Google Shape;286;p38"/>
          <p:cNvCxnSpPr/>
          <p:nvPr/>
        </p:nvCxnSpPr>
        <p:spPr>
          <a:xfrm>
            <a:off x="3600600" y="3693000"/>
            <a:ext cx="969900" cy="0"/>
          </a:xfrm>
          <a:prstGeom prst="straightConnector1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38"/>
          <p:cNvCxnSpPr/>
          <p:nvPr/>
        </p:nvCxnSpPr>
        <p:spPr>
          <a:xfrm>
            <a:off x="4570500" y="1944600"/>
            <a:ext cx="11400" cy="1748400"/>
          </a:xfrm>
          <a:prstGeom prst="straightConnector1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38"/>
          <p:cNvCxnSpPr/>
          <p:nvPr/>
        </p:nvCxnSpPr>
        <p:spPr>
          <a:xfrm>
            <a:off x="4570500" y="1955875"/>
            <a:ext cx="3688500" cy="0"/>
          </a:xfrm>
          <a:prstGeom prst="straightConnector1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38"/>
          <p:cNvCxnSpPr/>
          <p:nvPr/>
        </p:nvCxnSpPr>
        <p:spPr>
          <a:xfrm>
            <a:off x="3623000" y="3410950"/>
            <a:ext cx="1051800" cy="7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38"/>
          <p:cNvCxnSpPr/>
          <p:nvPr/>
        </p:nvCxnSpPr>
        <p:spPr>
          <a:xfrm>
            <a:off x="6206050" y="1797975"/>
            <a:ext cx="1926000" cy="14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1" name="Google Shape;291;p38"/>
          <p:cNvSpPr txBox="1"/>
          <p:nvPr/>
        </p:nvSpPr>
        <p:spPr>
          <a:xfrm>
            <a:off x="4869725" y="3418450"/>
            <a:ext cx="1607100" cy="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100 msec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92" name="Google Shape;292;p38"/>
          <p:cNvCxnSpPr/>
          <p:nvPr/>
        </p:nvCxnSpPr>
        <p:spPr>
          <a:xfrm>
            <a:off x="4686250" y="3506825"/>
            <a:ext cx="145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diamond"/>
            <a:tailEnd len="med" w="med" type="diamond"/>
          </a:ln>
        </p:spPr>
      </p:cxnSp>
      <p:grpSp>
        <p:nvGrpSpPr>
          <p:cNvPr id="293" name="Google Shape;293;p38"/>
          <p:cNvGrpSpPr/>
          <p:nvPr/>
        </p:nvGrpSpPr>
        <p:grpSpPr>
          <a:xfrm>
            <a:off x="4686175" y="3083850"/>
            <a:ext cx="313075" cy="334800"/>
            <a:chOff x="4686175" y="3083850"/>
            <a:chExt cx="313075" cy="334800"/>
          </a:xfrm>
        </p:grpSpPr>
        <p:cxnSp>
          <p:nvCxnSpPr>
            <p:cNvPr id="294" name="Google Shape;294;p38"/>
            <p:cNvCxnSpPr/>
            <p:nvPr/>
          </p:nvCxnSpPr>
          <p:spPr>
            <a:xfrm>
              <a:off x="4686175" y="3083850"/>
              <a:ext cx="0" cy="3348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5" name="Google Shape;295;p38"/>
            <p:cNvCxnSpPr/>
            <p:nvPr/>
          </p:nvCxnSpPr>
          <p:spPr>
            <a:xfrm>
              <a:off x="4705850" y="3095125"/>
              <a:ext cx="2934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6" name="Google Shape;296;p38"/>
          <p:cNvGrpSpPr/>
          <p:nvPr/>
        </p:nvGrpSpPr>
        <p:grpSpPr>
          <a:xfrm>
            <a:off x="4999250" y="2749050"/>
            <a:ext cx="313075" cy="334800"/>
            <a:chOff x="4686175" y="3083850"/>
            <a:chExt cx="313075" cy="334800"/>
          </a:xfrm>
        </p:grpSpPr>
        <p:cxnSp>
          <p:nvCxnSpPr>
            <p:cNvPr id="297" name="Google Shape;297;p38"/>
            <p:cNvCxnSpPr/>
            <p:nvPr/>
          </p:nvCxnSpPr>
          <p:spPr>
            <a:xfrm>
              <a:off x="4686175" y="3083850"/>
              <a:ext cx="0" cy="3348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8" name="Google Shape;298;p38"/>
            <p:cNvCxnSpPr/>
            <p:nvPr/>
          </p:nvCxnSpPr>
          <p:spPr>
            <a:xfrm>
              <a:off x="4705850" y="3095125"/>
              <a:ext cx="2934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9" name="Google Shape;299;p38"/>
          <p:cNvGrpSpPr/>
          <p:nvPr/>
        </p:nvGrpSpPr>
        <p:grpSpPr>
          <a:xfrm>
            <a:off x="5312325" y="2414250"/>
            <a:ext cx="313075" cy="334800"/>
            <a:chOff x="4686175" y="3083850"/>
            <a:chExt cx="313075" cy="334800"/>
          </a:xfrm>
        </p:grpSpPr>
        <p:cxnSp>
          <p:nvCxnSpPr>
            <p:cNvPr id="300" name="Google Shape;300;p38"/>
            <p:cNvCxnSpPr/>
            <p:nvPr/>
          </p:nvCxnSpPr>
          <p:spPr>
            <a:xfrm>
              <a:off x="4686175" y="3083850"/>
              <a:ext cx="0" cy="3348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" name="Google Shape;301;p38"/>
            <p:cNvCxnSpPr/>
            <p:nvPr/>
          </p:nvCxnSpPr>
          <p:spPr>
            <a:xfrm>
              <a:off x="4705850" y="3095125"/>
              <a:ext cx="2934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02" name="Google Shape;302;p38"/>
          <p:cNvGrpSpPr/>
          <p:nvPr/>
        </p:nvGrpSpPr>
        <p:grpSpPr>
          <a:xfrm>
            <a:off x="5625400" y="2094875"/>
            <a:ext cx="313075" cy="334800"/>
            <a:chOff x="4686175" y="3083850"/>
            <a:chExt cx="313075" cy="334800"/>
          </a:xfrm>
        </p:grpSpPr>
        <p:cxnSp>
          <p:nvCxnSpPr>
            <p:cNvPr id="303" name="Google Shape;303;p38"/>
            <p:cNvCxnSpPr/>
            <p:nvPr/>
          </p:nvCxnSpPr>
          <p:spPr>
            <a:xfrm>
              <a:off x="4686175" y="3083850"/>
              <a:ext cx="0" cy="3348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38"/>
            <p:cNvCxnSpPr/>
            <p:nvPr/>
          </p:nvCxnSpPr>
          <p:spPr>
            <a:xfrm>
              <a:off x="4705850" y="3095125"/>
              <a:ext cx="2934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05" name="Google Shape;305;p38"/>
          <p:cNvGrpSpPr/>
          <p:nvPr/>
        </p:nvGrpSpPr>
        <p:grpSpPr>
          <a:xfrm>
            <a:off x="5908538" y="1788475"/>
            <a:ext cx="313075" cy="334800"/>
            <a:chOff x="4686175" y="3083850"/>
            <a:chExt cx="313075" cy="334800"/>
          </a:xfrm>
        </p:grpSpPr>
        <p:cxnSp>
          <p:nvCxnSpPr>
            <p:cNvPr id="306" name="Google Shape;306;p38"/>
            <p:cNvCxnSpPr/>
            <p:nvPr/>
          </p:nvCxnSpPr>
          <p:spPr>
            <a:xfrm>
              <a:off x="4686175" y="3083850"/>
              <a:ext cx="0" cy="3348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7" name="Google Shape;307;p38"/>
            <p:cNvCxnSpPr/>
            <p:nvPr/>
          </p:nvCxnSpPr>
          <p:spPr>
            <a:xfrm>
              <a:off x="4705850" y="3095125"/>
              <a:ext cx="293400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Perfetto to see timing</a:t>
            </a:r>
            <a:endParaRPr/>
          </a:p>
        </p:txBody>
      </p:sp>
      <p:sp>
        <p:nvSpPr>
          <p:cNvPr id="313" name="Google Shape;313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adb shell perfetto --out /data/misc/perfetto-traces/my_audio.pftrace \</a:t>
            </a:r>
            <a:b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--time 20s </a:t>
            </a: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audio sched cpu freq</a:t>
            </a:r>
            <a:endParaRPr sz="15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adb pull /data/misc/perfetto-traces/</a:t>
            </a: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my_audio</a:t>
            </a: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.pftrace ~/</a:t>
            </a:r>
            <a:r>
              <a:rPr lang="en" sz="10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</a:t>
            </a:r>
            <a:endParaRPr sz="10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https://ui.perfetto.dev/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“Open trace file”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Look for app traces, eg. com.mobileer.oboetester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aaRdy is data ready in buffer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Slow Response to Increased Workload</a:t>
            </a:r>
            <a:endParaRPr/>
          </a:p>
        </p:txBody>
      </p:sp>
      <p:sp>
        <p:nvSpPr>
          <p:cNvPr id="319" name="Google Shape;319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 time to predict completion of callback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Stop processing when at 95% to avoid underrun but still push CPU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Report to ADPF the full predicted duration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Ramp down (20 msec) from last value of each voice. Sum before ramping.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Downside may turn off too many notes</a:t>
            </a:r>
            <a:endParaRPr/>
          </a:p>
        </p:txBody>
      </p:sp>
      <p:pic>
        <p:nvPicPr>
          <p:cNvPr id="320" name="Google Shape;320;p40" title="trace_p9_slow_respons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63" y="1017725"/>
            <a:ext cx="8832274" cy="4005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OboeTester can demonstrate slow response </a:t>
            </a:r>
            <a:endParaRPr/>
          </a:p>
        </p:txBody>
      </p:sp>
      <p:sp>
        <p:nvSpPr>
          <p:cNvPr id="326" name="Google Shape;326;p41"/>
          <p:cNvSpPr txBox="1"/>
          <p:nvPr>
            <p:ph idx="1" type="body"/>
          </p:nvPr>
        </p:nvSpPr>
        <p:spPr>
          <a:xfrm>
            <a:off x="311700" y="1152475"/>
            <a:ext cx="486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OboeTester &gt;&gt; </a:t>
            </a:r>
            <a:r>
              <a:rPr lang="en"/>
              <a:t>Extras &gt;&gt; CPU Load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Alternate between 1 to N (70) voices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 glitch (underrun) at rising edge.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Utilization = render_time / burst_period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Frequency changing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phones have no problems</a:t>
            </a:r>
            <a:endParaRPr/>
          </a:p>
        </p:txBody>
      </p:sp>
      <p:pic>
        <p:nvPicPr>
          <p:cNvPr id="327" name="Google Shape;327;p41" title="trace_70v_rising_glitch.png"/>
          <p:cNvPicPr preferRelativeResize="0"/>
          <p:nvPr/>
        </p:nvPicPr>
        <p:blipFill rotWithShape="1">
          <a:blip r:embed="rId3">
            <a:alphaModFix/>
          </a:blip>
          <a:srcRect b="11172" l="0" r="0" t="36051"/>
          <a:stretch/>
        </p:blipFill>
        <p:spPr>
          <a:xfrm>
            <a:off x="5605675" y="1203225"/>
            <a:ext cx="2906236" cy="3416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OboeTester ADPF may boost performance </a:t>
            </a:r>
            <a:endParaRPr/>
          </a:p>
        </p:txBody>
      </p:sp>
      <p:sp>
        <p:nvSpPr>
          <p:cNvPr id="333" name="Google Shape;333;p42"/>
          <p:cNvSpPr txBox="1"/>
          <p:nvPr>
            <p:ph idx="1" type="body"/>
          </p:nvPr>
        </p:nvSpPr>
        <p:spPr>
          <a:xfrm>
            <a:off x="311700" y="1152475"/>
            <a:ext cx="486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Still a spike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underruns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Performance Boost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vendor specific, results vary</a:t>
            </a:r>
            <a:endParaRPr/>
          </a:p>
        </p:txBody>
      </p:sp>
      <p:pic>
        <p:nvPicPr>
          <p:cNvPr id="334" name="Google Shape;334;p42" title="trace_70v_adpf_clean.png"/>
          <p:cNvPicPr preferRelativeResize="0"/>
          <p:nvPr/>
        </p:nvPicPr>
        <p:blipFill rotWithShape="1">
          <a:blip r:embed="rId3">
            <a:alphaModFix/>
          </a:blip>
          <a:srcRect b="11168" l="0" r="0" t="36494"/>
          <a:stretch/>
        </p:blipFill>
        <p:spPr>
          <a:xfrm>
            <a:off x="5472750" y="1152475"/>
            <a:ext cx="2930583" cy="3416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Migration Problems</a:t>
            </a:r>
            <a:endParaRPr/>
          </a:p>
        </p:txBody>
      </p:sp>
      <p:sp>
        <p:nvSpPr>
          <p:cNvPr id="340" name="Google Shape;340;p43"/>
          <p:cNvSpPr txBox="1"/>
          <p:nvPr>
            <p:ph idx="1" type="body"/>
          </p:nvPr>
        </p:nvSpPr>
        <p:spPr>
          <a:xfrm>
            <a:off x="311700" y="1152475"/>
            <a:ext cx="3785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Moves to a core that cannot handle the load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Drops CPU load statistics, goes to minimum frequency</a:t>
            </a:r>
            <a:endParaRPr/>
          </a:p>
        </p:txBody>
      </p:sp>
      <p:pic>
        <p:nvPicPr>
          <p:cNvPr id="341" name="Google Shape;341;p43" title="trace_50v_many_glitches.png"/>
          <p:cNvPicPr preferRelativeResize="0"/>
          <p:nvPr/>
        </p:nvPicPr>
        <p:blipFill rotWithShape="1">
          <a:blip r:embed="rId3">
            <a:alphaModFix/>
          </a:blip>
          <a:srcRect b="10353" l="0" r="0" t="35859"/>
          <a:stretch/>
        </p:blipFill>
        <p:spPr>
          <a:xfrm>
            <a:off x="5244725" y="839200"/>
            <a:ext cx="2848849" cy="3541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Migration Verified by Setting CPU Affinity</a:t>
            </a:r>
            <a:endParaRPr/>
          </a:p>
        </p:txBody>
      </p:sp>
      <p:pic>
        <p:nvPicPr>
          <p:cNvPr id="347" name="Google Shape;347;p44" title="trace_50v_cpu2_too_slow.png"/>
          <p:cNvPicPr preferRelativeResize="0"/>
          <p:nvPr/>
        </p:nvPicPr>
        <p:blipFill rotWithShape="1">
          <a:blip r:embed="rId3">
            <a:alphaModFix/>
          </a:blip>
          <a:srcRect b="10615" l="0" r="0" t="36093"/>
          <a:stretch/>
        </p:blipFill>
        <p:spPr>
          <a:xfrm>
            <a:off x="1499900" y="1201275"/>
            <a:ext cx="3025474" cy="359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4" title="trace_50v_cpu5_clean.png"/>
          <p:cNvPicPr preferRelativeResize="0"/>
          <p:nvPr/>
        </p:nvPicPr>
        <p:blipFill rotWithShape="1">
          <a:blip r:embed="rId4">
            <a:alphaModFix/>
          </a:blip>
          <a:srcRect b="10177" l="0" r="0" t="36534"/>
          <a:stretch/>
        </p:blipFill>
        <p:spPr>
          <a:xfrm>
            <a:off x="5718450" y="1201275"/>
            <a:ext cx="3025474" cy="3591226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4"/>
          <p:cNvSpPr txBox="1"/>
          <p:nvPr/>
        </p:nvSpPr>
        <p:spPr>
          <a:xfrm>
            <a:off x="374475" y="1866750"/>
            <a:ext cx="958800" cy="1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CPU#2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too small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50" name="Google Shape;350;p44"/>
          <p:cNvSpPr txBox="1"/>
          <p:nvPr/>
        </p:nvSpPr>
        <p:spPr>
          <a:xfrm>
            <a:off x="4642513" y="2007875"/>
            <a:ext cx="958800" cy="1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CPU#5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OK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/>
          <p:nvPr>
            <p:ph type="title"/>
          </p:nvPr>
        </p:nvSpPr>
        <p:spPr>
          <a:xfrm>
            <a:off x="3117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Migration: 4 to 0 to 6,5</a:t>
            </a:r>
            <a:endParaRPr/>
          </a:p>
        </p:txBody>
      </p:sp>
      <p:pic>
        <p:nvPicPr>
          <p:cNvPr id="356" name="Google Shape;356;p45" title="trace_p9_core_migr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312" y="1017725"/>
            <a:ext cx="8117386" cy="396382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5"/>
          <p:cNvSpPr txBox="1"/>
          <p:nvPr/>
        </p:nvSpPr>
        <p:spPr>
          <a:xfrm>
            <a:off x="5580775" y="310175"/>
            <a:ext cx="13980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underrun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358" name="Google Shape;358;p45"/>
          <p:cNvCxnSpPr>
            <a:stCxn id="357" idx="2"/>
          </p:cNvCxnSpPr>
          <p:nvPr/>
        </p:nvCxnSpPr>
        <p:spPr>
          <a:xfrm flipH="1">
            <a:off x="6094075" y="592475"/>
            <a:ext cx="185700" cy="116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Checklist for Good CPU Performance</a:t>
            </a:r>
            <a:endParaRPr/>
          </a:p>
        </p:txBody>
      </p:sp>
      <p:sp>
        <p:nvSpPr>
          <p:cNvPr id="364" name="Google Shape;364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69570" lvl="0" marL="45720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SzPct val="100000"/>
              <a:buChar char="❏"/>
            </a:pPr>
            <a:r>
              <a:rPr lang="en" sz="2400" u="sng">
                <a:solidFill>
                  <a:srgbClr val="174EA6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Avoid blocking operations in the callback</a:t>
            </a:r>
            <a:r>
              <a:rPr lang="en" sz="2400" u="sng">
                <a:solidFill>
                  <a:srgbClr val="174EA6"/>
                </a:solidFill>
                <a:highlight>
                  <a:srgbClr val="FFFFFF"/>
                </a:highlight>
              </a:rPr>
              <a:t>, malloc, networking</a:t>
            </a:r>
            <a:endParaRPr sz="2400" u="sng">
              <a:solidFill>
                <a:srgbClr val="174EA6"/>
              </a:solidFill>
              <a:highlight>
                <a:srgbClr val="FFFFFF"/>
              </a:highlight>
            </a:endParaRPr>
          </a:p>
          <a:p>
            <a:pPr indent="-36957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4EA6"/>
              </a:buClr>
              <a:buSzPct val="100000"/>
              <a:buChar char="❏"/>
            </a:pPr>
            <a:r>
              <a:rPr lang="en" sz="2400" u="sng">
                <a:solidFill>
                  <a:srgbClr val="174EA6"/>
                </a:solidFill>
                <a:highlight>
                  <a:srgbClr val="FFFFFF"/>
                </a:highlight>
              </a:rPr>
              <a:t>Use dynamic buffer size, +12 msec may be enough</a:t>
            </a:r>
            <a:endParaRPr sz="2400" u="sng">
              <a:solidFill>
                <a:srgbClr val="174EA6"/>
              </a:solidFill>
              <a:highlight>
                <a:srgbClr val="FFFFFF"/>
              </a:highlight>
            </a:endParaRPr>
          </a:p>
          <a:p>
            <a:pPr indent="-36957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4EA6"/>
              </a:buClr>
              <a:buSzPct val="100000"/>
              <a:buChar char="❏"/>
            </a:pPr>
            <a:r>
              <a:rPr lang="en" sz="2400" u="sng">
                <a:solidFill>
                  <a:srgbClr val="174EA6"/>
                </a:solidFill>
                <a:highlight>
                  <a:schemeClr val="lt1"/>
                </a:highlight>
              </a:rPr>
              <a:t>Optimize, -Ofast, NEON (SIMD)</a:t>
            </a:r>
            <a:endParaRPr sz="2400" u="sng">
              <a:solidFill>
                <a:srgbClr val="174EA6"/>
              </a:solidFill>
              <a:highlight>
                <a:srgbClr val="FFFFFF"/>
              </a:highlight>
            </a:endParaRPr>
          </a:p>
          <a:p>
            <a:pPr indent="-36957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4EA6"/>
              </a:buClr>
              <a:buSzPct val="100000"/>
              <a:buChar char="❏"/>
            </a:pPr>
            <a:r>
              <a:rPr lang="en" sz="2400" u="sng">
                <a:solidFill>
                  <a:srgbClr val="174EA6"/>
                </a:solidFill>
                <a:highlight>
                  <a:srgbClr val="FFFFFF"/>
                </a:highlight>
              </a:rPr>
              <a:t>Use ADPF</a:t>
            </a:r>
            <a:endParaRPr sz="2400" u="sng">
              <a:solidFill>
                <a:srgbClr val="174EA6"/>
              </a:solidFill>
              <a:highlight>
                <a:srgbClr val="FFFFFF"/>
              </a:highlight>
            </a:endParaRPr>
          </a:p>
          <a:p>
            <a:pPr indent="-36957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4EA6"/>
              </a:buClr>
              <a:buSzPct val="100000"/>
              <a:buChar char="❏"/>
            </a:pPr>
            <a:r>
              <a:rPr lang="en" sz="2400" u="sng">
                <a:solidFill>
                  <a:srgbClr val="174EA6"/>
                </a:solidFill>
                <a:highlight>
                  <a:srgbClr val="FFFFFF"/>
                </a:highlight>
              </a:rPr>
              <a:t>CPU Affinity, only if needed</a:t>
            </a:r>
            <a:endParaRPr sz="2400" u="sng">
              <a:solidFill>
                <a:srgbClr val="174EA6"/>
              </a:solidFill>
              <a:highlight>
                <a:srgbClr val="FFFFFF"/>
              </a:highlight>
            </a:endParaRPr>
          </a:p>
          <a:p>
            <a:pPr indent="-36957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74EA6"/>
              </a:buClr>
              <a:buSzPct val="100000"/>
              <a:buChar char="❏"/>
            </a:pPr>
            <a:r>
              <a:rPr lang="en" sz="2400" u="sng">
                <a:solidFill>
                  <a:srgbClr val="174EA6"/>
                </a:solidFill>
                <a:highlight>
                  <a:srgbClr val="FFFFFF"/>
                </a:highlight>
              </a:rPr>
              <a:t>Adaptive polyphony</a:t>
            </a:r>
            <a:endParaRPr sz="2400" u="sng">
              <a:solidFill>
                <a:srgbClr val="174EA6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9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 Dynamic Performance Framework (ADPF)</a:t>
            </a:r>
            <a:endParaRPr/>
          </a:p>
        </p:txBody>
      </p:sp>
      <p:sp>
        <p:nvSpPr>
          <p:cNvPr id="370" name="Google Shape;370;p47"/>
          <p:cNvSpPr txBox="1"/>
          <p:nvPr>
            <p:ph idx="1" type="body"/>
          </p:nvPr>
        </p:nvSpPr>
        <p:spPr>
          <a:xfrm>
            <a:off x="311700" y="1152475"/>
            <a:ext cx="85206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Easy to use </a:t>
            </a:r>
            <a:r>
              <a:rPr lang="en" u="sng">
                <a:solidFill>
                  <a:schemeClr val="hlink"/>
                </a:solidFill>
                <a:hlinkClick r:id="rId3"/>
              </a:rPr>
              <a:t>AdpfWrapper</a:t>
            </a:r>
            <a:r>
              <a:rPr lang="en"/>
              <a:t> in Oboe</a:t>
            </a:r>
            <a:endParaRPr/>
          </a:p>
        </p:txBody>
      </p:sp>
      <p:sp>
        <p:nvSpPr>
          <p:cNvPr id="371" name="Google Shape;371;p47"/>
          <p:cNvSpPr txBox="1"/>
          <p:nvPr/>
        </p:nvSpPr>
        <p:spPr>
          <a:xfrm>
            <a:off x="450100" y="1823875"/>
            <a:ext cx="7221300" cy="30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#include "common/AdpfWrapper.h"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  // Open the ADPF session for this thread.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  mAdpfWrapper.open(gettid(), targetDurationNanos);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  mAdpfWrapper.on</a:t>
            </a:r>
            <a:r>
              <a:rPr b="1" lang="en" sz="1500">
                <a:latin typeface="Roboto Mono"/>
                <a:ea typeface="Roboto Mono"/>
                <a:cs typeface="Roboto Mono"/>
                <a:sym typeface="Roboto Mono"/>
              </a:rPr>
              <a:t>Begin</a:t>
            </a: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Callback();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  // render audio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  mAdpfWrapper.on</a:t>
            </a:r>
            <a:r>
              <a:rPr b="1" lang="en" sz="1500">
                <a:latin typeface="Roboto Mono"/>
                <a:ea typeface="Roboto Mono"/>
                <a:cs typeface="Roboto Mono"/>
                <a:sym typeface="Roboto Mono"/>
              </a:rPr>
              <a:t>End</a:t>
            </a: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Callback(1.0);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</a:t>
            </a: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mAdpfWrapper.close();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ADPF - Advance Warning to Scheduler</a:t>
            </a:r>
            <a:endParaRPr/>
          </a:p>
        </p:txBody>
      </p:sp>
      <p:sp>
        <p:nvSpPr>
          <p:cNvPr id="377" name="Google Shape;377;p48"/>
          <p:cNvSpPr txBox="1"/>
          <p:nvPr>
            <p:ph idx="1" type="body"/>
          </p:nvPr>
        </p:nvSpPr>
        <p:spPr>
          <a:xfrm>
            <a:off x="311700" y="1152475"/>
            <a:ext cx="8520600" cy="9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Callback generally knows workload at beginning. Don’t wait for underflow.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Predict using previous duration and new workload</a:t>
            </a:r>
            <a:endParaRPr/>
          </a:p>
        </p:txBody>
      </p:sp>
      <p:sp>
        <p:nvSpPr>
          <p:cNvPr id="378" name="Google Shape;378;p48"/>
          <p:cNvSpPr txBox="1"/>
          <p:nvPr/>
        </p:nvSpPr>
        <p:spPr>
          <a:xfrm>
            <a:off x="475750" y="2285625"/>
            <a:ext cx="8221800" cy="24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// Read MIDI input, how many voices?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// Calculate duration assuming frequency and CPU have not changed.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int64_t </a:t>
            </a: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predictedDurationNanos = previousDurationNanos *</a:t>
            </a:r>
            <a:endParaRPr sz="15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currentNumVoices / previousNumVoices;</a:t>
            </a:r>
            <a:endParaRPr sz="15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mAdpfWrapper.reportActualDuration(predictedDurationNanos);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// API level 36+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mAdpfWrapper.notifyWorkloadIncrease(true /* cpu */,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 Mono Medium"/>
                <a:ea typeface="Roboto Mono Medium"/>
                <a:cs typeface="Roboto Mono Medium"/>
                <a:sym typeface="Roboto Mono Medium"/>
              </a:rPr>
              <a:t>        false /* gpu */, "add_voice");</a:t>
            </a:r>
            <a:endParaRPr sz="15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Docs and User Guide for ADPF on Wiki at</a:t>
            </a:r>
            <a:endParaRPr/>
          </a:p>
        </p:txBody>
      </p:sp>
      <p:sp>
        <p:nvSpPr>
          <p:cNvPr id="384" name="Google Shape;384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hlinkClick r:id="rId3"/>
              </a:rPr>
              <a:t>https://github.com/google/oboe/wiki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longer recommend “Steady Load”</a:t>
            </a:r>
            <a:endParaRPr/>
          </a:p>
        </p:txBody>
      </p:sp>
      <p:sp>
        <p:nvSpPr>
          <p:cNvPr id="390" name="Google Shape;390;p50"/>
          <p:cNvSpPr txBox="1"/>
          <p:nvPr>
            <p:ph idx="1" type="body"/>
          </p:nvPr>
        </p:nvSpPr>
        <p:spPr>
          <a:xfrm>
            <a:off x="311700" y="1152475"/>
            <a:ext cx="5133900" cy="24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Technique: calculate max voices all the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Wastes power.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Works if slow ramp only problem.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Core Migration worse with higher load.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CPU Frequency can drop any time!</a:t>
            </a:r>
            <a:endParaRPr/>
          </a:p>
        </p:txBody>
      </p:sp>
      <p:pic>
        <p:nvPicPr>
          <p:cNvPr descr="Show a phone exercising very hard, getting hot and sweating." id="391" name="Google Shape;39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7100" y="1512000"/>
            <a:ext cx="3315900" cy="331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Adaptive Polyphony</a:t>
            </a:r>
            <a:endParaRPr/>
          </a:p>
        </p:txBody>
      </p:sp>
      <p:sp>
        <p:nvSpPr>
          <p:cNvPr id="397" name="Google Shape;397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Monitor CPU Usage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Adjust polyphony based on device capabilities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Save as an on-device preference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Adaptive CPU Affinity - “last resort”</a:t>
            </a:r>
            <a:endParaRPr/>
          </a:p>
        </p:txBody>
      </p:sp>
      <p:sp>
        <p:nvSpPr>
          <p:cNvPr id="403" name="Google Shape;403;p52"/>
          <p:cNvSpPr txBox="1"/>
          <p:nvPr>
            <p:ph idx="1" type="body"/>
          </p:nvPr>
        </p:nvSpPr>
        <p:spPr>
          <a:xfrm>
            <a:off x="311700" y="1201350"/>
            <a:ext cx="5485500" cy="19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Keep track of each CPUs ability to render load 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Only set CPU affinity if getting underruns.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Prevents core migration.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Can interfere with other tasks!</a:t>
            </a:r>
            <a:endParaRPr/>
          </a:p>
        </p:txBody>
      </p:sp>
      <p:sp>
        <p:nvSpPr>
          <p:cNvPr id="404" name="Google Shape;404;p52"/>
          <p:cNvSpPr/>
          <p:nvPr/>
        </p:nvSpPr>
        <p:spPr>
          <a:xfrm>
            <a:off x="1014475" y="3529800"/>
            <a:ext cx="513000" cy="44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0</a:t>
            </a:r>
            <a:endParaRPr b="1" sz="1800"/>
          </a:p>
        </p:txBody>
      </p:sp>
      <p:sp>
        <p:nvSpPr>
          <p:cNvPr id="405" name="Google Shape;405;p52"/>
          <p:cNvSpPr/>
          <p:nvPr/>
        </p:nvSpPr>
        <p:spPr>
          <a:xfrm>
            <a:off x="1628625" y="3529800"/>
            <a:ext cx="513000" cy="44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1</a:t>
            </a:r>
            <a:endParaRPr b="1" sz="1800"/>
          </a:p>
        </p:txBody>
      </p:sp>
      <p:sp>
        <p:nvSpPr>
          <p:cNvPr id="406" name="Google Shape;406;p52"/>
          <p:cNvSpPr/>
          <p:nvPr/>
        </p:nvSpPr>
        <p:spPr>
          <a:xfrm>
            <a:off x="2242775" y="3529800"/>
            <a:ext cx="513000" cy="44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2</a:t>
            </a:r>
            <a:endParaRPr b="1" sz="1800"/>
          </a:p>
        </p:txBody>
      </p:sp>
      <p:sp>
        <p:nvSpPr>
          <p:cNvPr id="407" name="Google Shape;407;p52"/>
          <p:cNvSpPr/>
          <p:nvPr/>
        </p:nvSpPr>
        <p:spPr>
          <a:xfrm>
            <a:off x="2856925" y="3529800"/>
            <a:ext cx="513000" cy="44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3</a:t>
            </a:r>
            <a:endParaRPr b="1" sz="1800"/>
          </a:p>
        </p:txBody>
      </p:sp>
      <p:sp>
        <p:nvSpPr>
          <p:cNvPr id="408" name="Google Shape;408;p52"/>
          <p:cNvSpPr/>
          <p:nvPr/>
        </p:nvSpPr>
        <p:spPr>
          <a:xfrm>
            <a:off x="3522400" y="3302875"/>
            <a:ext cx="685800" cy="67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4</a:t>
            </a:r>
            <a:endParaRPr b="1" sz="1800"/>
          </a:p>
        </p:txBody>
      </p:sp>
      <p:sp>
        <p:nvSpPr>
          <p:cNvPr id="409" name="Google Shape;409;p52"/>
          <p:cNvSpPr/>
          <p:nvPr/>
        </p:nvSpPr>
        <p:spPr>
          <a:xfrm>
            <a:off x="4360675" y="3302875"/>
            <a:ext cx="685800" cy="67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5</a:t>
            </a:r>
            <a:endParaRPr b="1" sz="1800"/>
          </a:p>
        </p:txBody>
      </p:sp>
      <p:sp>
        <p:nvSpPr>
          <p:cNvPr id="410" name="Google Shape;410;p52"/>
          <p:cNvSpPr/>
          <p:nvPr/>
        </p:nvSpPr>
        <p:spPr>
          <a:xfrm>
            <a:off x="5198950" y="3302875"/>
            <a:ext cx="685800" cy="675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6</a:t>
            </a:r>
            <a:endParaRPr b="1" sz="1800"/>
          </a:p>
        </p:txBody>
      </p:sp>
      <p:sp>
        <p:nvSpPr>
          <p:cNvPr id="411" name="Google Shape;411;p52"/>
          <p:cNvSpPr/>
          <p:nvPr/>
        </p:nvSpPr>
        <p:spPr>
          <a:xfrm>
            <a:off x="6037225" y="2773025"/>
            <a:ext cx="1365000" cy="1205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7</a:t>
            </a:r>
            <a:endParaRPr b="1" sz="1800"/>
          </a:p>
        </p:txBody>
      </p:sp>
      <p:sp>
        <p:nvSpPr>
          <p:cNvPr id="412" name="Google Shape;412;p52"/>
          <p:cNvSpPr/>
          <p:nvPr/>
        </p:nvSpPr>
        <p:spPr>
          <a:xfrm>
            <a:off x="4498375" y="4107000"/>
            <a:ext cx="410400" cy="6414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FullDuplexStream class in Oboe</a:t>
            </a:r>
            <a:endParaRPr/>
          </a:p>
        </p:txBody>
      </p:sp>
      <p:sp>
        <p:nvSpPr>
          <p:cNvPr id="418" name="Google Shape;418;p53"/>
          <p:cNvSpPr/>
          <p:nvPr/>
        </p:nvSpPr>
        <p:spPr>
          <a:xfrm>
            <a:off x="5248575" y="1254675"/>
            <a:ext cx="1266000" cy="11535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Open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Streams</a:t>
            </a:r>
            <a:endParaRPr b="1"/>
          </a:p>
        </p:txBody>
      </p:sp>
      <p:sp>
        <p:nvSpPr>
          <p:cNvPr id="419" name="Google Shape;419;p53"/>
          <p:cNvSpPr/>
          <p:nvPr/>
        </p:nvSpPr>
        <p:spPr>
          <a:xfrm>
            <a:off x="6345875" y="2408175"/>
            <a:ext cx="1266000" cy="11535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Balance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Buffers</a:t>
            </a:r>
            <a:endParaRPr b="1"/>
          </a:p>
        </p:txBody>
      </p:sp>
      <p:sp>
        <p:nvSpPr>
          <p:cNvPr id="420" name="Google Shape;420;p53"/>
          <p:cNvSpPr/>
          <p:nvPr/>
        </p:nvSpPr>
        <p:spPr>
          <a:xfrm>
            <a:off x="7440800" y="3561675"/>
            <a:ext cx="1507500" cy="1153500"/>
          </a:xfrm>
          <a:prstGeom prst="ellipse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Combined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Callback</a:t>
            </a:r>
            <a:endParaRPr b="1"/>
          </a:p>
        </p:txBody>
      </p:sp>
      <p:cxnSp>
        <p:nvCxnSpPr>
          <p:cNvPr id="421" name="Google Shape;421;p53"/>
          <p:cNvCxnSpPr>
            <a:stCxn id="418" idx="5"/>
            <a:endCxn id="419" idx="1"/>
          </p:cNvCxnSpPr>
          <p:nvPr/>
        </p:nvCxnSpPr>
        <p:spPr>
          <a:xfrm>
            <a:off x="6329174" y="2239249"/>
            <a:ext cx="202200" cy="337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2" name="Google Shape;422;p53"/>
          <p:cNvCxnSpPr>
            <a:stCxn id="419" idx="5"/>
            <a:endCxn id="420" idx="1"/>
          </p:cNvCxnSpPr>
          <p:nvPr/>
        </p:nvCxnSpPr>
        <p:spPr>
          <a:xfrm>
            <a:off x="7426474" y="3392749"/>
            <a:ext cx="235200" cy="337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3" name="Google Shape;423;p53"/>
          <p:cNvSpPr/>
          <p:nvPr/>
        </p:nvSpPr>
        <p:spPr>
          <a:xfrm>
            <a:off x="957950" y="3575850"/>
            <a:ext cx="1266000" cy="572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Input</a:t>
            </a:r>
            <a:endParaRPr b="1"/>
          </a:p>
        </p:txBody>
      </p:sp>
      <p:sp>
        <p:nvSpPr>
          <p:cNvPr id="424" name="Google Shape;424;p53"/>
          <p:cNvSpPr/>
          <p:nvPr/>
        </p:nvSpPr>
        <p:spPr>
          <a:xfrm>
            <a:off x="2615600" y="1437550"/>
            <a:ext cx="1266000" cy="27111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Out</a:t>
            </a:r>
            <a:r>
              <a:rPr b="1" lang="en"/>
              <a:t>put</a:t>
            </a:r>
            <a:endParaRPr b="1"/>
          </a:p>
        </p:txBody>
      </p:sp>
      <p:sp>
        <p:nvSpPr>
          <p:cNvPr id="425" name="Google Shape;425;p53"/>
          <p:cNvSpPr/>
          <p:nvPr/>
        </p:nvSpPr>
        <p:spPr>
          <a:xfrm>
            <a:off x="1386950" y="2928975"/>
            <a:ext cx="408000" cy="632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53"/>
          <p:cNvSpPr/>
          <p:nvPr/>
        </p:nvSpPr>
        <p:spPr>
          <a:xfrm rot="10800000">
            <a:off x="3044600" y="1437550"/>
            <a:ext cx="408000" cy="632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53"/>
          <p:cNvSpPr txBox="1"/>
          <p:nvPr/>
        </p:nvSpPr>
        <p:spPr>
          <a:xfrm>
            <a:off x="2615600" y="4377375"/>
            <a:ext cx="12660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callback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28" name="Google Shape;428;p53"/>
          <p:cNvSpPr txBox="1"/>
          <p:nvPr/>
        </p:nvSpPr>
        <p:spPr>
          <a:xfrm>
            <a:off x="957950" y="4377375"/>
            <a:ext cx="12660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read()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429" name="Google Shape;429;p53"/>
          <p:cNvCxnSpPr/>
          <p:nvPr/>
        </p:nvCxnSpPr>
        <p:spPr>
          <a:xfrm rot="10800000">
            <a:off x="1970875" y="4616850"/>
            <a:ext cx="7596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Docs and User Guide for FullDuplexStream on Wiki at</a:t>
            </a:r>
            <a:endParaRPr/>
          </a:p>
        </p:txBody>
      </p:sp>
      <p:sp>
        <p:nvSpPr>
          <p:cNvPr id="435" name="Google Shape;435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hlinkClick r:id="rId3"/>
              </a:rPr>
              <a:t>https://github.com/google/oboe/wiki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Implement callback: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oboe::DataCallbackResult   onBothStreamsReady(</a:t>
            </a:r>
            <a:br>
              <a:rPr lang="en"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  const void *inputData,</a:t>
            </a:r>
            <a:br>
              <a:rPr lang="en"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  int numInputFrames,</a:t>
            </a:r>
            <a:br>
              <a:rPr lang="en"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  void *outputData,</a:t>
            </a:r>
            <a:br>
              <a:rPr lang="en"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  int numOutputFrames);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5"/>
          <p:cNvSpPr txBox="1"/>
          <p:nvPr>
            <p:ph type="title"/>
          </p:nvPr>
        </p:nvSpPr>
        <p:spPr>
          <a:xfrm>
            <a:off x="1326750" y="450150"/>
            <a:ext cx="6490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 supports real-time audio, so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“go write some apps”!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Q&amp;A</a:t>
            </a:r>
            <a:endParaRPr sz="6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Links</a:t>
            </a:r>
            <a:endParaRPr/>
          </a:p>
        </p:txBody>
      </p:sp>
      <p:sp>
        <p:nvSpPr>
          <p:cNvPr id="451" name="Google Shape;451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5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https://play.google.com/store/apps/details?id=com.mobileer.oboetester</a:t>
            </a:r>
            <a:endParaRPr b="1" sz="1925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25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https://source.android.com/docs/compatibility/cts/usb-audio#usb-audio-adapter-recommendations</a:t>
            </a:r>
            <a:endParaRPr b="1" sz="19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5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https://developer.android.com/games/sdk/oboe/low-latency-audio</a:t>
            </a:r>
            <a:endParaRPr b="1" sz="19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120"/>
              <a:buFont typeface="Arial"/>
              <a:buNone/>
            </a:pPr>
            <a:r>
              <a:t/>
            </a:r>
            <a:endParaRPr b="1" sz="19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5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https://android-developers.googleblog.com/2021/03/an-update-on-androids-audio-latency.html</a:t>
            </a:r>
            <a:endParaRPr b="1" sz="1925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25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7"/>
              </a:rPr>
              <a:t>https://source.android.com/docs/compatibility/cts/usb-audio#usb-audio-adapter-recommendations</a:t>
            </a:r>
            <a:endParaRPr b="1" sz="19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 ADC Talks on YouTube</a:t>
            </a:r>
            <a:endParaRPr/>
          </a:p>
        </p:txBody>
      </p:sp>
      <p:sp>
        <p:nvSpPr>
          <p:cNvPr id="457" name="Google Shape;457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2015 - </a:t>
            </a:r>
            <a:r>
              <a:rPr lang="en" u="sng">
                <a:solidFill>
                  <a:schemeClr val="hlink"/>
                </a:solidFill>
                <a:hlinkClick r:id="rId3"/>
              </a:rPr>
              <a:t>Developing Android Apps with High Performance Audio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2016 - </a:t>
            </a:r>
            <a:r>
              <a:rPr lang="en" u="sng">
                <a:solidFill>
                  <a:schemeClr val="hlink"/>
                </a:solidFill>
                <a:hlinkClick r:id="rId4"/>
              </a:rPr>
              <a:t>What’s New In Android Audio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2017 - </a:t>
            </a:r>
            <a:r>
              <a:rPr lang="en" u="sng">
                <a:solidFill>
                  <a:schemeClr val="hlink"/>
                </a:solidFill>
                <a:hlinkClick r:id="rId5"/>
              </a:rPr>
              <a:t>Build a synth for Android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2018 - </a:t>
            </a:r>
            <a:r>
              <a:rPr lang="en" u="sng">
                <a:solidFill>
                  <a:schemeClr val="hlink"/>
                </a:solidFill>
                <a:hlinkClick r:id="rId6"/>
              </a:rPr>
              <a:t>Winning on Android - optimizing audio apps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2019 - </a:t>
            </a:r>
            <a:r>
              <a:rPr lang="en" u="sng">
                <a:solidFill>
                  <a:schemeClr val="hlink"/>
                </a:solidFill>
                <a:hlinkClick r:id="rId7"/>
              </a:rPr>
              <a:t>Real-time processing on Android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