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embeddedFontLst>
    <p:embeddedFont>
      <p:font typeface="IBM Plex Mono Medium"/>
      <p:regular r:id="rId52"/>
      <p:bold r:id="rId53"/>
      <p:italic r:id="rId54"/>
      <p:boldItalic r:id="rId55"/>
    </p:embeddedFont>
    <p:embeddedFont>
      <p:font typeface="IBM Plex Mono Light"/>
      <p:regular r:id="rId56"/>
      <p:bold r:id="rId57"/>
      <p:italic r:id="rId58"/>
      <p:boldItalic r:id="rId59"/>
    </p:embeddedFont>
    <p:embeddedFont>
      <p:font typeface="IBM Plex Mono ExtraLight"/>
      <p:regular r:id="rId60"/>
      <p:bold r:id="rId61"/>
      <p:italic r:id="rId62"/>
      <p:boldItalic r:id="rId63"/>
    </p:embeddedFont>
    <p:embeddedFont>
      <p:font typeface="IBM Plex Mono SemiBold"/>
      <p:regular r:id="rId64"/>
      <p:bold r:id="rId65"/>
      <p:italic r:id="rId66"/>
      <p:boldItalic r:id="rId67"/>
    </p:embeddedFont>
    <p:embeddedFont>
      <p:font typeface="IBM Plex Mono Thin"/>
      <p:regular r:id="rId68"/>
      <p:bold r:id="rId69"/>
      <p:italic r:id="rId70"/>
      <p:boldItalic r:id="rId71"/>
    </p:embeddedFont>
    <p:embeddedFont>
      <p:font typeface="Helvetica Neue"/>
      <p:regular r:id="rId72"/>
      <p:bold r:id="rId73"/>
      <p:italic r:id="rId74"/>
      <p:boldItalic r:id="rId75"/>
    </p:embeddedFont>
    <p:embeddedFont>
      <p:font typeface="Ultra"/>
      <p:regular r:id="rId76"/>
    </p:embeddedFont>
    <p:embeddedFont>
      <p:font typeface="Helvetica Neue Light"/>
      <p:regular r:id="rId77"/>
      <p:bold r:id="rId78"/>
      <p:italic r:id="rId79"/>
      <p:boldItalic r:id="rId80"/>
    </p:embeddedFont>
    <p:embeddedFont>
      <p:font typeface="Roboto Mono"/>
      <p:regular r:id="rId81"/>
      <p:bold r:id="rId82"/>
      <p:italic r:id="rId83"/>
      <p:boldItalic r:id="rId84"/>
    </p:embeddedFont>
    <p:embeddedFont>
      <p:font typeface="IBM Plex Mono"/>
      <p:regular r:id="rId85"/>
      <p:bold r:id="rId86"/>
      <p:italic r:id="rId87"/>
      <p:boldItalic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RobotoMono-boldItalic.fntdata"/><Relationship Id="rId83" Type="http://schemas.openxmlformats.org/officeDocument/2006/relationships/font" Target="fonts/RobotoMono-italic.fntdata"/><Relationship Id="rId42" Type="http://schemas.openxmlformats.org/officeDocument/2006/relationships/slide" Target="slides/slide37.xml"/><Relationship Id="rId86" Type="http://schemas.openxmlformats.org/officeDocument/2006/relationships/font" Target="fonts/IBMPlexMono-bold.fntdata"/><Relationship Id="rId41" Type="http://schemas.openxmlformats.org/officeDocument/2006/relationships/slide" Target="slides/slide36.xml"/><Relationship Id="rId85" Type="http://schemas.openxmlformats.org/officeDocument/2006/relationships/font" Target="fonts/IBMPlexMono-regular.fntdata"/><Relationship Id="rId44" Type="http://schemas.openxmlformats.org/officeDocument/2006/relationships/slide" Target="slides/slide39.xml"/><Relationship Id="rId88" Type="http://schemas.openxmlformats.org/officeDocument/2006/relationships/font" Target="fonts/IBMPlexMono-boldItalic.fntdata"/><Relationship Id="rId43" Type="http://schemas.openxmlformats.org/officeDocument/2006/relationships/slide" Target="slides/slide38.xml"/><Relationship Id="rId87" Type="http://schemas.openxmlformats.org/officeDocument/2006/relationships/font" Target="fonts/IBMPlexMono-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HelveticaNeueLight-boldItalic.fntdata"/><Relationship Id="rId82" Type="http://schemas.openxmlformats.org/officeDocument/2006/relationships/font" Target="fonts/RobotoMono-bold.fntdata"/><Relationship Id="rId81" Type="http://schemas.openxmlformats.org/officeDocument/2006/relationships/font" Target="fonts/RobotoMon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HelveticaNeue-bold.fntdata"/><Relationship Id="rId72" Type="http://schemas.openxmlformats.org/officeDocument/2006/relationships/font" Target="fonts/HelveticaNeue-regular.fntdata"/><Relationship Id="rId31" Type="http://schemas.openxmlformats.org/officeDocument/2006/relationships/slide" Target="slides/slide26.xml"/><Relationship Id="rId75" Type="http://schemas.openxmlformats.org/officeDocument/2006/relationships/font" Target="fonts/HelveticaNeue-boldItalic.fntdata"/><Relationship Id="rId30" Type="http://schemas.openxmlformats.org/officeDocument/2006/relationships/slide" Target="slides/slide25.xml"/><Relationship Id="rId74" Type="http://schemas.openxmlformats.org/officeDocument/2006/relationships/font" Target="fonts/HelveticaNeue-italic.fntdata"/><Relationship Id="rId33" Type="http://schemas.openxmlformats.org/officeDocument/2006/relationships/slide" Target="slides/slide28.xml"/><Relationship Id="rId77" Type="http://schemas.openxmlformats.org/officeDocument/2006/relationships/font" Target="fonts/HelveticaNeueLight-regular.fntdata"/><Relationship Id="rId32" Type="http://schemas.openxmlformats.org/officeDocument/2006/relationships/slide" Target="slides/slide27.xml"/><Relationship Id="rId76" Type="http://schemas.openxmlformats.org/officeDocument/2006/relationships/font" Target="fonts/Ultra-regular.fntdata"/><Relationship Id="rId35" Type="http://schemas.openxmlformats.org/officeDocument/2006/relationships/slide" Target="slides/slide30.xml"/><Relationship Id="rId79" Type="http://schemas.openxmlformats.org/officeDocument/2006/relationships/font" Target="fonts/HelveticaNeueLight-italic.fntdata"/><Relationship Id="rId34" Type="http://schemas.openxmlformats.org/officeDocument/2006/relationships/slide" Target="slides/slide29.xml"/><Relationship Id="rId78" Type="http://schemas.openxmlformats.org/officeDocument/2006/relationships/font" Target="fonts/HelveticaNeueLight-bold.fntdata"/><Relationship Id="rId71" Type="http://schemas.openxmlformats.org/officeDocument/2006/relationships/font" Target="fonts/IBMPlexMonoThin-boldItalic.fntdata"/><Relationship Id="rId70" Type="http://schemas.openxmlformats.org/officeDocument/2006/relationships/font" Target="fonts/IBMPlexMonoThin-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IBMPlexMonoExtraLight-italic.fntdata"/><Relationship Id="rId61" Type="http://schemas.openxmlformats.org/officeDocument/2006/relationships/font" Target="fonts/IBMPlexMonoExtraLight-bold.fntdata"/><Relationship Id="rId20" Type="http://schemas.openxmlformats.org/officeDocument/2006/relationships/slide" Target="slides/slide15.xml"/><Relationship Id="rId64" Type="http://schemas.openxmlformats.org/officeDocument/2006/relationships/font" Target="fonts/IBMPlexMonoSemiBold-regular.fntdata"/><Relationship Id="rId63" Type="http://schemas.openxmlformats.org/officeDocument/2006/relationships/font" Target="fonts/IBMPlexMonoExtraLight-boldItalic.fntdata"/><Relationship Id="rId22" Type="http://schemas.openxmlformats.org/officeDocument/2006/relationships/slide" Target="slides/slide17.xml"/><Relationship Id="rId66" Type="http://schemas.openxmlformats.org/officeDocument/2006/relationships/font" Target="fonts/IBMPlexMonoSemiBold-italic.fntdata"/><Relationship Id="rId21" Type="http://schemas.openxmlformats.org/officeDocument/2006/relationships/slide" Target="slides/slide16.xml"/><Relationship Id="rId65" Type="http://schemas.openxmlformats.org/officeDocument/2006/relationships/font" Target="fonts/IBMPlexMonoSemiBold-bold.fntdata"/><Relationship Id="rId24" Type="http://schemas.openxmlformats.org/officeDocument/2006/relationships/slide" Target="slides/slide19.xml"/><Relationship Id="rId68" Type="http://schemas.openxmlformats.org/officeDocument/2006/relationships/font" Target="fonts/IBMPlexMonoThin-regular.fntdata"/><Relationship Id="rId23" Type="http://schemas.openxmlformats.org/officeDocument/2006/relationships/slide" Target="slides/slide18.xml"/><Relationship Id="rId67" Type="http://schemas.openxmlformats.org/officeDocument/2006/relationships/font" Target="fonts/IBMPlexMonoSemiBold-boldItalic.fntdata"/><Relationship Id="rId60" Type="http://schemas.openxmlformats.org/officeDocument/2006/relationships/font" Target="fonts/IBMPlexMonoExtraLight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IBMPlexMonoThin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IBMPlexMonoMedium-bold.fntdata"/><Relationship Id="rId52" Type="http://schemas.openxmlformats.org/officeDocument/2006/relationships/font" Target="fonts/IBMPlexMonoMedium-regular.fntdata"/><Relationship Id="rId11" Type="http://schemas.openxmlformats.org/officeDocument/2006/relationships/slide" Target="slides/slide6.xml"/><Relationship Id="rId55" Type="http://schemas.openxmlformats.org/officeDocument/2006/relationships/font" Target="fonts/IBMPlexMonoMedium-boldItalic.fntdata"/><Relationship Id="rId10" Type="http://schemas.openxmlformats.org/officeDocument/2006/relationships/slide" Target="slides/slide5.xml"/><Relationship Id="rId54" Type="http://schemas.openxmlformats.org/officeDocument/2006/relationships/font" Target="fonts/IBMPlexMonoMedium-italic.fntdata"/><Relationship Id="rId13" Type="http://schemas.openxmlformats.org/officeDocument/2006/relationships/slide" Target="slides/slide8.xml"/><Relationship Id="rId57" Type="http://schemas.openxmlformats.org/officeDocument/2006/relationships/font" Target="fonts/IBMPlexMonoLight-bold.fntdata"/><Relationship Id="rId12" Type="http://schemas.openxmlformats.org/officeDocument/2006/relationships/slide" Target="slides/slide7.xml"/><Relationship Id="rId56" Type="http://schemas.openxmlformats.org/officeDocument/2006/relationships/font" Target="fonts/IBMPlexMonoLight-regular.fntdata"/><Relationship Id="rId15" Type="http://schemas.openxmlformats.org/officeDocument/2006/relationships/slide" Target="slides/slide10.xml"/><Relationship Id="rId59" Type="http://schemas.openxmlformats.org/officeDocument/2006/relationships/font" Target="fonts/IBMPlexMonoLight-boldItalic.fntdata"/><Relationship Id="rId14" Type="http://schemas.openxmlformats.org/officeDocument/2006/relationships/slide" Target="slides/slide9.xml"/><Relationship Id="rId58" Type="http://schemas.openxmlformats.org/officeDocument/2006/relationships/font" Target="fonts/IBMPlexMonoLigh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68a2ca2cf_2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Hi everyone, and welcome.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My talk is titled 'Should Audio Plugins have "Everything Everywhere All At Once"?'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This talk is a case study about that exact battle. It's about the technical, architectural, and product decisions we have to navigate when a 'secret sauce' feature is asked to become a global SDK module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I would like to start off by saying that, </a:t>
            </a:r>
            <a:r>
              <a:rPr lang="fr"/>
              <a:t>i</a:t>
            </a:r>
            <a:r>
              <a:rPr lang="fr"/>
              <a:t>n a world of clickbait,</a:t>
            </a:r>
            <a:endParaRPr/>
          </a:p>
        </p:txBody>
      </p:sp>
      <p:sp>
        <p:nvSpPr>
          <p:cNvPr id="96" name="Google Shape;96;g3768a2ca2cf_2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68a2ca2cf_2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This is not a talk about embedding the movie “Everthing Everywhere All At Once” into an audio plugin, apologies in advance.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06" name="Google Shape;106;g3768a2ca2cf_2_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9cb9eaa9be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 going through quickly on all of these topics, I should first </a:t>
            </a:r>
            <a:r>
              <a:rPr lang="fr"/>
              <a:t>introduce myself</a:t>
            </a:r>
            <a:endParaRPr/>
          </a:p>
        </p:txBody>
      </p:sp>
      <p:sp>
        <p:nvSpPr>
          <p:cNvPr id="115" name="Google Shape;115;g39cb9eaa9be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68a2ca2cf_2_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768a2ca2cf_2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68a2ca2cf_2_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(INTRODUCTION)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I’ve just come out of an arts biennial and the end result is really fun, I dare you take a look after.</a:t>
            </a:r>
            <a:endParaRPr/>
          </a:p>
        </p:txBody>
      </p:sp>
      <p:sp>
        <p:nvSpPr>
          <p:cNvPr id="138" name="Google Shape;138;g3768a2ca2cf_2_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68a2ca2cf_2_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Let’s dive into the Core conflict of this talk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Taking a look here, t</a:t>
            </a:r>
            <a:r>
              <a:rPr lang="fr">
                <a:solidFill>
                  <a:schemeClr val="dk1"/>
                </a:solidFill>
              </a:rPr>
              <a:t>hese are the products that are often creatively inspiring. They're highly specialized, they possess a strong, unique identity, and they many particular creative problems perfectly</a:t>
            </a:r>
            <a:endParaRPr/>
          </a:p>
        </p:txBody>
      </p:sp>
      <p:sp>
        <p:nvSpPr>
          <p:cNvPr id="151" name="Google Shape;151;g3768a2ca2cf_2_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9cb9eaa9be_0_1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On the </a:t>
            </a:r>
            <a:r>
              <a:rPr i="1" lang="fr">
                <a:solidFill>
                  <a:schemeClr val="dk1"/>
                </a:solidFill>
              </a:rPr>
              <a:t>other</a:t>
            </a:r>
            <a:r>
              <a:rPr lang="fr">
                <a:solidFill>
                  <a:schemeClr val="dk1"/>
                </a:solidFill>
              </a:rPr>
              <a:t> hand, </a:t>
            </a:r>
            <a:r>
              <a:rPr i="1" lang="fr">
                <a:solidFill>
                  <a:schemeClr val="dk1"/>
                </a:solidFill>
              </a:rPr>
              <a:t>(point to right)</a:t>
            </a:r>
            <a:r>
              <a:rPr lang="fr">
                <a:solidFill>
                  <a:schemeClr val="dk1"/>
                </a:solidFill>
              </a:rPr>
              <a:t>, we have our </a:t>
            </a:r>
            <a:r>
              <a:rPr b="1" lang="fr">
                <a:solidFill>
                  <a:schemeClr val="dk1"/>
                </a:solidFill>
              </a:rPr>
              <a:t>'Product Lines.'</a:t>
            </a:r>
            <a:r>
              <a:rPr lang="fr">
                <a:solidFill>
                  <a:schemeClr val="dk1"/>
                </a:solidFill>
              </a:rPr>
              <a:t> To efficiently build and maintain an </a:t>
            </a:r>
            <a:r>
              <a:rPr i="1" lang="fr">
                <a:solidFill>
                  <a:schemeClr val="dk1"/>
                </a:solidFill>
              </a:rPr>
              <a:t>ecosystem</a:t>
            </a:r>
            <a:r>
              <a:rPr lang="fr">
                <a:solidFill>
                  <a:schemeClr val="dk1"/>
                </a:solidFill>
              </a:rPr>
              <a:t> of related plugins—like the V Collection or a complete mixing suite— in which there seems to be </a:t>
            </a:r>
            <a:r>
              <a:rPr b="1" lang="fr">
                <a:solidFill>
                  <a:schemeClr val="dk1"/>
                </a:solidFill>
              </a:rPr>
              <a:t>Shared </a:t>
            </a:r>
            <a:r>
              <a:rPr lang="fr">
                <a:solidFill>
                  <a:schemeClr val="dk1"/>
                </a:solidFill>
              </a:rPr>
              <a:t>SDK.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This model is powerful on the </a:t>
            </a:r>
            <a:r>
              <a:rPr i="1" lang="fr">
                <a:solidFill>
                  <a:schemeClr val="dk1"/>
                </a:solidFill>
              </a:rPr>
              <a:t>product line's</a:t>
            </a:r>
            <a:r>
              <a:rPr lang="fr">
                <a:solidFill>
                  <a:schemeClr val="dk1"/>
                </a:solidFill>
              </a:rPr>
              <a:t> development velocity, ensures stability across the </a:t>
            </a:r>
            <a:r>
              <a:rPr i="1" lang="fr">
                <a:solidFill>
                  <a:schemeClr val="dk1"/>
                </a:solidFill>
              </a:rPr>
              <a:t>entire suite</a:t>
            </a:r>
            <a:r>
              <a:rPr lang="fr">
                <a:solidFill>
                  <a:schemeClr val="dk1"/>
                </a:solidFill>
              </a:rPr>
              <a:t>, and provides a consistent, predictable user experience—all of which are major engineering and product wins.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9cb9eaa9be_0_1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9cb9eaa9be_0_10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As audio developers, we are constantly navigating a fundamental dichotomy.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On one hand, </a:t>
            </a:r>
            <a:r>
              <a:rPr i="1" lang="fr">
                <a:solidFill>
                  <a:schemeClr val="dk1"/>
                </a:solidFill>
              </a:rPr>
              <a:t>(point to left)</a:t>
            </a:r>
            <a:r>
              <a:rPr lang="fr">
                <a:solidFill>
                  <a:schemeClr val="dk1"/>
                </a:solidFill>
              </a:rPr>
              <a:t>, we're driven to build the 'Boutique' plugins. These can go through significant architectural challenges with each update. It often results in a maintenance overhead, maybe some technical debt.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On the </a:t>
            </a:r>
            <a:r>
              <a:rPr i="1" lang="fr">
                <a:solidFill>
                  <a:schemeClr val="dk1"/>
                </a:solidFill>
              </a:rPr>
              <a:t>other</a:t>
            </a:r>
            <a:r>
              <a:rPr lang="fr">
                <a:solidFill>
                  <a:schemeClr val="dk1"/>
                </a:solidFill>
              </a:rPr>
              <a:t> hand, </a:t>
            </a:r>
            <a:r>
              <a:rPr i="1" lang="fr">
                <a:solidFill>
                  <a:schemeClr val="dk1"/>
                </a:solidFill>
              </a:rPr>
              <a:t>(point to right)</a:t>
            </a:r>
            <a:r>
              <a:rPr lang="fr">
                <a:solidFill>
                  <a:schemeClr val="dk1"/>
                </a:solidFill>
              </a:rPr>
              <a:t>, for this line of production tools, there is its own trade-off. It creates a Framework Trap. that when applied universally, our creative tools can become standardized where it can lead to </a:t>
            </a:r>
            <a:r>
              <a:rPr b="1" lang="fr">
                <a:solidFill>
                  <a:schemeClr val="dk1"/>
                </a:solidFill>
              </a:rPr>
              <a:t>product homogenization</a:t>
            </a:r>
            <a:r>
              <a:rPr lang="fr">
                <a:solidFill>
                  <a:schemeClr val="dk1"/>
                </a:solidFill>
              </a:rPr>
              <a:t> - so the user interface although stable and consistent, risks flattening the unique character of an instrument and can lead to a homogenized product line.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In the end as a development team, our goal is to ship stable, high-quality products.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This talk is about finding the strategic and architectural balance between these two approaches, based on a very specific feature I worked on.</a:t>
            </a:r>
            <a:endParaRPr/>
          </a:p>
        </p:txBody>
      </p:sp>
      <p:sp>
        <p:nvSpPr>
          <p:cNvPr id="180" name="Google Shape;180;g39cb9eaa9be_0_10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cb9eaa9be_0_1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9cb9eaa9be_0_1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cb9eaa9be_0_1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 as I’m calling it, “The Secret sauce”</a:t>
            </a:r>
            <a:endParaRPr/>
          </a:p>
        </p:txBody>
      </p:sp>
      <p:sp>
        <p:nvSpPr>
          <p:cNvPr id="208" name="Google Shape;208;g39cb9eaa9be_0_1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9cb9eaa9be_0_2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This entire dilemma began for me with the Arturia Synthex V.</a:t>
            </a:r>
            <a:endParaRPr/>
          </a:p>
        </p:txBody>
      </p:sp>
      <p:sp>
        <p:nvSpPr>
          <p:cNvPr id="219" name="Google Shape;219;g39cb9eaa9be_0_2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9cb9eaa9be_0_2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And more specifically this section right here</a:t>
            </a:r>
            <a:endParaRPr/>
          </a:p>
        </p:txBody>
      </p:sp>
      <p:sp>
        <p:nvSpPr>
          <p:cNvPr id="230" name="Google Shape;230;g39cb9eaa9be_0_2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cb9eaa9be_0_2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>
                <a:solidFill>
                  <a:schemeClr val="dk1"/>
                </a:solidFill>
              </a:rPr>
              <a:t>(Point to the UI)</a:t>
            </a:r>
            <a:r>
              <a:rPr lang="fr">
                <a:solidFill>
                  <a:schemeClr val="dk1"/>
                </a:solidFill>
              </a:rPr>
              <a:t> The Multi Arp, which isn't just an arpeggiator. It's an innovative 4-layer engine, a core part of the product's identity, designed to create sophisticated </a:t>
            </a:r>
            <a:r>
              <a:rPr b="1" lang="fr">
                <a:solidFill>
                  <a:schemeClr val="dk1"/>
                </a:solidFill>
              </a:rPr>
              <a:t>fractal melodies</a:t>
            </a:r>
            <a:r>
              <a:rPr lang="fr">
                <a:solidFill>
                  <a:schemeClr val="dk1"/>
                </a:solidFill>
              </a:rPr>
              <a:t> and complex </a:t>
            </a:r>
            <a:r>
              <a:rPr b="1" lang="fr">
                <a:solidFill>
                  <a:schemeClr val="dk1"/>
                </a:solidFill>
              </a:rPr>
              <a:t>polyrhythmic sounds</a:t>
            </a:r>
            <a:r>
              <a:rPr lang="fr">
                <a:solidFill>
                  <a:schemeClr val="dk1"/>
                </a:solidFill>
              </a:rPr>
              <a:t>. And so you can configure each arpeggiator and target each of the timbral layers of the Synthex V. </a:t>
            </a:r>
            <a:endParaRPr/>
          </a:p>
        </p:txBody>
      </p:sp>
      <p:sp>
        <p:nvSpPr>
          <p:cNvPr id="242" name="Google Shape;242;g39cb9eaa9be_0_2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cb9eaa9be_0_2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The original Elka Synthex had a basic 4-track sequencer. For the VST, we wanted to create something truly special, a modern enhancement that would define </a:t>
            </a:r>
            <a:r>
              <a:rPr i="1" lang="fr">
                <a:solidFill>
                  <a:schemeClr val="dk1"/>
                </a:solidFill>
              </a:rPr>
              <a:t>this</a:t>
            </a:r>
            <a:r>
              <a:rPr lang="fr">
                <a:solidFill>
                  <a:schemeClr val="dk1"/>
                </a:solidFill>
              </a:rPr>
              <a:t> product. So, we designed the </a:t>
            </a:r>
            <a:r>
              <a:rPr b="1" lang="fr">
                <a:solidFill>
                  <a:schemeClr val="dk1"/>
                </a:solidFill>
              </a:rPr>
              <a:t>'Multi-Arp'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This was our 'secret sauce.' It was the 'wow' feature - and so this was shipped. </a:t>
            </a:r>
            <a:endParaRPr/>
          </a:p>
        </p:txBody>
      </p:sp>
      <p:sp>
        <p:nvSpPr>
          <p:cNvPr id="255" name="Google Shape;255;g39cb9eaa9be_0_2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9cb9eaa9be_0_7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So, the 'Multi-Arp' was a huge hit on the Synthex V. </a:t>
            </a:r>
            <a:r>
              <a:rPr i="1" lang="fr">
                <a:solidFill>
                  <a:schemeClr val="dk1"/>
                </a:solidFill>
              </a:rPr>
              <a:t>(Point to BEFORE diagram)</a:t>
            </a:r>
            <a:r>
              <a:rPr lang="fr">
                <a:solidFill>
                  <a:schemeClr val="dk1"/>
                </a:solidFill>
              </a:rPr>
              <a:t> As a team, we were proud, but from an engineering standpoint, we also knew this was a bespoke and was deeply integrated and not reusable at the exact moment.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8" name="Google Shape;268;g39cb9eaa9be_0_7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9cb9eaa9be_0_7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And sure enough, the requests started coming. Not just from users saying 'I want this everywhere, but from Product Owners.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 And for the next months we were raised a big, dangerous question for the whole development team...</a:t>
            </a:r>
            <a:endParaRPr/>
          </a:p>
        </p:txBody>
      </p:sp>
      <p:sp>
        <p:nvSpPr>
          <p:cNvPr id="284" name="Google Shape;284;g39cb9eaa9be_0_7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9d4c2a9b30_0_1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9d4c2a9b30_0_1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9d4c2a9b30_0_1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And so taking into </a:t>
            </a:r>
            <a:r>
              <a:rPr lang="fr"/>
              <a:t>consideration a certain development timing, the proposition ended up in transforming the multi arp module into a generic asset, in order to keep this for any other plugin iterations.</a:t>
            </a:r>
            <a:endParaRPr/>
          </a:p>
        </p:txBody>
      </p:sp>
      <p:sp>
        <p:nvSpPr>
          <p:cNvPr id="303" name="Google Shape;303;g39d4c2a9b30_0_1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9cb9eaa9be_0_7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when the Product team asked us to standardize, this is the internal balancing act we had to perform.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9cb9eaa9be_0_7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9d4c2a9b30_0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>
                <a:solidFill>
                  <a:schemeClr val="dk1"/>
                </a:solidFill>
              </a:rPr>
              <a:t>(Point to Left Pan)</a:t>
            </a:r>
            <a:r>
              <a:rPr lang="fr">
                <a:solidFill>
                  <a:schemeClr val="dk1"/>
                </a:solidFill>
              </a:rPr>
              <a:t> On one side, you have the </a:t>
            </a:r>
            <a:r>
              <a:rPr b="1" lang="fr">
                <a:solidFill>
                  <a:schemeClr val="dk1"/>
                </a:solidFill>
              </a:rPr>
              <a:t>DEV COSTS</a:t>
            </a:r>
            <a:r>
              <a:rPr lang="fr">
                <a:solidFill>
                  <a:schemeClr val="dk1"/>
                </a:solidFill>
              </a:rPr>
              <a:t> of building a truly generic asset. Yes, the 'DRY' principle—'Don't Repeat Yourself'—is gospel for developers. But for the 'Multi-Arp', this meant a </a:t>
            </a:r>
            <a:r>
              <a:rPr b="1" lang="fr">
                <a:solidFill>
                  <a:schemeClr val="dk1"/>
                </a:solidFill>
              </a:rPr>
              <a:t>upfront investment:</a:t>
            </a:r>
            <a:r>
              <a:rPr lang="fr">
                <a:solidFill>
                  <a:schemeClr val="dk1"/>
                </a:solidFill>
              </a:rPr>
              <a:t> some significant time of dedicated refactoring, building a robust C++ API, and extensive testing for cross-product compatibility. That's a cost. The question is: 'What's the </a:t>
            </a:r>
            <a:r>
              <a:rPr i="1" lang="fr">
                <a:solidFill>
                  <a:schemeClr val="dk1"/>
                </a:solidFill>
              </a:rPr>
              <a:t>real</a:t>
            </a:r>
            <a:r>
              <a:rPr lang="fr">
                <a:solidFill>
                  <a:schemeClr val="dk1"/>
                </a:solidFill>
              </a:rPr>
              <a:t> cost of 'DRY'?'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>
                <a:solidFill>
                  <a:schemeClr val="dk1"/>
                </a:solidFill>
              </a:rPr>
              <a:t>(Point to Right Pan)</a:t>
            </a:r>
            <a:r>
              <a:rPr lang="fr">
                <a:solidFill>
                  <a:schemeClr val="dk1"/>
                </a:solidFill>
              </a:rPr>
              <a:t> On the other side, you have </a:t>
            </a:r>
            <a:r>
              <a:rPr b="1" lang="fr">
                <a:solidFill>
                  <a:schemeClr val="dk1"/>
                </a:solidFill>
              </a:rPr>
              <a:t>USER VALUE</a:t>
            </a:r>
            <a:r>
              <a:rPr lang="fr">
                <a:solidFill>
                  <a:schemeClr val="dk1"/>
                </a:solidFill>
              </a:rPr>
              <a:t>. Modular development </a:t>
            </a:r>
            <a:r>
              <a:rPr i="1" lang="fr">
                <a:solidFill>
                  <a:schemeClr val="dk1"/>
                </a:solidFill>
              </a:rPr>
              <a:t>can</a:t>
            </a:r>
            <a:r>
              <a:rPr lang="fr">
                <a:solidFill>
                  <a:schemeClr val="dk1"/>
                </a:solidFill>
              </a:rPr>
              <a:t> create immense value: a consistent experience, fewer bugs, and new creative possibilities. But we also have to ask: 'Whose 'value' are we optimizing for?' Is it the power user who wants the 'Multi-Arp' on </a:t>
            </a:r>
            <a:r>
              <a:rPr i="1" lang="fr">
                <a:solidFill>
                  <a:schemeClr val="dk1"/>
                </a:solidFill>
              </a:rPr>
              <a:t>every</a:t>
            </a:r>
            <a:r>
              <a:rPr lang="fr">
                <a:solidFill>
                  <a:schemeClr val="dk1"/>
                </a:solidFill>
              </a:rPr>
              <a:t> synth, or the vintage purist who just wants an authentic experience?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Making an asset generic for the sake of modularity is never free. It's a calculated risk, weighing significant development costs against the perceived value for both us and our users.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9d4c2a9b30_0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9d4c2a9b30_0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Product and Engineering</a:t>
            </a:r>
            <a:r>
              <a:rPr lang="fr">
                <a:solidFill>
                  <a:schemeClr val="dk1"/>
                </a:solidFill>
              </a:rPr>
              <a:t> can the global asset idea. They said: 'This is a </a:t>
            </a:r>
            <a:r>
              <a:rPr i="1" lang="fr">
                <a:solidFill>
                  <a:schemeClr val="dk1"/>
                </a:solidFill>
              </a:rPr>
              <a:t>huge</a:t>
            </a:r>
            <a:r>
              <a:rPr lang="fr">
                <a:solidFill>
                  <a:schemeClr val="dk1"/>
                </a:solidFill>
              </a:rPr>
              <a:t> win for maintainability. We'll fix a bug </a:t>
            </a:r>
            <a:r>
              <a:rPr i="1" lang="fr">
                <a:solidFill>
                  <a:schemeClr val="dk1"/>
                </a:solidFill>
              </a:rPr>
              <a:t>once</a:t>
            </a:r>
            <a:r>
              <a:rPr lang="fr">
                <a:solidFill>
                  <a:schemeClr val="dk1"/>
                </a:solidFill>
              </a:rPr>
              <a:t>, and it's fixed everywhere. This is "Don't Repeat Yourself." This will accelerate our </a:t>
            </a:r>
            <a:r>
              <a:rPr i="1" lang="fr">
                <a:solidFill>
                  <a:schemeClr val="dk1"/>
                </a:solidFill>
              </a:rPr>
              <a:t>entire roadmap</a:t>
            </a:r>
            <a:r>
              <a:rPr lang="fr">
                <a:solidFill>
                  <a:schemeClr val="dk1"/>
                </a:solidFill>
              </a:rPr>
              <a:t>!'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But the </a:t>
            </a:r>
            <a:r>
              <a:rPr b="1" lang="fr">
                <a:solidFill>
                  <a:schemeClr val="dk1"/>
                </a:solidFill>
              </a:rPr>
              <a:t>Senior Devs </a:t>
            </a:r>
            <a:r>
              <a:rPr lang="fr">
                <a:solidFill>
                  <a:schemeClr val="dk1"/>
                </a:solidFill>
              </a:rPr>
              <a:t>said: 'Wait. First, you're asking for a </a:t>
            </a:r>
            <a:r>
              <a:rPr i="1" lang="fr">
                <a:solidFill>
                  <a:schemeClr val="dk1"/>
                </a:solidFill>
              </a:rPr>
              <a:t>massive</a:t>
            </a:r>
            <a:r>
              <a:rPr lang="fr">
                <a:solidFill>
                  <a:schemeClr val="dk1"/>
                </a:solidFill>
              </a:rPr>
              <a:t> let’s say 3-month refactor. That's not copy-paste.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And most importantly, This is one of the </a:t>
            </a:r>
            <a:r>
              <a:rPr b="1" lang="fr">
                <a:solidFill>
                  <a:schemeClr val="dk1"/>
                </a:solidFill>
              </a:rPr>
              <a:t>secret sauces</a:t>
            </a:r>
            <a:r>
              <a:rPr lang="fr">
                <a:solidFill>
                  <a:schemeClr val="dk1"/>
                </a:solidFill>
              </a:rPr>
              <a:t> of the Synthex V! If you give its best feature to every other synth, you've </a:t>
            </a:r>
            <a:r>
              <a:rPr i="1" lang="fr">
                <a:solidFill>
                  <a:schemeClr val="dk1"/>
                </a:solidFill>
              </a:rPr>
              <a:t>flattening one of the identities</a:t>
            </a:r>
            <a:r>
              <a:rPr lang="fr">
                <a:solidFill>
                  <a:schemeClr val="dk1"/>
                </a:solidFill>
              </a:rPr>
              <a:t> of the very product that made it famous.'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39d4c2a9b30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cb9eaa9be_0_2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the decision was made to invest some months, build the generic 'Multi-Arp' module, and absorb the cost.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And </a:t>
            </a:r>
            <a:r>
              <a:rPr i="1" lang="fr">
                <a:solidFill>
                  <a:schemeClr val="dk1"/>
                </a:solidFill>
              </a:rPr>
              <a:t>immediately</a:t>
            </a:r>
            <a:r>
              <a:rPr lang="fr">
                <a:solidFill>
                  <a:schemeClr val="dk1"/>
                </a:solidFill>
              </a:rPr>
              <a:t>, i believe this approach delivered on all its promises. This is the 'Everything' upside—the dream of modular development.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First: Development Velocity.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i="1" lang="fr">
                <a:solidFill>
                  <a:schemeClr val="dk1"/>
                </a:solidFill>
              </a:rPr>
              <a:t>(Point to Icon 1)</a:t>
            </a:r>
            <a:r>
              <a:rPr lang="fr">
                <a:solidFill>
                  <a:schemeClr val="dk1"/>
                </a:solidFill>
              </a:rPr>
              <a:t> Our ability to iterate on the </a:t>
            </a:r>
            <a:r>
              <a:rPr i="1" lang="fr">
                <a:solidFill>
                  <a:schemeClr val="dk1"/>
                </a:solidFill>
              </a:rPr>
              <a:t>product line</a:t>
            </a:r>
            <a:r>
              <a:rPr lang="fr">
                <a:solidFill>
                  <a:schemeClr val="dk1"/>
                </a:solidFill>
              </a:rPr>
              <a:t> accelerated dramatically. We could now drop this mature, complex, let’s say three-month feature into a new instrument in a matter of </a:t>
            </a:r>
            <a:r>
              <a:rPr i="1" lang="fr">
                <a:solidFill>
                  <a:schemeClr val="dk1"/>
                </a:solidFill>
              </a:rPr>
              <a:t>days</a:t>
            </a:r>
            <a:r>
              <a:rPr lang="fr">
                <a:solidFill>
                  <a:schemeClr val="dk1"/>
                </a:solidFill>
              </a:rPr>
              <a:t>. It became a powerful asset in our toolkit, which also increases the time-to-market for future products.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Second: Consistent User Experience.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i="1" lang="fr">
                <a:solidFill>
                  <a:schemeClr val="dk1"/>
                </a:solidFill>
              </a:rPr>
              <a:t>(Point to Icon 2)</a:t>
            </a:r>
            <a:r>
              <a:rPr lang="fr">
                <a:solidFill>
                  <a:schemeClr val="dk1"/>
                </a:solidFill>
              </a:rPr>
              <a:t> This was a huge win for our users. They learned this deep, powerful 'Multi-Arp' </a:t>
            </a:r>
            <a:r>
              <a:rPr i="1" lang="fr">
                <a:solidFill>
                  <a:schemeClr val="dk1"/>
                </a:solidFill>
              </a:rPr>
              <a:t>once</a:t>
            </a:r>
            <a:r>
              <a:rPr lang="fr">
                <a:solidFill>
                  <a:schemeClr val="dk1"/>
                </a:solidFill>
              </a:rPr>
              <a:t>, and they could instantly apply that knowledge across the </a:t>
            </a:r>
            <a:r>
              <a:rPr i="1" lang="fr">
                <a:solidFill>
                  <a:schemeClr val="dk1"/>
                </a:solidFill>
              </a:rPr>
              <a:t>entire</a:t>
            </a:r>
            <a:r>
              <a:rPr lang="fr">
                <a:solidFill>
                  <a:schemeClr val="dk1"/>
                </a:solidFill>
              </a:rPr>
              <a:t> V Collection. This consistent UX is incredibly valuable. It builds user confidence and removes the friction of re-learning a different sequencer for every single synth.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Third: Stability &amp; Maintenance.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i="1" lang="fr">
                <a:solidFill>
                  <a:schemeClr val="dk1"/>
                </a:solidFill>
              </a:rPr>
              <a:t>(Point to Icon 3)</a:t>
            </a:r>
            <a:r>
              <a:rPr lang="fr">
                <a:solidFill>
                  <a:schemeClr val="dk1"/>
                </a:solidFill>
              </a:rPr>
              <a:t> From an engineering perspective, this was the biggest win. If we are to find a subtle bug on a sequencer's timing- we fix it </a:t>
            </a:r>
            <a:r>
              <a:rPr i="1" lang="fr">
                <a:solidFill>
                  <a:schemeClr val="dk1"/>
                </a:solidFill>
              </a:rPr>
              <a:t>once</a:t>
            </a:r>
            <a:r>
              <a:rPr lang="fr">
                <a:solidFill>
                  <a:schemeClr val="dk1"/>
                </a:solidFill>
              </a:rPr>
              <a:t> in the central SDK module, rebuilt, and </a:t>
            </a:r>
            <a:r>
              <a:rPr i="1" lang="fr">
                <a:solidFill>
                  <a:schemeClr val="dk1"/>
                </a:solidFill>
              </a:rPr>
              <a:t>all</a:t>
            </a:r>
            <a:r>
              <a:rPr lang="fr">
                <a:solidFill>
                  <a:schemeClr val="dk1"/>
                </a:solidFill>
              </a:rPr>
              <a:t> products that used the module are instantly patched. This is the power of a 'DRY'—Don't Repeat Yourself—architecture.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from a technical and velocity standpoint, the decision was a success.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9cb9eaa9be_0_2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9cb9eaa9be_0_4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Going for the Everwhere tension…</a:t>
            </a:r>
            <a:endParaRPr/>
          </a:p>
        </p:txBody>
      </p:sp>
      <p:sp>
        <p:nvSpPr>
          <p:cNvPr id="360" name="Google Shape;360;g39cb9eaa9be_0_4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cb9eaa9be_0_2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 speak about Identity. And we can look at an iteration of JUP-8000 V with the newly implemented generic “Multi-Arp” asset.</a:t>
            </a:r>
            <a:endParaRPr/>
          </a:p>
        </p:txBody>
      </p:sp>
      <p:sp>
        <p:nvSpPr>
          <p:cNvPr id="368" name="Google Shape;368;g39cb9eaa9be_0_2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cb9eaa9be_0_3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this is the result which perfectly captures the </a:t>
            </a:r>
            <a:r>
              <a:rPr i="1" lang="fr">
                <a:solidFill>
                  <a:schemeClr val="dk1"/>
                </a:solidFill>
              </a:rPr>
              <a:t>core tension</a:t>
            </a:r>
            <a:r>
              <a:rPr lang="fr">
                <a:solidFill>
                  <a:schemeClr val="dk1"/>
                </a:solidFill>
              </a:rPr>
              <a:t> of this entire talk. It's not as simple as 'good' or 'bad.'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On the one hand, </a:t>
            </a:r>
            <a:r>
              <a:rPr i="1" lang="fr">
                <a:solidFill>
                  <a:schemeClr val="dk1"/>
                </a:solidFill>
              </a:rPr>
              <a:t>(point to SEM V)</a:t>
            </a:r>
            <a:r>
              <a:rPr lang="fr">
                <a:solidFill>
                  <a:schemeClr val="dk1"/>
                </a:solidFill>
              </a:rPr>
              <a:t>, you have the </a:t>
            </a:r>
            <a:r>
              <a:rPr b="1" lang="fr">
                <a:solidFill>
                  <a:schemeClr val="dk1"/>
                </a:solidFill>
              </a:rPr>
              <a:t>identity problem.</a:t>
            </a:r>
            <a:r>
              <a:rPr lang="fr">
                <a:solidFill>
                  <a:schemeClr val="dk1"/>
                </a:solidFill>
              </a:rPr>
              <a:t> This hyper-modern, 4-layer fractal sequencer on a 1970s mono-synth... it </a:t>
            </a:r>
            <a:r>
              <a:rPr i="1" lang="fr">
                <a:solidFill>
                  <a:schemeClr val="dk1"/>
                </a:solidFill>
              </a:rPr>
              <a:t>can</a:t>
            </a:r>
            <a:r>
              <a:rPr lang="fr">
                <a:solidFill>
                  <a:schemeClr val="dk1"/>
                </a:solidFill>
              </a:rPr>
              <a:t> break the vintage metaphor. It can feel less authentic to an original. And, </a:t>
            </a:r>
            <a:r>
              <a:rPr i="1" lang="fr">
                <a:solidFill>
                  <a:schemeClr val="dk1"/>
                </a:solidFill>
              </a:rPr>
              <a:t>(point to Synthex V)</a:t>
            </a:r>
            <a:r>
              <a:rPr lang="fr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378" name="Google Shape;378;g39cb9eaa9be_0_3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9cb9eaa9be_0_3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 it's true that it </a:t>
            </a:r>
            <a:r>
              <a:rPr i="1" lang="fr">
                <a:solidFill>
                  <a:schemeClr val="dk1"/>
                </a:solidFill>
              </a:rPr>
              <a:t>may dilute</a:t>
            </a:r>
            <a:r>
              <a:rPr lang="fr">
                <a:solidFill>
                  <a:schemeClr val="dk1"/>
                </a:solidFill>
              </a:rPr>
              <a:t> the unique 'secret sauce' that the Synthex V has to itself.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>
                <a:solidFill>
                  <a:schemeClr val="dk1"/>
                </a:solidFill>
              </a:rPr>
              <a:t>(Click, text 'Expansion of Creativity' fades in)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But... on the </a:t>
            </a:r>
            <a:r>
              <a:rPr i="1" lang="fr">
                <a:solidFill>
                  <a:schemeClr val="dk1"/>
                </a:solidFill>
              </a:rPr>
              <a:t>other</a:t>
            </a:r>
            <a:r>
              <a:rPr lang="fr">
                <a:solidFill>
                  <a:schemeClr val="dk1"/>
                </a:solidFill>
              </a:rPr>
              <a:t> hand, I don’t agree exactly with the statement, I see it more as </a:t>
            </a:r>
            <a:endParaRPr/>
          </a:p>
        </p:txBody>
      </p:sp>
      <p:sp>
        <p:nvSpPr>
          <p:cNvPr id="389" name="Google Shape;389;g39cb9eaa9be_0_3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9cb9eaa9be_0_30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this is a massive </a:t>
            </a:r>
            <a:r>
              <a:rPr b="1" lang="fr">
                <a:solidFill>
                  <a:schemeClr val="dk1"/>
                </a:solidFill>
              </a:rPr>
              <a:t>expansion of creativity</a:t>
            </a:r>
            <a:r>
              <a:rPr lang="fr">
                <a:solidFill>
                  <a:schemeClr val="dk1"/>
                </a:solidFill>
              </a:rPr>
              <a:t> for the modern user. We've given them a state-of-the-art melodic engine that they can apply to </a:t>
            </a:r>
            <a:r>
              <a:rPr i="1" lang="fr">
                <a:solidFill>
                  <a:schemeClr val="dk1"/>
                </a:solidFill>
              </a:rPr>
              <a:t>any</a:t>
            </a:r>
            <a:r>
              <a:rPr lang="fr">
                <a:solidFill>
                  <a:schemeClr val="dk1"/>
                </a:solidFill>
              </a:rPr>
              <a:t> sound palette. They can now create polyrhythmic sequences with a any of the other audio plugins of the VCollection and external…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9cb9eaa9be_0_30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9cb9eaa9be_0_3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39cb9eaa9be_0_3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9cb9eaa9be_0_3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This is the dilemma, an SDK goal was achieved on </a:t>
            </a:r>
            <a:r>
              <a:rPr b="1" lang="fr">
                <a:solidFill>
                  <a:schemeClr val="dk1"/>
                </a:solidFill>
              </a:rPr>
              <a:t>consistent quality</a:t>
            </a:r>
            <a:r>
              <a:rPr lang="fr">
                <a:solidFill>
                  <a:schemeClr val="dk1"/>
                </a:solidFill>
              </a:rPr>
              <a:t>... when it could’ve created this powerful tension with 'boutique' product identity. This is the trade-off that may arrive to manage</a:t>
            </a:r>
            <a:endParaRPr/>
          </a:p>
        </p:txBody>
      </p:sp>
      <p:sp>
        <p:nvSpPr>
          <p:cNvPr id="418" name="Google Shape;418;g39cb9eaa9be_0_3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9cb9eaa9be_0_7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the positive aspect of that is that, </a:t>
            </a:r>
            <a:r>
              <a:rPr lang="fr"/>
              <a:t>it enabled for what the users wanted out of the bundle, and this is an example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(SPEAK ABOUT THE SLIDE)</a:t>
            </a:r>
            <a:endParaRPr/>
          </a:p>
        </p:txBody>
      </p:sp>
      <p:sp>
        <p:nvSpPr>
          <p:cNvPr id="433" name="Google Shape;433;g39cb9eaa9be_0_7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9cb9eaa9be_0_4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39cb9eaa9be_0_4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9cb9eaa9be_0_4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we've discussed the 'Everywhere' tension </a:t>
            </a:r>
            <a:r>
              <a:rPr i="1" lang="fr">
                <a:solidFill>
                  <a:schemeClr val="dk1"/>
                </a:solidFill>
              </a:rPr>
              <a:t>across</a:t>
            </a:r>
            <a:r>
              <a:rPr lang="fr">
                <a:solidFill>
                  <a:schemeClr val="dk1"/>
                </a:solidFill>
              </a:rPr>
              <a:t> a product line.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There's a related challenge, which is the complexity </a:t>
            </a:r>
            <a:r>
              <a:rPr i="1" lang="fr">
                <a:solidFill>
                  <a:schemeClr val="dk1"/>
                </a:solidFill>
              </a:rPr>
              <a:t>within</a:t>
            </a:r>
            <a:r>
              <a:rPr lang="fr">
                <a:solidFill>
                  <a:schemeClr val="dk1"/>
                </a:solidFill>
              </a:rPr>
              <a:t> a single, feature-rich product. I call this next topic the “</a:t>
            </a:r>
            <a:r>
              <a:rPr b="1" lang="fr">
                <a:solidFill>
                  <a:schemeClr val="dk1"/>
                </a:solidFill>
              </a:rPr>
              <a:t>All At Once” Plugin Challenge - make that trending.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g39cb9eaa9be_0_4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9cb9eaa9be_0_4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A plugin I also worked on, SkyDust 3D, is a perfect example of this. It's an incredibly powerful and creative tool—a 3D synthesizer, and a complex spatialization engine all in one.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For a professional sound designer, this density of features is </a:t>
            </a:r>
            <a:r>
              <a:rPr b="1" lang="fr">
                <a:solidFill>
                  <a:schemeClr val="dk1"/>
                </a:solidFill>
              </a:rPr>
              <a:t>vital</a:t>
            </a:r>
            <a:r>
              <a:rPr lang="fr">
                <a:solidFill>
                  <a:schemeClr val="dk1"/>
                </a:solidFill>
              </a:rPr>
              <a:t>. It's a 'maximalist' design that unlocks creative possibilities that a simpler plugin simply cannot. It's designed to be a deep, comprehensive creative suite.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But many of these bespoke plugins comes with its own inherent </a:t>
            </a:r>
            <a:r>
              <a:rPr b="1" lang="fr">
                <a:solidFill>
                  <a:schemeClr val="dk1"/>
                </a:solidFill>
              </a:rPr>
              <a:t>trade-off</a:t>
            </a:r>
            <a:r>
              <a:rPr lang="fr">
                <a:solidFill>
                  <a:schemeClr val="dk1"/>
                </a:solidFill>
              </a:rPr>
              <a:t>: a very steep learning curve. The sheer number of features, while being the source of its power, means the product's identity </a:t>
            </a:r>
            <a:r>
              <a:rPr i="1" lang="fr">
                <a:solidFill>
                  <a:schemeClr val="dk1"/>
                </a:solidFill>
              </a:rPr>
              <a:t>is</a:t>
            </a:r>
            <a:r>
              <a:rPr lang="fr">
                <a:solidFill>
                  <a:schemeClr val="dk1"/>
                </a:solidFill>
              </a:rPr>
              <a:t> its complexity. This can be a high barrier to entry for new users, even while it's an indispensable tool for experts.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as developers, we have two clear challenges to balance: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The </a:t>
            </a:r>
            <a:r>
              <a:rPr b="1" lang="fr">
                <a:solidFill>
                  <a:schemeClr val="dk1"/>
                </a:solidFill>
              </a:rPr>
              <a:t>'Everywhere' tension</a:t>
            </a:r>
            <a:r>
              <a:rPr lang="fr">
                <a:solidFill>
                  <a:schemeClr val="dk1"/>
                </a:solidFill>
              </a:rPr>
              <a:t>, which pits product-line consistency against individual identity.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>
                <a:solidFill>
                  <a:schemeClr val="dk1"/>
                </a:solidFill>
              </a:rPr>
              <a:t>And the “</a:t>
            </a:r>
            <a:r>
              <a:rPr b="1" lang="fr">
                <a:solidFill>
                  <a:schemeClr val="dk1"/>
                </a:solidFill>
              </a:rPr>
              <a:t>All at once” challenge</a:t>
            </a:r>
            <a:r>
              <a:rPr lang="fr">
                <a:solidFill>
                  <a:schemeClr val="dk1"/>
                </a:solidFill>
              </a:rPr>
              <a:t>, which balances feature-density and creative power against user accessibility and onboarding."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39cb9eaa9be_0_4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9cb9eaa9be_0_4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This tension forces us to create a clear framework for </a:t>
            </a:r>
            <a:r>
              <a:rPr i="1" lang="fr">
                <a:solidFill>
                  <a:schemeClr val="dk1"/>
                </a:solidFill>
              </a:rPr>
              <a:t>all</a:t>
            </a:r>
            <a:r>
              <a:rPr lang="fr">
                <a:solidFill>
                  <a:schemeClr val="dk1"/>
                </a:solidFill>
              </a:rPr>
              <a:t> future decisions. I now analyze every feature by placing it in one of two buckets: </a:t>
            </a:r>
            <a:r>
              <a:rPr b="1" lang="fr">
                <a:solidFill>
                  <a:schemeClr val="dk1"/>
                </a:solidFill>
              </a:rPr>
              <a:t>Utility</a:t>
            </a:r>
            <a:r>
              <a:rPr lang="fr">
                <a:solidFill>
                  <a:schemeClr val="dk1"/>
                </a:solidFill>
              </a:rPr>
              <a:t> or </a:t>
            </a:r>
            <a:r>
              <a:rPr b="1" lang="fr">
                <a:solidFill>
                  <a:schemeClr val="dk1"/>
                </a:solidFill>
              </a:rPr>
              <a:t>Identity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g39cb9eaa9be_0_4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9d4c2a9b30_0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fr">
                <a:solidFill>
                  <a:schemeClr val="dk1"/>
                </a:solidFill>
              </a:rPr>
              <a:t>(Point to 'UTILITY')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b="1" lang="fr">
                <a:solidFill>
                  <a:schemeClr val="dk1"/>
                </a:solidFill>
              </a:rPr>
              <a:t>"First, you have UTILITY.</a:t>
            </a:r>
            <a:r>
              <a:rPr lang="fr">
                <a:solidFill>
                  <a:schemeClr val="dk1"/>
                </a:solidFill>
              </a:rPr>
              <a:t> These are the features that </a:t>
            </a:r>
            <a:r>
              <a:rPr i="1" lang="fr">
                <a:solidFill>
                  <a:schemeClr val="dk1"/>
                </a:solidFill>
              </a:rPr>
              <a:t>support</a:t>
            </a:r>
            <a:r>
              <a:rPr lang="fr">
                <a:solidFill>
                  <a:schemeClr val="dk1"/>
                </a:solidFill>
              </a:rPr>
              <a:t> the experience. From a </a:t>
            </a:r>
            <a:r>
              <a:rPr b="1" lang="fr">
                <a:solidFill>
                  <a:schemeClr val="dk1"/>
                </a:solidFill>
              </a:rPr>
              <a:t>User's perspective</a:t>
            </a:r>
            <a:r>
              <a:rPr lang="fr">
                <a:solidFill>
                  <a:schemeClr val="dk1"/>
                </a:solidFill>
              </a:rPr>
              <a:t>, this is anything they </a:t>
            </a:r>
            <a:r>
              <a:rPr i="1" lang="fr">
                <a:solidFill>
                  <a:schemeClr val="dk1"/>
                </a:solidFill>
              </a:rPr>
              <a:t>expect</a:t>
            </a:r>
            <a:r>
              <a:rPr lang="fr">
                <a:solidFill>
                  <a:schemeClr val="dk1"/>
                </a:solidFill>
              </a:rPr>
              <a:t> to be consistent, like their Preset Browser, It can go as simple as a top and bottom toolbar.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From a </a:t>
            </a:r>
            <a:r>
              <a:rPr b="1" lang="fr">
                <a:solidFill>
                  <a:schemeClr val="dk1"/>
                </a:solidFill>
              </a:rPr>
              <a:t>Dev perspective</a:t>
            </a:r>
            <a:r>
              <a:rPr lang="fr">
                <a:solidFill>
                  <a:schemeClr val="dk1"/>
                </a:solidFill>
              </a:rPr>
              <a:t>, this is our </a:t>
            </a:r>
            <a:r>
              <a:rPr b="1" lang="fr">
                <a:solidFill>
                  <a:schemeClr val="dk1"/>
                </a:solidFill>
              </a:rPr>
              <a:t>Standardized SDK Module</a:t>
            </a:r>
            <a:r>
              <a:rPr lang="fr">
                <a:solidFill>
                  <a:schemeClr val="dk1"/>
                </a:solidFill>
              </a:rPr>
              <a:t>. We follow the 'DRY' principle. It's efficient and stable.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>
                <a:solidFill>
                  <a:schemeClr val="dk1"/>
                </a:solidFill>
              </a:rPr>
              <a:t>(Point to 'IDENTITY')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b="1" lang="fr">
                <a:solidFill>
                  <a:schemeClr val="dk1"/>
                </a:solidFill>
              </a:rPr>
              <a:t>"But then, you have IDENTITY.</a:t>
            </a:r>
            <a:r>
              <a:rPr lang="fr">
                <a:solidFill>
                  <a:schemeClr val="dk1"/>
                </a:solidFill>
              </a:rPr>
              <a:t> These are the features that </a:t>
            </a:r>
            <a:r>
              <a:rPr i="1" lang="fr">
                <a:solidFill>
                  <a:schemeClr val="dk1"/>
                </a:solidFill>
              </a:rPr>
              <a:t>define</a:t>
            </a:r>
            <a:r>
              <a:rPr lang="fr">
                <a:solidFill>
                  <a:schemeClr val="dk1"/>
                </a:solidFill>
              </a:rPr>
              <a:t> the experience. This is the 'Secret Sauce.' From a </a:t>
            </a:r>
            <a:r>
              <a:rPr b="1" lang="fr">
                <a:solidFill>
                  <a:schemeClr val="dk1"/>
                </a:solidFill>
              </a:rPr>
              <a:t>User's perspective</a:t>
            </a:r>
            <a:r>
              <a:rPr lang="fr">
                <a:solidFill>
                  <a:schemeClr val="dk1"/>
                </a:solidFill>
              </a:rPr>
              <a:t>, this is the </a:t>
            </a:r>
            <a:r>
              <a:rPr i="1" lang="fr">
                <a:solidFill>
                  <a:schemeClr val="dk1"/>
                </a:solidFill>
              </a:rPr>
              <a:t>magic</a:t>
            </a:r>
            <a:r>
              <a:rPr lang="fr">
                <a:solidFill>
                  <a:schemeClr val="dk1"/>
                </a:solidFill>
              </a:rPr>
              <a:t> of the product. It's </a:t>
            </a:r>
            <a:r>
              <a:rPr i="1" lang="fr">
                <a:solidFill>
                  <a:schemeClr val="dk1"/>
                </a:solidFill>
              </a:rPr>
              <a:t>why</a:t>
            </a:r>
            <a:r>
              <a:rPr lang="fr">
                <a:solidFill>
                  <a:schemeClr val="dk1"/>
                </a:solidFill>
              </a:rPr>
              <a:t> they bought it. From a </a:t>
            </a:r>
            <a:r>
              <a:rPr b="1" lang="fr">
                <a:solidFill>
                  <a:schemeClr val="dk1"/>
                </a:solidFill>
              </a:rPr>
              <a:t>Dev perspective</a:t>
            </a:r>
            <a:r>
              <a:rPr lang="fr">
                <a:solidFill>
                  <a:schemeClr val="dk1"/>
                </a:solidFill>
              </a:rPr>
              <a:t>, this is </a:t>
            </a:r>
            <a:r>
              <a:rPr b="1" lang="fr">
                <a:solidFill>
                  <a:schemeClr val="dk1"/>
                </a:solidFill>
              </a:rPr>
              <a:t>Bespoke Product Code</a:t>
            </a:r>
            <a:r>
              <a:rPr lang="fr">
                <a:solidFill>
                  <a:schemeClr val="dk1"/>
                </a:solidFill>
              </a:rPr>
              <a:t>, written from scratch for this one product.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From a </a:t>
            </a:r>
            <a:r>
              <a:rPr b="1" lang="fr">
                <a:solidFill>
                  <a:schemeClr val="dk1"/>
                </a:solidFill>
              </a:rPr>
              <a:t>Dev perspective</a:t>
            </a:r>
            <a:r>
              <a:rPr lang="fr">
                <a:solidFill>
                  <a:schemeClr val="dk1"/>
                </a:solidFill>
              </a:rPr>
              <a:t>, its </a:t>
            </a:r>
            <a:r>
              <a:rPr i="1" lang="fr">
                <a:solidFill>
                  <a:schemeClr val="dk1"/>
                </a:solidFill>
              </a:rPr>
              <a:t>complexity</a:t>
            </a:r>
            <a:r>
              <a:rPr lang="fr">
                <a:solidFill>
                  <a:schemeClr val="dk1"/>
                </a:solidFill>
              </a:rPr>
              <a:t> made it a </a:t>
            </a:r>
            <a:r>
              <a:rPr b="1" lang="fr">
                <a:solidFill>
                  <a:schemeClr val="dk1"/>
                </a:solidFill>
              </a:rPr>
              <a:t>Utility</a:t>
            </a:r>
            <a:r>
              <a:rPr lang="fr">
                <a:solidFill>
                  <a:schemeClr val="dk1"/>
                </a:solidFill>
              </a:rPr>
              <a:t>—it was too complex </a:t>
            </a:r>
            <a:r>
              <a:rPr i="1" lang="fr">
                <a:solidFill>
                  <a:schemeClr val="dk1"/>
                </a:solidFill>
              </a:rPr>
              <a:t>not</a:t>
            </a:r>
            <a:r>
              <a:rPr lang="fr">
                <a:solidFill>
                  <a:schemeClr val="dk1"/>
                </a:solidFill>
              </a:rPr>
              <a:t> to standardize. But from a </a:t>
            </a:r>
            <a:r>
              <a:rPr b="1" lang="fr">
                <a:solidFill>
                  <a:schemeClr val="dk1"/>
                </a:solidFill>
              </a:rPr>
              <a:t>User's perspective</a:t>
            </a:r>
            <a:r>
              <a:rPr lang="fr">
                <a:solidFill>
                  <a:schemeClr val="dk1"/>
                </a:solidFill>
              </a:rPr>
              <a:t>, it was pure </a:t>
            </a:r>
            <a:r>
              <a:rPr b="1" lang="fr">
                <a:solidFill>
                  <a:schemeClr val="dk1"/>
                </a:solidFill>
              </a:rPr>
              <a:t>Identity</a:t>
            </a:r>
            <a:r>
              <a:rPr lang="fr">
                <a:solidFill>
                  <a:schemeClr val="dk1"/>
                </a:solidFill>
              </a:rPr>
              <a:t>—one of the 'magics' of the Synthex V.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When we standardized it, our dev (Utility) needs </a:t>
            </a:r>
            <a:r>
              <a:rPr i="1" lang="fr">
                <a:solidFill>
                  <a:schemeClr val="dk1"/>
                </a:solidFill>
              </a:rPr>
              <a:t>collided</a:t>
            </a:r>
            <a:r>
              <a:rPr lang="fr">
                <a:solidFill>
                  <a:schemeClr val="dk1"/>
                </a:solidFill>
              </a:rPr>
              <a:t> with the user's (Identity) expectations. How do we solve this collision? This isn't a philosophy problem; it's an </a:t>
            </a:r>
            <a:r>
              <a:rPr i="1" lang="fr">
                <a:solidFill>
                  <a:schemeClr val="dk1"/>
                </a:solidFill>
              </a:rPr>
              <a:t>architecture</a:t>
            </a:r>
            <a:r>
              <a:rPr lang="fr">
                <a:solidFill>
                  <a:schemeClr val="dk1"/>
                </a:solidFill>
              </a:rPr>
              <a:t> problem."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g39d4c2a9b30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9cb9eaa9be_0_2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39cb9eaa9be_0_2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9cb9eaa9be_0_6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So, how do we solve this? We build a </a:t>
            </a:r>
            <a:r>
              <a:rPr i="1" lang="fr">
                <a:solidFill>
                  <a:schemeClr val="dk1"/>
                </a:solidFill>
              </a:rPr>
              <a:t>software architecture</a:t>
            </a:r>
            <a:r>
              <a:rPr lang="fr">
                <a:solidFill>
                  <a:schemeClr val="dk1"/>
                </a:solidFill>
              </a:rPr>
              <a:t>. We realized our old SDK was built on </a:t>
            </a:r>
            <a:r>
              <a:rPr b="1" lang="fr">
                <a:solidFill>
                  <a:schemeClr val="dk1"/>
                </a:solidFill>
              </a:rPr>
              <a:t>Pattern A: The Monolithic Component.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g39cb9eaa9be_0_6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9cb9eaa9be_0_6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What It Is:</a:t>
            </a:r>
            <a:r>
              <a:rPr lang="fr">
                <a:solidFill>
                  <a:schemeClr val="dk1"/>
                </a:solidFill>
              </a:rPr>
              <a:t> This is an SDK component where the backend (DSP, logic, state) and the frontend (UI, graphics, knob logic) are tightly coupled into a single, indivisible block of code.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The Analogy:</a:t>
            </a:r>
            <a:r>
              <a:rPr lang="fr">
                <a:solidFill>
                  <a:schemeClr val="dk1"/>
                </a:solidFill>
              </a:rPr>
              <a:t> A pre-built, factory-sealed LEGO car. You can drop it into your city, and it's a perfect car. But you </a:t>
            </a:r>
            <a:r>
              <a:rPr i="1" lang="fr">
                <a:solidFill>
                  <a:schemeClr val="dk1"/>
                </a:solidFill>
              </a:rPr>
              <a:t>cannot</a:t>
            </a:r>
            <a:r>
              <a:rPr lang="fr">
                <a:solidFill>
                  <a:schemeClr val="dk1"/>
                </a:solidFill>
              </a:rPr>
              <a:t> take the wheels off to use on your own custom-built LEGO hot-rod.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The "All-or-Nothing" Trap:</a:t>
            </a:r>
            <a:r>
              <a:rPr lang="fr">
                <a:solidFill>
                  <a:schemeClr val="dk1"/>
                </a:solidFill>
              </a:rPr>
              <a:t> This is the core problem. When the SEM V team wants a </a:t>
            </a:r>
            <a:r>
              <a:rPr i="1" lang="fr">
                <a:solidFill>
                  <a:schemeClr val="dk1"/>
                </a:solidFill>
              </a:rPr>
              <a:t>simple</a:t>
            </a:r>
            <a:r>
              <a:rPr lang="fr">
                <a:solidFill>
                  <a:schemeClr val="dk1"/>
                </a:solidFill>
              </a:rPr>
              <a:t> arp, they have no choice. They </a:t>
            </a:r>
            <a:r>
              <a:rPr i="1" lang="fr">
                <a:solidFill>
                  <a:schemeClr val="dk1"/>
                </a:solidFill>
              </a:rPr>
              <a:t>must</a:t>
            </a:r>
            <a:r>
              <a:rPr lang="fr">
                <a:solidFill>
                  <a:schemeClr val="dk1"/>
                </a:solidFill>
              </a:rPr>
              <a:t> duplicate the entire, complex, modern UI, or get nothing.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36" name="Google Shape;536;g39cb9eaa9be_0_6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9cb9eaa9be_0_6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The </a:t>
            </a:r>
            <a:r>
              <a:rPr i="1" lang="fr">
                <a:solidFill>
                  <a:schemeClr val="dk1"/>
                </a:solidFill>
              </a:rPr>
              <a:t>real</a:t>
            </a:r>
            <a:r>
              <a:rPr lang="fr">
                <a:solidFill>
                  <a:schemeClr val="dk1"/>
                </a:solidFill>
              </a:rPr>
              <a:t> solution was to refactor our SDK to support </a:t>
            </a:r>
            <a:r>
              <a:rPr b="1" lang="fr">
                <a:solidFill>
                  <a:schemeClr val="dk1"/>
                </a:solidFill>
              </a:rPr>
              <a:t>Pattern B: The 'Headless' Engine.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Developer Pros: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fr">
                <a:solidFill>
                  <a:schemeClr val="dk1"/>
                </a:solidFill>
              </a:rPr>
              <a:t>Resolves the Central Conflict:</a:t>
            </a:r>
            <a:r>
              <a:rPr lang="fr">
                <a:solidFill>
                  <a:schemeClr val="dk1"/>
                </a:solidFill>
              </a:rPr>
              <a:t> This is the solution. It is perfectly </a:t>
            </a:r>
            <a:r>
              <a:rPr b="1" lang="fr">
                <a:solidFill>
                  <a:schemeClr val="dk1"/>
                </a:solidFill>
              </a:rPr>
              <a:t>"DRY" (Don't Repeat Yourself)</a:t>
            </a:r>
            <a:r>
              <a:rPr lang="fr">
                <a:solidFill>
                  <a:schemeClr val="dk1"/>
                </a:solidFill>
              </a:rPr>
              <a:t> because the complex engine logic is shared. But it's also perfectly </a:t>
            </a:r>
            <a:r>
              <a:rPr b="1" lang="fr">
                <a:solidFill>
                  <a:schemeClr val="dk1"/>
                </a:solidFill>
              </a:rPr>
              <a:t>Flexible</a:t>
            </a:r>
            <a:r>
              <a:rPr lang="fr">
                <a:solidFill>
                  <a:schemeClr val="dk1"/>
                </a:solidFill>
              </a:rPr>
              <a:t> because the UI is 100% custom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fr">
                <a:solidFill>
                  <a:schemeClr val="dk1"/>
                </a:solidFill>
              </a:rPr>
              <a:t>Maintainability:</a:t>
            </a:r>
            <a:r>
              <a:rPr lang="fr">
                <a:solidFill>
                  <a:schemeClr val="dk1"/>
                </a:solidFill>
              </a:rPr>
              <a:t> You fix a bug in the </a:t>
            </a:r>
            <a:r>
              <a:rPr lang="fr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MultiArp </a:t>
            </a:r>
            <a:r>
              <a:rPr lang="fr">
                <a:solidFill>
                  <a:schemeClr val="dk1"/>
                </a:solidFill>
              </a:rPr>
              <a:t>timing </a:t>
            </a:r>
            <a:r>
              <a:rPr i="1" lang="fr">
                <a:solidFill>
                  <a:schemeClr val="dk1"/>
                </a:solidFill>
              </a:rPr>
              <a:t>once</a:t>
            </a:r>
            <a:r>
              <a:rPr lang="fr">
                <a:solidFill>
                  <a:schemeClr val="dk1"/>
                </a:solidFill>
              </a:rPr>
              <a:t> in the SDK, and </a:t>
            </a:r>
            <a:r>
              <a:rPr i="1" lang="fr">
                <a:solidFill>
                  <a:schemeClr val="dk1"/>
                </a:solidFill>
              </a:rPr>
              <a:t>all</a:t>
            </a:r>
            <a:r>
              <a:rPr lang="fr">
                <a:solidFill>
                  <a:schemeClr val="dk1"/>
                </a:solidFill>
              </a:rPr>
              <a:t> plugins (vintage and modern) inherit the fix on the next build.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fr">
                <a:solidFill>
                  <a:schemeClr val="dk1"/>
                </a:solidFill>
              </a:rPr>
              <a:t>Testability:</a:t>
            </a:r>
            <a:r>
              <a:rPr lang="fr">
                <a:solidFill>
                  <a:schemeClr val="dk1"/>
                </a:solidFill>
              </a:rPr>
              <a:t> The headless engine is a dream to unit-test.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Developer Cons &amp; Costs: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fr">
                <a:solidFill>
                  <a:schemeClr val="dk1"/>
                </a:solidFill>
              </a:rPr>
              <a:t>High Upfront Cost:</a:t>
            </a:r>
            <a:r>
              <a:rPr lang="fr">
                <a:solidFill>
                  <a:schemeClr val="dk1"/>
                </a:solidFill>
              </a:rPr>
              <a:t> This is the "3-month refactor" you mentioned. Designing a clean, stable, and future-proof C++ API is </a:t>
            </a:r>
            <a:r>
              <a:rPr i="1" lang="fr">
                <a:solidFill>
                  <a:schemeClr val="dk1"/>
                </a:solidFill>
              </a:rPr>
              <a:t>extremely difficult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fr">
                <a:solidFill>
                  <a:schemeClr val="dk1"/>
                </a:solidFill>
              </a:rPr>
              <a:t>More "Wiring":</a:t>
            </a:r>
            <a:r>
              <a:rPr lang="fr">
                <a:solidFill>
                  <a:schemeClr val="dk1"/>
                </a:solidFill>
              </a:rPr>
              <a:t> The host plugin team has to do more work than in Pattern A. They can't just "drop in" a component; they have to actually build a UI and wire up all the controls to the engine's API.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47" name="Google Shape;547;g39cb9eaa9be_0_6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9cb9eaa9be_0_6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fr">
                <a:solidFill>
                  <a:schemeClr val="dk1"/>
                </a:solidFill>
              </a:rPr>
              <a:t>(Point to Diagram 3)</a:t>
            </a:r>
            <a:r>
              <a:rPr lang="fr">
                <a:solidFill>
                  <a:schemeClr val="dk1"/>
                </a:solidFill>
              </a:rPr>
              <a:t> And then there's </a:t>
            </a:r>
            <a:r>
              <a:rPr b="1" lang="fr">
                <a:solidFill>
                  <a:schemeClr val="dk1"/>
                </a:solidFill>
              </a:rPr>
              <a:t>Pattern C: The 'Bespoke' Feature.</a:t>
            </a:r>
            <a:r>
              <a:rPr lang="fr">
                <a:solidFill>
                  <a:schemeClr val="dk1"/>
                </a:solidFill>
              </a:rPr>
              <a:t> This is when the SDK that’s been done isn't involved at all.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The Analogy:</a:t>
            </a:r>
            <a:r>
              <a:rPr lang="fr">
                <a:solidFill>
                  <a:schemeClr val="dk1"/>
                </a:solidFill>
              </a:rPr>
              <a:t> A custom sculpture commissioned for a specific building's lobby. It's perfectly matched to the space, but it was never designed to be moved or replicated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59" name="Google Shape;559;g39cb9eaa9be_0_6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9cb9eaa9be_0_6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39cb9eaa9be_0_6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9cb9eaa9be_0_6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This shift, especially towards Pattern B, is what gives us a real toolkit for solving the identity problem.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>
                <a:solidFill>
                  <a:schemeClr val="dk1"/>
                </a:solidFill>
              </a:rPr>
              <a:t>We’re able to deliver now a multi arp as a global asset with the ability of a custom UI per design of product.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3" name="Google Shape;583;g39cb9eaa9be_0_6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9d4c2a9b30_0_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"So, to go back to the original question: 'Should audio plugins have "Everything Everywhere All At Once"?'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The answer is a clear </a:t>
            </a:r>
            <a:r>
              <a:rPr b="1" lang="fr">
                <a:solidFill>
                  <a:schemeClr val="dk1"/>
                </a:solidFill>
              </a:rPr>
              <a:t>No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A user doesn't </a:t>
            </a:r>
            <a:r>
              <a:rPr i="1" lang="fr">
                <a:solidFill>
                  <a:schemeClr val="dk1"/>
                </a:solidFill>
              </a:rPr>
              <a:t>want</a:t>
            </a:r>
            <a:r>
              <a:rPr lang="fr">
                <a:solidFill>
                  <a:schemeClr val="dk1"/>
                </a:solidFill>
              </a:rPr>
              <a:t> 'Everything.' They want the </a:t>
            </a:r>
            <a:r>
              <a:rPr i="1" lang="fr">
                <a:solidFill>
                  <a:schemeClr val="dk1"/>
                </a:solidFill>
              </a:rPr>
              <a:t>right thing</a:t>
            </a:r>
            <a:r>
              <a:rPr lang="fr">
                <a:solidFill>
                  <a:schemeClr val="dk1"/>
                </a:solidFill>
              </a:rPr>
              <a:t>, in the </a:t>
            </a:r>
            <a:r>
              <a:rPr i="1" lang="fr">
                <a:solidFill>
                  <a:schemeClr val="dk1"/>
                </a:solidFill>
              </a:rPr>
              <a:t>right context</a:t>
            </a:r>
            <a:r>
              <a:rPr lang="fr">
                <a:solidFill>
                  <a:schemeClr val="dk1"/>
                </a:solidFill>
              </a:rPr>
              <a:t>. Our journey taught us three key lessons.</a:t>
            </a:r>
            <a:endParaRPr/>
          </a:p>
        </p:txBody>
      </p:sp>
      <p:sp>
        <p:nvSpPr>
          <p:cNvPr id="599" name="Google Shape;599;g39d4c2a9b30_0_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9d4c2a9b30_0_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 few points on this are </a:t>
            </a:r>
            <a:endParaRPr/>
          </a:p>
        </p:txBody>
      </p:sp>
      <p:sp>
        <p:nvSpPr>
          <p:cNvPr id="608" name="Google Shape;608;g39d4c2a9b30_0_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9d4c2a9b30_0_9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First: Protect Product Identity.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i="1" lang="fr">
                <a:solidFill>
                  <a:schemeClr val="dk1"/>
                </a:solidFill>
              </a:rPr>
              <a:t>(Point 1)</a:t>
            </a:r>
            <a:r>
              <a:rPr lang="fr">
                <a:solidFill>
                  <a:schemeClr val="dk1"/>
                </a:solidFill>
              </a:rPr>
              <a:t> We learned that when a feature </a:t>
            </a:r>
            <a:r>
              <a:rPr i="1" lang="fr">
                <a:solidFill>
                  <a:schemeClr val="dk1"/>
                </a:solidFill>
              </a:rPr>
              <a:t>defines</a:t>
            </a:r>
            <a:r>
              <a:rPr lang="fr">
                <a:solidFill>
                  <a:schemeClr val="dk1"/>
                </a:solidFill>
              </a:rPr>
              <a:t> a product—when it's your 'secret sauce'—standardizing it for the sake of 'Utility' is dangerous. You risk diluting the very identity that made it special.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Second: Invest in a Decoupled ("Headless") SDK.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i="1" lang="fr">
                <a:solidFill>
                  <a:schemeClr val="dk1"/>
                </a:solidFill>
              </a:rPr>
              <a:t>(Point 2)</a:t>
            </a:r>
            <a:r>
              <a:rPr lang="fr">
                <a:solidFill>
                  <a:schemeClr val="dk1"/>
                </a:solidFill>
              </a:rPr>
              <a:t> This is the </a:t>
            </a:r>
            <a:r>
              <a:rPr i="1" lang="fr">
                <a:solidFill>
                  <a:schemeClr val="dk1"/>
                </a:solidFill>
              </a:rPr>
              <a:t>technical solution</a:t>
            </a:r>
            <a:r>
              <a:rPr lang="fr">
                <a:solidFill>
                  <a:schemeClr val="dk1"/>
                </a:solidFill>
              </a:rPr>
              <a:t> for audio developers. A 'Monolithic' component (our Pattern A) forces an all-or-nothing choice. A generic C++ engine (our Pattern B) is the key. It somewhat </a:t>
            </a:r>
            <a:r>
              <a:rPr i="1" lang="fr">
                <a:solidFill>
                  <a:schemeClr val="dk1"/>
                </a:solidFill>
              </a:rPr>
              <a:t>resolves</a:t>
            </a:r>
            <a:r>
              <a:rPr lang="fr">
                <a:solidFill>
                  <a:schemeClr val="dk1"/>
                </a:solidFill>
              </a:rPr>
              <a:t> the Utility vs. Identity conflict.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And finally: Use Architecture to Serve the Metaphor.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i="1" lang="fr">
                <a:solidFill>
                  <a:schemeClr val="dk1"/>
                </a:solidFill>
              </a:rPr>
              <a:t>(Point 3)</a:t>
            </a:r>
            <a:r>
              <a:rPr lang="fr">
                <a:solidFill>
                  <a:schemeClr val="dk1"/>
                </a:solidFill>
              </a:rPr>
              <a:t> And for us, this global asset' architecture is what gives us a toolkit. It gives us the </a:t>
            </a:r>
            <a:r>
              <a:rPr i="1" lang="fr">
                <a:solidFill>
                  <a:schemeClr val="dk1"/>
                </a:solidFill>
              </a:rPr>
              <a:t>choice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Ultimately, our architecture shouldn't just be </a:t>
            </a:r>
            <a:r>
              <a:rPr i="1" lang="fr">
                <a:solidFill>
                  <a:schemeClr val="dk1"/>
                </a:solidFill>
              </a:rPr>
              <a:t>efficient</a:t>
            </a:r>
            <a:r>
              <a:rPr lang="fr">
                <a:solidFill>
                  <a:schemeClr val="dk1"/>
                </a:solidFill>
              </a:rPr>
              <a:t>; it must be </a:t>
            </a:r>
            <a:r>
              <a:rPr i="1" lang="fr">
                <a:solidFill>
                  <a:schemeClr val="dk1"/>
                </a:solidFill>
              </a:rPr>
              <a:t>flexible</a:t>
            </a:r>
            <a:r>
              <a:rPr lang="fr">
                <a:solidFill>
                  <a:schemeClr val="dk1"/>
                </a:solidFill>
              </a:rPr>
              <a:t> enough to serve the user's experience."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g39d4c2a9b30_0_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768a2ca2cf_2_1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3768a2ca2cf_2_1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maire">
  <p:cSld name="Sommair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2802583" y="3508927"/>
            <a:ext cx="3440400" cy="466800"/>
          </a:xfrm>
          <a:prstGeom prst="rect">
            <a:avLst/>
          </a:prstGeom>
          <a:solidFill>
            <a:srgbClr val="12141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8916643" y="1177314"/>
            <a:ext cx="3474000" cy="466800"/>
          </a:xfrm>
          <a:prstGeom prst="rect">
            <a:avLst/>
          </a:prstGeom>
          <a:solidFill>
            <a:srgbClr val="12141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629681" y="3048408"/>
            <a:ext cx="522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1" y="330300"/>
            <a:ext cx="36924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Ultra"/>
              <a:buNone/>
            </a:pPr>
            <a:r>
              <a:rPr b="1" i="0" lang="fr" sz="6800" u="none" cap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_Index</a:t>
            </a:r>
            <a:endParaRPr b="1" sz="5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1875077" y="1360295"/>
            <a:ext cx="8352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IBM Plex Mono"/>
              <a:buNone/>
              <a:defRPr b="1" sz="60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7048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IBM Plex Mono SemiBold"/>
              <a:buChar char="○"/>
              <a:defRPr sz="6000">
                <a:latin typeface="IBM Plex Mono SemiBold"/>
                <a:ea typeface="IBM Plex Mono SemiBold"/>
                <a:cs typeface="IBM Plex Mono SemiBold"/>
                <a:sym typeface="IBM Plex Mono SemiBold"/>
              </a:defRPr>
            </a:lvl2pPr>
            <a:lvl3pPr indent="-7048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IBM Plex Mono Medium"/>
              <a:buChar char="■"/>
              <a:defRPr sz="6000">
                <a:latin typeface="IBM Plex Mono Medium"/>
                <a:ea typeface="IBM Plex Mono Medium"/>
                <a:cs typeface="IBM Plex Mono Medium"/>
                <a:sym typeface="IBM Plex Mono Medium"/>
              </a:defRPr>
            </a:lvl3pPr>
            <a:lvl4pPr indent="-7048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Ultra"/>
              <a:buChar char="●"/>
              <a:defRPr sz="6000">
                <a:latin typeface="Ultra"/>
                <a:ea typeface="Ultra"/>
                <a:cs typeface="Ultra"/>
                <a:sym typeface="Ultra"/>
              </a:defRPr>
            </a:lvl4pPr>
            <a:lvl5pPr indent="-7048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Ultra"/>
              <a:buChar char="○"/>
              <a:defRPr sz="6000">
                <a:latin typeface="Ultra"/>
                <a:ea typeface="Ultra"/>
                <a:cs typeface="Ultra"/>
                <a:sym typeface="Ultra"/>
              </a:defRPr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2702223" y="1528763"/>
            <a:ext cx="1443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3" type="body"/>
          </p:nvPr>
        </p:nvSpPr>
        <p:spPr>
          <a:xfrm>
            <a:off x="2790893" y="1782762"/>
            <a:ext cx="1024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4" type="body"/>
          </p:nvPr>
        </p:nvSpPr>
        <p:spPr>
          <a:xfrm>
            <a:off x="1875077" y="2622891"/>
            <a:ext cx="8352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5" type="body"/>
          </p:nvPr>
        </p:nvSpPr>
        <p:spPr>
          <a:xfrm>
            <a:off x="2702223" y="2791358"/>
            <a:ext cx="1443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6" type="body"/>
          </p:nvPr>
        </p:nvSpPr>
        <p:spPr>
          <a:xfrm>
            <a:off x="2790893" y="3045359"/>
            <a:ext cx="1024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7" type="body"/>
          </p:nvPr>
        </p:nvSpPr>
        <p:spPr>
          <a:xfrm>
            <a:off x="1875077" y="3885487"/>
            <a:ext cx="8352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8" type="body"/>
          </p:nvPr>
        </p:nvSpPr>
        <p:spPr>
          <a:xfrm>
            <a:off x="2702223" y="4053954"/>
            <a:ext cx="1443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9" type="body"/>
          </p:nvPr>
        </p:nvSpPr>
        <p:spPr>
          <a:xfrm>
            <a:off x="2790893" y="4307954"/>
            <a:ext cx="1024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3" type="body"/>
          </p:nvPr>
        </p:nvSpPr>
        <p:spPr>
          <a:xfrm>
            <a:off x="5525375" y="1360295"/>
            <a:ext cx="8352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4" type="body"/>
          </p:nvPr>
        </p:nvSpPr>
        <p:spPr>
          <a:xfrm>
            <a:off x="6352523" y="1528763"/>
            <a:ext cx="1443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5" type="body"/>
          </p:nvPr>
        </p:nvSpPr>
        <p:spPr>
          <a:xfrm>
            <a:off x="6441192" y="1782762"/>
            <a:ext cx="1024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6" type="body"/>
          </p:nvPr>
        </p:nvSpPr>
        <p:spPr>
          <a:xfrm>
            <a:off x="5525375" y="2622891"/>
            <a:ext cx="8352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17" type="body"/>
          </p:nvPr>
        </p:nvSpPr>
        <p:spPr>
          <a:xfrm>
            <a:off x="6352523" y="2791358"/>
            <a:ext cx="1443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18" type="body"/>
          </p:nvPr>
        </p:nvSpPr>
        <p:spPr>
          <a:xfrm>
            <a:off x="6441192" y="3045359"/>
            <a:ext cx="1024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9" type="body"/>
          </p:nvPr>
        </p:nvSpPr>
        <p:spPr>
          <a:xfrm>
            <a:off x="5525375" y="3885486"/>
            <a:ext cx="8352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20" type="body"/>
          </p:nvPr>
        </p:nvSpPr>
        <p:spPr>
          <a:xfrm>
            <a:off x="6352523" y="4053954"/>
            <a:ext cx="1443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21" type="body"/>
          </p:nvPr>
        </p:nvSpPr>
        <p:spPr>
          <a:xfrm>
            <a:off x="6441192" y="4307954"/>
            <a:ext cx="1024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5486400" y="4767263"/>
            <a:ext cx="2133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5486400" y="4767263"/>
            <a:ext cx="2133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sous-titre copie 11">
  <p:cSld name="Titre et sous-titre copie 1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-90644" y="-336707"/>
            <a:ext cx="9525300" cy="568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78" name="Google Shape;78;p15"/>
          <p:cNvSpPr/>
          <p:nvPr>
            <p:ph idx="2" type="pic"/>
          </p:nvPr>
        </p:nvSpPr>
        <p:spPr>
          <a:xfrm rot="5397357">
            <a:off x="8642519" y="4609882"/>
            <a:ext cx="780300" cy="1443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5"/>
          <p:cNvSpPr txBox="1"/>
          <p:nvPr>
            <p:ph idx="3" type="body"/>
          </p:nvPr>
        </p:nvSpPr>
        <p:spPr>
          <a:xfrm>
            <a:off x="-240023" y="3508654"/>
            <a:ext cx="13494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4" type="body"/>
          </p:nvPr>
        </p:nvSpPr>
        <p:spPr>
          <a:xfrm>
            <a:off x="664612" y="3972752"/>
            <a:ext cx="8754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5" type="body"/>
          </p:nvPr>
        </p:nvSpPr>
        <p:spPr>
          <a:xfrm>
            <a:off x="8473985" y="707208"/>
            <a:ext cx="13017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6" type="body"/>
          </p:nvPr>
        </p:nvSpPr>
        <p:spPr>
          <a:xfrm>
            <a:off x="8043243" y="1172606"/>
            <a:ext cx="430200" cy="4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7" type="body"/>
          </p:nvPr>
        </p:nvSpPr>
        <p:spPr>
          <a:xfrm>
            <a:off x="2323811" y="1328620"/>
            <a:ext cx="64512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8" type="body"/>
          </p:nvPr>
        </p:nvSpPr>
        <p:spPr>
          <a:xfrm>
            <a:off x="72932" y="976195"/>
            <a:ext cx="23823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2" type="sldNum"/>
          </p:nvPr>
        </p:nvSpPr>
        <p:spPr>
          <a:xfrm>
            <a:off x="5486400" y="4767263"/>
            <a:ext cx="2133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AND_BOD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pic>
        <p:nvPicPr>
          <p:cNvPr descr="Image" id="88" name="Google Shape;8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5400000">
            <a:off x="8605452" y="4453832"/>
            <a:ext cx="732945" cy="9899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5486400" y="4767263"/>
            <a:ext cx="2133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 1">
  <p:cSld name="TITLE_AND_BODY_2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pic>
        <p:nvPicPr>
          <p:cNvPr descr="Image" id="92" name="Google Shape;9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5400000">
            <a:off x="8605452" y="4453832"/>
            <a:ext cx="732945" cy="9899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5486400" y="4767263"/>
            <a:ext cx="2133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2.png"/><Relationship Id="rId6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9" Type="http://schemas.openxmlformats.org/officeDocument/2006/relationships/image" Target="../media/image8.jpg"/><Relationship Id="rId5" Type="http://schemas.openxmlformats.org/officeDocument/2006/relationships/image" Target="../media/image12.png"/><Relationship Id="rId6" Type="http://schemas.openxmlformats.org/officeDocument/2006/relationships/image" Target="../media/image6.jpg"/><Relationship Id="rId7" Type="http://schemas.openxmlformats.org/officeDocument/2006/relationships/image" Target="../media/image4.png"/><Relationship Id="rId8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3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32.jpg"/><Relationship Id="rId5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Relationship Id="rId8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Relationship Id="rId4" Type="http://schemas.openxmlformats.org/officeDocument/2006/relationships/image" Target="../media/image25.jpg"/><Relationship Id="rId5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jpg"/><Relationship Id="rId4" Type="http://schemas.openxmlformats.org/officeDocument/2006/relationships/image" Target="../media/image28.jpg"/><Relationship Id="rId5" Type="http://schemas.openxmlformats.org/officeDocument/2006/relationships/image" Target="../media/image2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jpg"/><Relationship Id="rId4" Type="http://schemas.openxmlformats.org/officeDocument/2006/relationships/image" Target="../media/image28.jpg"/><Relationship Id="rId5" Type="http://schemas.openxmlformats.org/officeDocument/2006/relationships/image" Target="../media/image26.jpg"/><Relationship Id="rId6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2.png"/><Relationship Id="rId6" Type="http://schemas.openxmlformats.org/officeDocument/2006/relationships/image" Target="../media/image6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2.png"/><Relationship Id="rId6" Type="http://schemas.openxmlformats.org/officeDocument/2006/relationships/image" Target="../media/image6.jpg"/><Relationship Id="rId7" Type="http://schemas.openxmlformats.org/officeDocument/2006/relationships/image" Target="../media/image34.png"/><Relationship Id="rId8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png"/><Relationship Id="rId4" Type="http://schemas.openxmlformats.org/officeDocument/2006/relationships/image" Target="../media/image2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8.jpg"/><Relationship Id="rId4" Type="http://schemas.openxmlformats.org/officeDocument/2006/relationships/image" Target="../media/image35.png"/><Relationship Id="rId5" Type="http://schemas.openxmlformats.org/officeDocument/2006/relationships/image" Target="../media/image36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jpg"/><Relationship Id="rId4" Type="http://schemas.openxmlformats.org/officeDocument/2006/relationships/image" Target="../media/image35.png"/><Relationship Id="rId5" Type="http://schemas.openxmlformats.org/officeDocument/2006/relationships/image" Target="../media/image36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Relationship Id="rId3" Type="http://schemas.openxmlformats.org/officeDocument/2006/relationships/hyperlink" Target="mailto:goncalonunobernardo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748600" y="542350"/>
            <a:ext cx="86316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Ultra"/>
              <a:buNone/>
            </a:pPr>
            <a:r>
              <a:rPr lang="fr" sz="53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Should</a:t>
            </a:r>
            <a:r>
              <a:rPr b="1" lang="fr" sz="53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</a:t>
            </a:r>
            <a:endParaRPr b="1" sz="5300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Ultra"/>
              <a:buNone/>
            </a:pPr>
            <a:r>
              <a:rPr b="1" lang="fr" sz="53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Audio Plugins </a:t>
            </a:r>
            <a:endParaRPr b="1" sz="1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748601" y="2416825"/>
            <a:ext cx="79041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fr" sz="3600">
                <a:solidFill>
                  <a:srgbClr val="FFFFFF"/>
                </a:solidFill>
                <a:latin typeface="IBM Plex Mono Medium"/>
                <a:ea typeface="IBM Plex Mono Medium"/>
                <a:cs typeface="IBM Plex Mono Medium"/>
                <a:sym typeface="IBM Plex Mono Medium"/>
              </a:rPr>
              <a:t>have  “EVERYTHING EVERYWHERE</a:t>
            </a:r>
            <a:endParaRPr sz="3600">
              <a:solidFill>
                <a:srgbClr val="FFFFFF"/>
              </a:solidFill>
              <a:latin typeface="IBM Plex Mono Medium"/>
              <a:ea typeface="IBM Plex Mono Medium"/>
              <a:cs typeface="IBM Plex Mono Medium"/>
              <a:sym typeface="IBM Plex Mono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fr" sz="3600">
                <a:solidFill>
                  <a:srgbClr val="FFFFFF"/>
                </a:solidFill>
                <a:latin typeface="IBM Plex Mono Medium"/>
                <a:ea typeface="IBM Plex Mono Medium"/>
                <a:cs typeface="IBM Plex Mono Medium"/>
                <a:sym typeface="IBM Plex Mono Medium"/>
              </a:rPr>
              <a:t>ALL AT ONCE?” </a:t>
            </a:r>
            <a:endParaRPr sz="3600">
              <a:solidFill>
                <a:srgbClr val="FFFFFF"/>
              </a:solidFill>
              <a:latin typeface="IBM Plex Mono Medium"/>
              <a:ea typeface="IBM Plex Mono Medium"/>
              <a:cs typeface="IBM Plex Mono Medium"/>
              <a:sym typeface="IBM Plex Mono Medium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38150" y="4453200"/>
            <a:ext cx="259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IBM Plex Mono Light"/>
                <a:ea typeface="IBM Plex Mono Light"/>
                <a:cs typeface="IBM Plex Mono Light"/>
                <a:sym typeface="IBM Plex Mono Light"/>
              </a:rPr>
              <a:t>Gonçalo Bernardo</a:t>
            </a:r>
            <a:endParaRPr sz="1800">
              <a:solidFill>
                <a:schemeClr val="dk2"/>
              </a:solidFill>
              <a:latin typeface="IBM Plex Mono Light"/>
              <a:ea typeface="IBM Plex Mono Light"/>
              <a:cs typeface="IBM Plex Mono Light"/>
              <a:sym typeface="IBM Plex Mono Light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991225" y="4453200"/>
            <a:ext cx="259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IBM Plex Mono Light"/>
                <a:ea typeface="IBM Plex Mono Light"/>
                <a:cs typeface="IBM Plex Mono Light"/>
                <a:sym typeface="IBM Plex Mono Light"/>
              </a:rPr>
              <a:t>ADC25, Bristol</a:t>
            </a:r>
            <a:endParaRPr sz="1800">
              <a:solidFill>
                <a:schemeClr val="dk2"/>
              </a:solidFill>
              <a:latin typeface="IBM Plex Mono Light"/>
              <a:ea typeface="IBM Plex Mono Light"/>
              <a:cs typeface="IBM Plex Mono Light"/>
              <a:sym typeface="IBM Plex Mono Light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619500" y="4638750"/>
            <a:ext cx="1143000" cy="906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8" title="Should Audio Plugins Have Everything Everywhere All at Once_Title_Card cop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9" name="Google Shape;109;p19" title="Everything_Everywhere_All_at_Onc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550" y="911913"/>
            <a:ext cx="2243025" cy="331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/>
          <p:nvPr/>
        </p:nvSpPr>
        <p:spPr>
          <a:xfrm>
            <a:off x="3676650" y="2171700"/>
            <a:ext cx="1266900" cy="590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9" title="catalog-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75" y="1057450"/>
            <a:ext cx="3581325" cy="302860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/>
          <p:nvPr/>
        </p:nvSpPr>
        <p:spPr>
          <a:xfrm>
            <a:off x="3572475" y="1562100"/>
            <a:ext cx="1266900" cy="18099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/>
        </p:nvSpPr>
        <p:spPr>
          <a:xfrm>
            <a:off x="689964" y="1478616"/>
            <a:ext cx="24435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_1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Hello!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689964" y="1865016"/>
            <a:ext cx="4086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_2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The Core Conflict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689964" y="2251416"/>
            <a:ext cx="4086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_3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Origin Story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689964" y="3654666"/>
            <a:ext cx="66678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_4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The “Everything” &amp; the pros of modularity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689964" y="4101054"/>
            <a:ext cx="66678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_5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The “Everywhere” tension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689964" y="4547441"/>
            <a:ext cx="39759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_6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The “All At Once” challenge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4974175" y="1350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5360864" y="1569229"/>
            <a:ext cx="6777900" cy="7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_7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Utility vs. Identity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25" name="Google Shape;125;p20"/>
          <p:cNvSpPr txBox="1"/>
          <p:nvPr/>
        </p:nvSpPr>
        <p:spPr>
          <a:xfrm>
            <a:off x="5415914" y="2019566"/>
            <a:ext cx="66678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_8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The Architectural Shift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5360864" y="2671366"/>
            <a:ext cx="48447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_10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Conclusions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127" name="Google Shape;127;p20"/>
          <p:cNvSpPr txBox="1"/>
          <p:nvPr/>
        </p:nvSpPr>
        <p:spPr>
          <a:xfrm>
            <a:off x="5415914" y="2372679"/>
            <a:ext cx="66678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_9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Solution?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689964" y="2623316"/>
            <a:ext cx="4086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_3</a:t>
            </a:r>
            <a:r>
              <a:rPr lang="fr" sz="1600">
                <a:solidFill>
                  <a:srgbClr val="434343"/>
                </a:solidFill>
                <a:latin typeface="IBM Plex Mono"/>
                <a:ea typeface="IBM Plex Mono"/>
                <a:cs typeface="IBM Plex Mono"/>
                <a:sym typeface="IBM Plex Mono"/>
              </a:rPr>
              <a:t> Balancing the Books</a:t>
            </a:r>
            <a:endParaRPr sz="1600">
              <a:solidFill>
                <a:srgbClr val="434343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1"/>
          <p:cNvPicPr preferRelativeResize="0"/>
          <p:nvPr/>
        </p:nvPicPr>
        <p:blipFill rotWithShape="1">
          <a:blip r:embed="rId3">
            <a:alphaModFix/>
          </a:blip>
          <a:srcRect b="7862" l="0" r="0" t="7870"/>
          <a:stretch/>
        </p:blipFill>
        <p:spPr>
          <a:xfrm>
            <a:off x="-9366" y="0"/>
            <a:ext cx="91594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514397" y="1888369"/>
            <a:ext cx="85071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Ultra"/>
              <a:buNone/>
            </a:pPr>
            <a:r>
              <a:rPr b="1" i="0" lang="fr" sz="4800" u="none" cap="none" strike="noStrike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_</a:t>
            </a:r>
            <a:r>
              <a:rPr lang="fr" sz="4800">
                <a:solidFill>
                  <a:srgbClr val="FFFFFF"/>
                </a:solidFill>
                <a:latin typeface="IBM Plex Mono ExtraLight"/>
                <a:ea typeface="IBM Plex Mono ExtraLight"/>
                <a:cs typeface="IBM Plex Mono ExtraLight"/>
                <a:sym typeface="IBM Plex Mono ExtraLight"/>
              </a:rPr>
              <a:t>Hello!</a:t>
            </a:r>
            <a:endParaRPr sz="4800">
              <a:solidFill>
                <a:srgbClr val="FFFFFF"/>
              </a:solidFill>
              <a:latin typeface="IBM Plex Mono ExtraLight"/>
              <a:ea typeface="IBM Plex Mono ExtraLight"/>
              <a:cs typeface="IBM Plex Mono ExtraLight"/>
              <a:sym typeface="IBM Plex Mono ExtraLight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1541829" y="78628"/>
            <a:ext cx="17904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Ultra"/>
              <a:buNone/>
            </a:pPr>
            <a:r>
              <a:rPr b="1" i="0" lang="fr" sz="6800" u="none" cap="none" strike="noStrike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/01</a:t>
            </a:r>
            <a:endParaRPr b="1" sz="5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/>
        </p:nvSpPr>
        <p:spPr>
          <a:xfrm>
            <a:off x="1610675" y="503425"/>
            <a:ext cx="84447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Ultra"/>
              <a:buNone/>
            </a:pPr>
            <a:r>
              <a:t/>
            </a:r>
            <a:endParaRPr sz="1700">
              <a:latin typeface="IBM Plex Mono Thin"/>
              <a:ea typeface="IBM Plex Mono Thin"/>
              <a:cs typeface="IBM Plex Mono Thin"/>
              <a:sym typeface="IBM Plex Mono Thin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3012300" y="960625"/>
            <a:ext cx="5606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_Gonçalo Bernardo, born in Azores, Portugal</a:t>
            </a:r>
            <a:endParaRPr sz="1700">
              <a:latin typeface="IBM Plex Mono Thin"/>
              <a:ea typeface="IBM Plex Mono Thin"/>
              <a:cs typeface="IBM Plex Mono Thin"/>
              <a:sym typeface="IBM Plex Mono Thin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3012300" y="1737650"/>
            <a:ext cx="52938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_audio software engineer @ ARTURIA</a:t>
            </a:r>
            <a:endParaRPr sz="1700">
              <a:latin typeface="IBM Plex Mono Thin"/>
              <a:ea typeface="IBM Plex Mono Thin"/>
              <a:cs typeface="IBM Plex Mono Thin"/>
              <a:sym typeface="IBM Plex Mono Thin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3012300" y="2314812"/>
            <a:ext cx="5916600" cy="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_background on dev audio plugins, core audio components &amp; spatial audio tools</a:t>
            </a:r>
            <a:endParaRPr sz="1700">
              <a:solidFill>
                <a:schemeClr val="dk1"/>
              </a:solidFill>
              <a:latin typeface="IBM Plex Mono Thin"/>
              <a:ea typeface="IBM Plex Mono Thin"/>
              <a:cs typeface="IBM Plex Mono Thin"/>
              <a:sym typeface="IBM Plex Mono Thin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1700">
              <a:solidFill>
                <a:schemeClr val="dk1"/>
              </a:solidFill>
              <a:latin typeface="IBM Plex Mono Thin"/>
              <a:ea typeface="IBM Plex Mono Thin"/>
              <a:cs typeface="IBM Plex Mono Thin"/>
              <a:sym typeface="IBM Plex Mono Thin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_</a:t>
            </a: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investigator</a:t>
            </a: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 on generative ambient systems</a:t>
            </a:r>
            <a:endParaRPr sz="1700">
              <a:latin typeface="IBM Plex Mono Thin"/>
              <a:ea typeface="IBM Plex Mono Thin"/>
              <a:cs typeface="IBM Plex Mono Thin"/>
              <a:sym typeface="IBM Plex Mono Thin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3012290" y="3425250"/>
            <a:ext cx="59166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_digital media and sound artist alias </a:t>
            </a:r>
            <a:endParaRPr sz="1700">
              <a:solidFill>
                <a:schemeClr val="dk1"/>
              </a:solidFill>
              <a:latin typeface="IBM Plex Mono Thin"/>
              <a:ea typeface="IBM Plex Mono Thin"/>
              <a:cs typeface="IBM Plex Mono Thin"/>
              <a:sym typeface="IBM Plex Mono Thin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Thin"/>
                <a:ea typeface="IBM Plex Mono Thin"/>
                <a:cs typeface="IBM Plex Mono Thin"/>
                <a:sym typeface="IBM Plex Mono Thin"/>
              </a:rPr>
              <a:t>“ÇALO DO MAR E DA TERRA” working on movement and immersive audio</a:t>
            </a:r>
            <a:endParaRPr sz="1700">
              <a:latin typeface="IBM Plex Mono Thin"/>
              <a:ea typeface="IBM Plex Mono Thin"/>
              <a:cs typeface="IBM Plex Mono Thin"/>
              <a:sym typeface="IBM Plex Mono Thin"/>
            </a:endParaRPr>
          </a:p>
        </p:txBody>
      </p:sp>
      <p:pic>
        <p:nvPicPr>
          <p:cNvPr id="146" name="Google Shape;146;p22" title="1(1).png"/>
          <p:cNvPicPr preferRelativeResize="0"/>
          <p:nvPr/>
        </p:nvPicPr>
        <p:blipFill rotWithShape="1">
          <a:blip r:embed="rId3">
            <a:alphaModFix/>
          </a:blip>
          <a:srcRect b="0" l="0" r="0" t="20413"/>
          <a:stretch/>
        </p:blipFill>
        <p:spPr>
          <a:xfrm>
            <a:off x="275200" y="1071038"/>
            <a:ext cx="2582324" cy="289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/>
          <p:nvPr/>
        </p:nvSpPr>
        <p:spPr>
          <a:xfrm>
            <a:off x="8001000" y="563875"/>
            <a:ext cx="1143000" cy="906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2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_The Core Conflict</a:t>
            </a:r>
            <a:endParaRPr sz="3400"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3"/>
          <p:cNvSpPr/>
          <p:nvPr/>
        </p:nvSpPr>
        <p:spPr>
          <a:xfrm>
            <a:off x="433550" y="1622710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3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3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3" title="Vit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300" y="1172450"/>
            <a:ext cx="3518275" cy="208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 title="S2-screensho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4127" y="2089500"/>
            <a:ext cx="1894500" cy="26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 title="e3b45b0201aa-izotope-iris2-macro-control-ful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417626"/>
            <a:ext cx="3957026" cy="230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 title="main_d6619be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1425" y="2694150"/>
            <a:ext cx="3055774" cy="190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3"/>
          <p:cNvSpPr txBox="1"/>
          <p:nvPr/>
        </p:nvSpPr>
        <p:spPr>
          <a:xfrm>
            <a:off x="2597725" y="4741800"/>
            <a:ext cx="474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-&gt; Vital, Synplant2, Pigments, Iris 2 -&gt;</a:t>
            </a:r>
            <a:endParaRPr sz="12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_The Core Conflict</a:t>
            </a:r>
            <a:endParaRPr sz="3400"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169" name="Google Shape;169;p24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4"/>
          <p:cNvSpPr/>
          <p:nvPr/>
        </p:nvSpPr>
        <p:spPr>
          <a:xfrm>
            <a:off x="433550" y="1622710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4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4" title="catalog-image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8425" y="1806213"/>
            <a:ext cx="3141700" cy="265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 title="66222_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4660" y="1261610"/>
            <a:ext cx="2749191" cy="274919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4"/>
          <p:cNvSpPr txBox="1"/>
          <p:nvPr/>
        </p:nvSpPr>
        <p:spPr>
          <a:xfrm>
            <a:off x="2199450" y="4720150"/>
            <a:ext cx="5171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-&gt; Fabfilter Bundle, VCollection, Izotope Bundle  -&gt;</a:t>
            </a:r>
            <a:endParaRPr sz="12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177" name="Google Shape;177;p24" title="20140914_80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3875" y="1204200"/>
            <a:ext cx="2863999" cy="286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_The Core Conflict</a:t>
            </a:r>
            <a:endParaRPr sz="3400"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183" name="Google Shape;183;p25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4391462" y="1800936"/>
            <a:ext cx="64500" cy="2251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5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25" title="Vit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181" y="1958663"/>
            <a:ext cx="1808177" cy="1072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 title="S2-screensho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190" y="2429970"/>
            <a:ext cx="973655" cy="136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5" title="e3b45b0201aa-izotope-iris2-macro-control-ful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5832" y="2084668"/>
            <a:ext cx="2033667" cy="118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5" title="main_d6619be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8844" y="2740722"/>
            <a:ext cx="1570479" cy="977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 title="catalog-image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22299" y="2420086"/>
            <a:ext cx="1725200" cy="145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 title="66222_1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7900" y="2121039"/>
            <a:ext cx="1509661" cy="1509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 title="20140914_800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23610" y="2089513"/>
            <a:ext cx="1572705" cy="157270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/>
        </p:nvSpPr>
        <p:spPr>
          <a:xfrm>
            <a:off x="5078061" y="4065800"/>
            <a:ext cx="340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-&gt; Fabfilter Bundle, VCollection, Izotope Bundle  -&gt;</a:t>
            </a:r>
            <a:endParaRPr sz="8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841450" y="4065800"/>
            <a:ext cx="27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-&gt; Vital, Synplant2, Pigments, Iris 2 -&gt;</a:t>
            </a:r>
            <a:endParaRPr sz="8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_Origin Story</a:t>
            </a:r>
            <a:endParaRPr sz="3400"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26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26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p26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rgbClr val="434343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_Origin Story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11" name="Google Shape;211;p27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27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27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/>
          <p:nvPr/>
        </p:nvSpPr>
        <p:spPr>
          <a:xfrm rot="2339121">
            <a:off x="1143768" y="333021"/>
            <a:ext cx="1805851" cy="725047"/>
          </a:xfrm>
          <a:prstGeom prst="mathMinus">
            <a:avLst>
              <a:gd fmla="val 23520" name="adj1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7"/>
          <p:cNvSpPr txBox="1"/>
          <p:nvPr/>
        </p:nvSpPr>
        <p:spPr>
          <a:xfrm>
            <a:off x="3431700" y="1020925"/>
            <a:ext cx="6184800" cy="3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_The “Secret Sauce”</a:t>
            </a:r>
            <a:endParaRPr sz="2800"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“Secret Sauce”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28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28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28" title="arturia-synthx-v-(main).jpg"/>
          <p:cNvPicPr preferRelativeResize="0"/>
          <p:nvPr/>
        </p:nvPicPr>
        <p:blipFill rotWithShape="1">
          <a:blip r:embed="rId3">
            <a:alphaModFix/>
          </a:blip>
          <a:srcRect b="11442" l="3455" r="3408" t="12679"/>
          <a:stretch/>
        </p:blipFill>
        <p:spPr>
          <a:xfrm>
            <a:off x="1393393" y="1298000"/>
            <a:ext cx="6357220" cy="303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8"/>
          <p:cNvSpPr txBox="1"/>
          <p:nvPr/>
        </p:nvSpPr>
        <p:spPr>
          <a:xfrm>
            <a:off x="3783763" y="4704175"/>
            <a:ext cx="15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</a:t>
            </a: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SYNTHEX V </a:t>
            </a:r>
            <a:endParaRPr sz="12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“Secret Sauce”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33" name="Google Shape;233;p29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29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29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29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7" name="Google Shape;237;p29" title="arturia-synthx-v-(main).jpg"/>
          <p:cNvPicPr preferRelativeResize="0"/>
          <p:nvPr/>
        </p:nvPicPr>
        <p:blipFill rotWithShape="1">
          <a:blip r:embed="rId3">
            <a:alphaModFix/>
          </a:blip>
          <a:srcRect b="11442" l="3455" r="3408" t="12679"/>
          <a:stretch/>
        </p:blipFill>
        <p:spPr>
          <a:xfrm>
            <a:off x="1393393" y="1298000"/>
            <a:ext cx="6357220" cy="303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9"/>
          <p:cNvSpPr/>
          <p:nvPr/>
        </p:nvSpPr>
        <p:spPr>
          <a:xfrm>
            <a:off x="1633950" y="3448925"/>
            <a:ext cx="649800" cy="8814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9"/>
          <p:cNvSpPr txBox="1"/>
          <p:nvPr/>
        </p:nvSpPr>
        <p:spPr>
          <a:xfrm>
            <a:off x="3783763" y="4704175"/>
            <a:ext cx="15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SYNTHEX V </a:t>
            </a:r>
            <a:endParaRPr sz="12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“Secret Sauce”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45" name="Google Shape;245;p30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0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0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0" title="arturia-synthx-v-(main).jpg"/>
          <p:cNvPicPr preferRelativeResize="0"/>
          <p:nvPr/>
        </p:nvPicPr>
        <p:blipFill rotWithShape="1">
          <a:blip r:embed="rId3">
            <a:alphaModFix/>
          </a:blip>
          <a:srcRect b="11442" l="3455" r="3408" t="12679"/>
          <a:stretch/>
        </p:blipFill>
        <p:spPr>
          <a:xfrm>
            <a:off x="256173" y="1172450"/>
            <a:ext cx="2581300" cy="123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0"/>
          <p:cNvSpPr/>
          <p:nvPr/>
        </p:nvSpPr>
        <p:spPr>
          <a:xfrm>
            <a:off x="353850" y="2045814"/>
            <a:ext cx="263700" cy="357900"/>
          </a:xfrm>
          <a:prstGeom prst="rect">
            <a:avLst/>
          </a:prstGeom>
          <a:noFill/>
          <a:ln cap="flat" cmpd="sng" w="154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125" lIns="37125" spcFirstLastPara="1" rIns="37125" wrap="square" tIns="371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8"/>
          </a:p>
        </p:txBody>
      </p:sp>
      <p:pic>
        <p:nvPicPr>
          <p:cNvPr id="251" name="Google Shape;251;p30" title="_Arturia-Synthx-V-review-multi-arpeggiator.jpeg"/>
          <p:cNvPicPr preferRelativeResize="0"/>
          <p:nvPr/>
        </p:nvPicPr>
        <p:blipFill rotWithShape="1">
          <a:blip r:embed="rId4">
            <a:alphaModFix/>
          </a:blip>
          <a:srcRect b="18010" l="1780" r="1973" t="18074"/>
          <a:stretch/>
        </p:blipFill>
        <p:spPr>
          <a:xfrm>
            <a:off x="1336598" y="1379750"/>
            <a:ext cx="7329250" cy="273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0"/>
          <p:cNvSpPr txBox="1"/>
          <p:nvPr/>
        </p:nvSpPr>
        <p:spPr>
          <a:xfrm>
            <a:off x="3783763" y="4704175"/>
            <a:ext cx="15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SYNTHEX V </a:t>
            </a:r>
            <a:endParaRPr sz="12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“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Secret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Sauce”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1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1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31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62;p31" title="arturia-synthx-v-(main).jpg"/>
          <p:cNvPicPr preferRelativeResize="0"/>
          <p:nvPr/>
        </p:nvPicPr>
        <p:blipFill rotWithShape="1">
          <a:blip r:embed="rId3">
            <a:alphaModFix/>
          </a:blip>
          <a:srcRect b="11442" l="3455" r="3408" t="12679"/>
          <a:stretch/>
        </p:blipFill>
        <p:spPr>
          <a:xfrm>
            <a:off x="256173" y="1405900"/>
            <a:ext cx="2581300" cy="123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1"/>
          <p:cNvSpPr/>
          <p:nvPr/>
        </p:nvSpPr>
        <p:spPr>
          <a:xfrm>
            <a:off x="353850" y="2254457"/>
            <a:ext cx="263700" cy="357900"/>
          </a:xfrm>
          <a:prstGeom prst="rect">
            <a:avLst/>
          </a:prstGeom>
          <a:noFill/>
          <a:ln cap="flat" cmpd="sng" w="154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125" lIns="37125" spcFirstLastPara="1" rIns="37125" wrap="square" tIns="371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8"/>
          </a:p>
        </p:txBody>
      </p:sp>
      <p:pic>
        <p:nvPicPr>
          <p:cNvPr id="264" name="Google Shape;264;p31" title="_Arturia-Synthx-V-review-multi-arpeggiator.jpeg"/>
          <p:cNvPicPr preferRelativeResize="0"/>
          <p:nvPr/>
        </p:nvPicPr>
        <p:blipFill rotWithShape="1">
          <a:blip r:embed="rId4">
            <a:alphaModFix/>
          </a:blip>
          <a:srcRect b="18010" l="1780" r="1973" t="18074"/>
          <a:stretch/>
        </p:blipFill>
        <p:spPr>
          <a:xfrm>
            <a:off x="256175" y="2726700"/>
            <a:ext cx="3923338" cy="14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1" title="EMM_82_12_elka_synthex_3_large.jpg"/>
          <p:cNvPicPr preferRelativeResize="0"/>
          <p:nvPr/>
        </p:nvPicPr>
        <p:blipFill rotWithShape="1">
          <a:blip r:embed="rId5">
            <a:alphaModFix/>
          </a:blip>
          <a:srcRect b="6261" l="0" r="0" t="0"/>
          <a:stretch/>
        </p:blipFill>
        <p:spPr>
          <a:xfrm>
            <a:off x="5191025" y="812813"/>
            <a:ext cx="2524125" cy="351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“Secret Sauce”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71" name="Google Shape;271;p32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2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2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2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32" title="Screenshot 2025-10-27 at 00.41.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513" y="4232300"/>
            <a:ext cx="4922618" cy="4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2" title="Screenshot 2025-10-27 at 00.52.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8725" y="2475225"/>
            <a:ext cx="5263000" cy="457225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  <p:sp>
        <p:nvSpPr>
          <p:cNvPr id="277" name="Google Shape;277;p32"/>
          <p:cNvSpPr/>
          <p:nvPr/>
        </p:nvSpPr>
        <p:spPr>
          <a:xfrm>
            <a:off x="2188728" y="2475225"/>
            <a:ext cx="2457600" cy="22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74500" lIns="74500" spcFirstLastPara="1" rIns="74500" wrap="square" tIns="745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0"/>
          </a:p>
        </p:txBody>
      </p:sp>
      <p:pic>
        <p:nvPicPr>
          <p:cNvPr id="278" name="Google Shape;278;p32" title="Screenshot 2025-10-27 at 01.00.29.png"/>
          <p:cNvPicPr preferRelativeResize="0"/>
          <p:nvPr/>
        </p:nvPicPr>
        <p:blipFill rotWithShape="1">
          <a:blip r:embed="rId5">
            <a:alphaModFix/>
          </a:blip>
          <a:srcRect b="88015" l="0" r="0" t="0"/>
          <a:stretch/>
        </p:blipFill>
        <p:spPr>
          <a:xfrm>
            <a:off x="523038" y="1587854"/>
            <a:ext cx="5852427" cy="36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2" title="Screenshot 2025-10-27 at 01.01.1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050" y="1927825"/>
            <a:ext cx="5948151" cy="291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2" title="Screenshot 2025-10-27 at 01.04.4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08825" y="3606462"/>
            <a:ext cx="3936199" cy="29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2" title="Screenshot 2025-10-27 at 01.05.2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08825" y="3266450"/>
            <a:ext cx="2965708" cy="3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Dreaded Question…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87" name="Google Shape;287;p33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33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p33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33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Dreaded Question…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296" name="Google Shape;296;p34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34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p34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34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4"/>
          <p:cNvSpPr txBox="1"/>
          <p:nvPr/>
        </p:nvSpPr>
        <p:spPr>
          <a:xfrm>
            <a:off x="1073250" y="2255750"/>
            <a:ext cx="6997500" cy="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“_Can we please refactor this for the next plugin?”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5"/>
          <p:cNvSpPr txBox="1"/>
          <p:nvPr/>
        </p:nvSpPr>
        <p:spPr>
          <a:xfrm>
            <a:off x="356850" y="4669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Dreaded Question…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5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5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5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5"/>
          <p:cNvSpPr txBox="1"/>
          <p:nvPr/>
        </p:nvSpPr>
        <p:spPr>
          <a:xfrm>
            <a:off x="356850" y="1230700"/>
            <a:ext cx="69975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17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“_Can we please refactor this for the next plugin?”</a:t>
            </a:r>
            <a:endParaRPr sz="17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pic>
        <p:nvPicPr>
          <p:cNvPr id="311" name="Google Shape;311;p35" title="0e8c5e8d-353c-491d-9a4b-a40be5f47bbb.png"/>
          <p:cNvPicPr preferRelativeResize="0"/>
          <p:nvPr/>
        </p:nvPicPr>
        <p:blipFill rotWithShape="1">
          <a:blip r:embed="rId3">
            <a:alphaModFix/>
          </a:blip>
          <a:srcRect b="8060" l="4280" r="3663" t="7707"/>
          <a:stretch/>
        </p:blipFill>
        <p:spPr>
          <a:xfrm>
            <a:off x="2775850" y="1832425"/>
            <a:ext cx="3093376" cy="283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/>
          <p:nvPr/>
        </p:nvSpPr>
        <p:spPr>
          <a:xfrm>
            <a:off x="356850" y="466950"/>
            <a:ext cx="73137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Balancing the Books: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0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Dev Costs vs. User Value</a:t>
            </a:r>
            <a:endParaRPr sz="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17" name="Google Shape;317;p36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6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9" name="Google Shape;319;p36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0" name="Google Shape;320;p36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7"/>
          <p:cNvSpPr txBox="1"/>
          <p:nvPr/>
        </p:nvSpPr>
        <p:spPr>
          <a:xfrm>
            <a:off x="356850" y="466950"/>
            <a:ext cx="73137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_Balancing the Books: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0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Dev Costs vs. User Value</a:t>
            </a:r>
            <a:endParaRPr sz="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26" name="Google Shape;326;p37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7" name="Google Shape;327;p37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8" name="Google Shape;328;p37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9" name="Google Shape;329;p37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0" name="Google Shape;330;p37" title="ChatGPT Image 27 oct. 2025, 13_53_28.png"/>
          <p:cNvPicPr preferRelativeResize="0"/>
          <p:nvPr/>
        </p:nvPicPr>
        <p:blipFill rotWithShape="1">
          <a:blip r:embed="rId3">
            <a:alphaModFix/>
          </a:blip>
          <a:srcRect b="26214" l="0" r="0" t="22313"/>
          <a:stretch/>
        </p:blipFill>
        <p:spPr>
          <a:xfrm>
            <a:off x="1860875" y="1735450"/>
            <a:ext cx="4870149" cy="250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8"/>
          <p:cNvSpPr txBox="1"/>
          <p:nvPr/>
        </p:nvSpPr>
        <p:spPr>
          <a:xfrm>
            <a:off x="356850" y="466950"/>
            <a:ext cx="73137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_Balancing the Books: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0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Dev Costs vs. User Value</a:t>
            </a:r>
            <a:endParaRPr sz="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36" name="Google Shape;336;p38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7" name="Google Shape;337;p38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p38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38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0" name="Google Shape;340;p38" title="ChatGPT Image 27 oct. 2025, 13_53_28.png"/>
          <p:cNvPicPr preferRelativeResize="0"/>
          <p:nvPr/>
        </p:nvPicPr>
        <p:blipFill rotWithShape="1">
          <a:blip r:embed="rId3">
            <a:alphaModFix/>
          </a:blip>
          <a:srcRect b="26214" l="0" r="0" t="22313"/>
          <a:stretch/>
        </p:blipFill>
        <p:spPr>
          <a:xfrm>
            <a:off x="2033200" y="1404737"/>
            <a:ext cx="4534500" cy="233402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8"/>
          <p:cNvSpPr txBox="1"/>
          <p:nvPr/>
        </p:nvSpPr>
        <p:spPr>
          <a:xfrm>
            <a:off x="843625" y="3863525"/>
            <a:ext cx="811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_what's the real cost of 'DRY'? </a:t>
            </a: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(</a:t>
            </a:r>
            <a:r>
              <a:rPr b="1"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D</a:t>
            </a: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on’t </a:t>
            </a:r>
            <a:r>
              <a:rPr b="1"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R</a:t>
            </a: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epeat </a:t>
            </a:r>
            <a:r>
              <a:rPr b="1"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Y</a:t>
            </a:r>
            <a:r>
              <a:rPr lang="fr" sz="12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ourself)</a:t>
            </a:r>
            <a:endParaRPr sz="12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_does the SDK make us faster or slower?</a:t>
            </a:r>
            <a:endParaRPr sz="18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_whose 'value' are we optimizing for?</a:t>
            </a:r>
            <a:endParaRPr sz="18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"/>
          <p:cNvSpPr txBox="1"/>
          <p:nvPr/>
        </p:nvSpPr>
        <p:spPr>
          <a:xfrm>
            <a:off x="356850" y="466950"/>
            <a:ext cx="83556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"Everything":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2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Pros of Modularity</a:t>
            </a:r>
            <a:endParaRPr sz="28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39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0" name="Google Shape;350;p39"/>
          <p:cNvSpPr/>
          <p:nvPr/>
        </p:nvSpPr>
        <p:spPr>
          <a:xfrm flipH="1" rot="10800000">
            <a:off x="5621632" y="2072463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1" name="Google Shape;351;p39" title="1663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132" y="2006084"/>
            <a:ext cx="1872941" cy="187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9" title="istockphoto-1533834784-612x61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2669" y="1707238"/>
            <a:ext cx="2632425" cy="26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9" title="352476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2693" y="1949586"/>
            <a:ext cx="1985935" cy="1985937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9"/>
          <p:cNvSpPr txBox="1"/>
          <p:nvPr/>
        </p:nvSpPr>
        <p:spPr>
          <a:xfrm>
            <a:off x="628075" y="4242850"/>
            <a:ext cx="2005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_1</a:t>
            </a:r>
            <a:r>
              <a:rPr b="1" lang="fr" sz="11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 Development Velocity</a:t>
            </a:r>
            <a:endParaRPr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355" name="Google Shape;355;p39"/>
          <p:cNvSpPr/>
          <p:nvPr/>
        </p:nvSpPr>
        <p:spPr>
          <a:xfrm>
            <a:off x="2618332" y="3231038"/>
            <a:ext cx="715500" cy="747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6" name="Google Shape;356;p39"/>
          <p:cNvSpPr txBox="1"/>
          <p:nvPr/>
        </p:nvSpPr>
        <p:spPr>
          <a:xfrm>
            <a:off x="3628070" y="4242850"/>
            <a:ext cx="2424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_2 </a:t>
            </a:r>
            <a:r>
              <a:rPr b="1" lang="fr" sz="11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Consistent User Experience</a:t>
            </a:r>
            <a:endParaRPr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357" name="Google Shape;357;p39"/>
          <p:cNvSpPr txBox="1"/>
          <p:nvPr/>
        </p:nvSpPr>
        <p:spPr>
          <a:xfrm>
            <a:off x="6724515" y="4242850"/>
            <a:ext cx="213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_3 Stability &amp; Maintenance</a:t>
            </a:r>
            <a:endParaRPr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"/>
          <p:cNvSpPr txBox="1"/>
          <p:nvPr/>
        </p:nvSpPr>
        <p:spPr>
          <a:xfrm>
            <a:off x="356850" y="466950"/>
            <a:ext cx="83556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0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63" name="Google Shape;363;p40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p40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p40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1"/>
          <p:cNvSpPr txBox="1"/>
          <p:nvPr/>
        </p:nvSpPr>
        <p:spPr>
          <a:xfrm>
            <a:off x="356850" y="466950"/>
            <a:ext cx="83556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Identity</a:t>
            </a:r>
            <a:endParaRPr sz="20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71" name="Google Shape;371;p41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2" name="Google Shape;372;p41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41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4" name="Google Shape;374;p41" title="multi-arp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0800" y="1484400"/>
            <a:ext cx="4954240" cy="3183099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1"/>
          <p:cNvSpPr txBox="1"/>
          <p:nvPr/>
        </p:nvSpPr>
        <p:spPr>
          <a:xfrm>
            <a:off x="4380038" y="4722850"/>
            <a:ext cx="1576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JUP8000 V</a:t>
            </a:r>
            <a:endParaRPr sz="10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2"/>
          <p:cNvSpPr txBox="1"/>
          <p:nvPr/>
        </p:nvSpPr>
        <p:spPr>
          <a:xfrm>
            <a:off x="356850" y="466950"/>
            <a:ext cx="83556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Identity</a:t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81" name="Google Shape;381;p42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2" name="Google Shape;382;p42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3" name="Google Shape;383;p42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84" name="Google Shape;384;p42" title="multi-arp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650" y="2100750"/>
            <a:ext cx="3228695" cy="207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2" title="multi-arp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0100" y="998650"/>
            <a:ext cx="3850175" cy="3782777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2"/>
          <p:cNvSpPr txBox="1"/>
          <p:nvPr/>
        </p:nvSpPr>
        <p:spPr>
          <a:xfrm>
            <a:off x="1363780" y="4582575"/>
            <a:ext cx="216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JUP8000 V, SEM V3</a:t>
            </a:r>
            <a:endParaRPr sz="10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 txBox="1"/>
          <p:nvPr/>
        </p:nvSpPr>
        <p:spPr>
          <a:xfrm>
            <a:off x="356850" y="466950"/>
            <a:ext cx="83556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b="1" lang="fr" sz="20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(</a:t>
            </a:r>
            <a:r>
              <a:rPr b="1" lang="fr" sz="20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Flattening)?</a:t>
            </a: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lang="fr" sz="20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Identity</a:t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392" name="Google Shape;392;p43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p43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4" name="Google Shape;394;p43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5" name="Google Shape;395;p43" title="multi-arp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74" y="1560790"/>
            <a:ext cx="2420300" cy="155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3" title="multi-arp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325" y="3115825"/>
            <a:ext cx="1942475" cy="1908477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3"/>
          <p:cNvSpPr txBox="1"/>
          <p:nvPr/>
        </p:nvSpPr>
        <p:spPr>
          <a:xfrm>
            <a:off x="3234948" y="4753250"/>
            <a:ext cx="291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JUP8000 V, SEM V3, SYNTHEX V</a:t>
            </a:r>
            <a:endParaRPr sz="10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398" name="Google Shape;398;p43" title="multi-arpll.jpg"/>
          <p:cNvPicPr preferRelativeResize="0"/>
          <p:nvPr/>
        </p:nvPicPr>
        <p:blipFill rotWithShape="1">
          <a:blip r:embed="rId5">
            <a:alphaModFix/>
          </a:blip>
          <a:srcRect b="5878" l="3384" r="3375" t="2980"/>
          <a:stretch/>
        </p:blipFill>
        <p:spPr>
          <a:xfrm>
            <a:off x="3893000" y="1067700"/>
            <a:ext cx="4819450" cy="361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4"/>
          <p:cNvSpPr txBox="1"/>
          <p:nvPr/>
        </p:nvSpPr>
        <p:spPr>
          <a:xfrm>
            <a:off x="356850" y="466950"/>
            <a:ext cx="8355600" cy="13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200">
                <a:solidFill>
                  <a:schemeClr val="dk1"/>
                </a:solidFill>
                <a:highlight>
                  <a:schemeClr val="dk1"/>
                </a:highlight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Flattening Identity</a:t>
            </a:r>
            <a:r>
              <a:rPr lang="fr" sz="22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Expanding Creativity</a:t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04" name="Google Shape;404;p44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5" name="Google Shape;405;p44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6" name="Google Shape;406;p44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5"/>
          <p:cNvSpPr txBox="1"/>
          <p:nvPr/>
        </p:nvSpPr>
        <p:spPr>
          <a:xfrm>
            <a:off x="356850" y="466950"/>
            <a:ext cx="8355600" cy="13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200">
                <a:solidFill>
                  <a:schemeClr val="dk1"/>
                </a:solidFill>
                <a:highlight>
                  <a:schemeClr val="dk1"/>
                </a:highlight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Flattening Identity</a:t>
            </a:r>
            <a:r>
              <a:rPr lang="fr" sz="22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Expanding Creativity</a:t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12" name="Google Shape;412;p45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3" name="Google Shape;413;p45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4" name="Google Shape;414;p45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5" name="Google Shape;415;p45" title="imag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4693" y="911343"/>
            <a:ext cx="858775" cy="85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6"/>
          <p:cNvSpPr txBox="1"/>
          <p:nvPr/>
        </p:nvSpPr>
        <p:spPr>
          <a:xfrm>
            <a:off x="356850" y="466950"/>
            <a:ext cx="8355600" cy="13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200">
                <a:solidFill>
                  <a:schemeClr val="dk1"/>
                </a:solidFill>
                <a:highlight>
                  <a:schemeClr val="dk1"/>
                </a:highlight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Flattening Identity</a:t>
            </a:r>
            <a:r>
              <a:rPr lang="fr" sz="22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Expanding Creativity</a:t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21" name="Google Shape;421;p46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2" name="Google Shape;422;p46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3" name="Google Shape;423;p46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4" name="Google Shape;424;p46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5" name="Google Shape;425;p46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6" name="Google Shape;426;p46" title="multi-arp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175" y="2231711"/>
            <a:ext cx="2733750" cy="175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6" title="multi-arp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2225" y="2146360"/>
            <a:ext cx="2075250" cy="2038923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6"/>
          <p:cNvSpPr txBox="1"/>
          <p:nvPr/>
        </p:nvSpPr>
        <p:spPr>
          <a:xfrm>
            <a:off x="3234948" y="4753250"/>
            <a:ext cx="291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JUP8000 V, SEM V3, SYNTHEX V</a:t>
            </a:r>
            <a:endParaRPr sz="10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429" name="Google Shape;429;p46" title="multi-arpll.jpg"/>
          <p:cNvPicPr preferRelativeResize="0"/>
          <p:nvPr/>
        </p:nvPicPr>
        <p:blipFill rotWithShape="1">
          <a:blip r:embed="rId5">
            <a:alphaModFix/>
          </a:blip>
          <a:srcRect b="5878" l="3384" r="3375" t="2980"/>
          <a:stretch/>
        </p:blipFill>
        <p:spPr>
          <a:xfrm>
            <a:off x="5729775" y="2013309"/>
            <a:ext cx="3124775" cy="234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6" title="imag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4693" y="911343"/>
            <a:ext cx="858775" cy="85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7"/>
          <p:cNvSpPr txBox="1"/>
          <p:nvPr/>
        </p:nvSpPr>
        <p:spPr>
          <a:xfrm>
            <a:off x="356850" y="466950"/>
            <a:ext cx="8355600" cy="13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"Everywhere" tension: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200">
                <a:solidFill>
                  <a:schemeClr val="dk1"/>
                </a:solidFill>
                <a:highlight>
                  <a:schemeClr val="dk1"/>
                </a:highlight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Flattening Identity</a:t>
            </a:r>
            <a:r>
              <a:rPr lang="fr" sz="22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Expanding Creativity</a:t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36" name="Google Shape;436;p47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7" name="Google Shape;437;p47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8" name="Google Shape;438;p47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9" name="Google Shape;439;p47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p47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1" name="Google Shape;441;p47" title="imag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4693" y="911343"/>
            <a:ext cx="858775" cy="8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7" title="Screenshot 2025-10-27 at 00.55.18.png"/>
          <p:cNvPicPr preferRelativeResize="0"/>
          <p:nvPr/>
        </p:nvPicPr>
        <p:blipFill rotWithShape="1">
          <a:blip r:embed="rId4">
            <a:alphaModFix/>
          </a:blip>
          <a:srcRect b="0" l="0" r="0" t="11142"/>
          <a:stretch/>
        </p:blipFill>
        <p:spPr>
          <a:xfrm>
            <a:off x="1092738" y="2323562"/>
            <a:ext cx="6958525" cy="635363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7"/>
          <p:cNvSpPr/>
          <p:nvPr/>
        </p:nvSpPr>
        <p:spPr>
          <a:xfrm>
            <a:off x="6932950" y="2999675"/>
            <a:ext cx="1257000" cy="4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7"/>
          <p:cNvSpPr txBox="1"/>
          <p:nvPr/>
        </p:nvSpPr>
        <p:spPr>
          <a:xfrm>
            <a:off x="1243350" y="3283846"/>
            <a:ext cx="6807900" cy="6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“And good news: Multi-Arp is included, allowing for all kinds of rhythmic and melodic experimentation.”</a:t>
            </a:r>
            <a:endParaRPr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445" name="Google Shape;445;p47"/>
          <p:cNvSpPr txBox="1"/>
          <p:nvPr/>
        </p:nvSpPr>
        <p:spPr>
          <a:xfrm>
            <a:off x="3766350" y="4543275"/>
            <a:ext cx="1611300" cy="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1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Audiofanzine (FR)</a:t>
            </a:r>
            <a:endParaRPr i="1" sz="11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8"/>
          <p:cNvSpPr txBox="1"/>
          <p:nvPr/>
        </p:nvSpPr>
        <p:spPr>
          <a:xfrm>
            <a:off x="356850" y="466950"/>
            <a:ext cx="835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"All At Once" challenge:</a:t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51" name="Google Shape;451;p48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2" name="Google Shape;452;p48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3" name="Google Shape;453;p48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p48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5" name="Google Shape;455;p48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9"/>
          <p:cNvSpPr txBox="1"/>
          <p:nvPr/>
        </p:nvSpPr>
        <p:spPr>
          <a:xfrm>
            <a:off x="356850" y="466950"/>
            <a:ext cx="83556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"All At Once" plugin challenge: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61" name="Google Shape;461;p49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2" name="Google Shape;462;p49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3" name="Google Shape;463;p49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4" name="Google Shape;464;p49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5" name="Google Shape;465;p49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66" name="Google Shape;466;p49" title="Vit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925" y="1648700"/>
            <a:ext cx="1184699" cy="70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9" title="S2-screensho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422" y="1957496"/>
            <a:ext cx="637930" cy="89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9" title="e3b45b0201aa-izotope-iris2-macro-control-ful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8382" y="1731258"/>
            <a:ext cx="1332442" cy="77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9" title="main_d6619be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558" y="2161099"/>
            <a:ext cx="1028966" cy="640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0"/>
          <p:cNvSpPr txBox="1"/>
          <p:nvPr/>
        </p:nvSpPr>
        <p:spPr>
          <a:xfrm>
            <a:off x="356850" y="466950"/>
            <a:ext cx="83556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"All At Once" challenge: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75" name="Google Shape;475;p50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6" name="Google Shape;476;p50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7" name="Google Shape;477;p50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8" name="Google Shape;478;p50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9" name="Google Shape;479;p50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80" name="Google Shape;480;p50" title="Vit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825" y="1161013"/>
            <a:ext cx="1184699" cy="70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0" title="S2-screensho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322" y="1469809"/>
            <a:ext cx="637930" cy="89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0" title="e3b45b0201aa-izotope-iris2-macro-control-ful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8282" y="1243570"/>
            <a:ext cx="1332442" cy="77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50" title="main_d6619be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6458" y="1673411"/>
            <a:ext cx="1028966" cy="640692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50"/>
          <p:cNvSpPr txBox="1"/>
          <p:nvPr/>
        </p:nvSpPr>
        <p:spPr>
          <a:xfrm>
            <a:off x="6464851" y="4613175"/>
            <a:ext cx="1561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SKYDUST 3D</a:t>
            </a:r>
            <a:endParaRPr sz="10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485" name="Google Shape;485;p50" title="screensho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45348" y="2314089"/>
            <a:ext cx="3281461" cy="23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50" title="oscillators-summary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13487" y="1149838"/>
            <a:ext cx="4477189" cy="323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1"/>
          <p:cNvSpPr txBox="1"/>
          <p:nvPr/>
        </p:nvSpPr>
        <p:spPr>
          <a:xfrm>
            <a:off x="356850" y="466950"/>
            <a:ext cx="73137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_Utility vs. Identity </a:t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492" name="Google Shape;492;p51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3" name="Google Shape;493;p51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4" name="Google Shape;494;p51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5" name="Google Shape;495;p51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6" name="Google Shape;496;p51" title="ChatGPT Image 27 oct. 2025, 01_13_12.png"/>
          <p:cNvPicPr preferRelativeResize="0"/>
          <p:nvPr/>
        </p:nvPicPr>
        <p:blipFill rotWithShape="1">
          <a:blip r:embed="rId3">
            <a:alphaModFix/>
          </a:blip>
          <a:srcRect b="53003" l="0" r="0" t="19788"/>
          <a:stretch/>
        </p:blipFill>
        <p:spPr>
          <a:xfrm>
            <a:off x="1851975" y="1885025"/>
            <a:ext cx="5541624" cy="150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2"/>
          <p:cNvSpPr txBox="1"/>
          <p:nvPr/>
        </p:nvSpPr>
        <p:spPr>
          <a:xfrm>
            <a:off x="356850" y="466950"/>
            <a:ext cx="73137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_Utility vs. Identity </a:t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2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02" name="Google Shape;502;p52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3" name="Google Shape;503;p52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4" name="Google Shape;504;p52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5" name="Google Shape;505;p52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6" name="Google Shape;506;p52" title="ChatGPT Image 27 oct. 2025, 01_13_12.png"/>
          <p:cNvPicPr preferRelativeResize="0"/>
          <p:nvPr/>
        </p:nvPicPr>
        <p:blipFill rotWithShape="1">
          <a:blip r:embed="rId3">
            <a:alphaModFix/>
          </a:blip>
          <a:srcRect b="53003" l="0" r="0" t="19788"/>
          <a:stretch/>
        </p:blipFill>
        <p:spPr>
          <a:xfrm>
            <a:off x="2441375" y="1422400"/>
            <a:ext cx="4224499" cy="114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2"/>
          <p:cNvSpPr/>
          <p:nvPr/>
        </p:nvSpPr>
        <p:spPr>
          <a:xfrm>
            <a:off x="4523027" y="3099797"/>
            <a:ext cx="61200" cy="14880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8" name="Google Shape;508;p52"/>
          <p:cNvSpPr txBox="1"/>
          <p:nvPr/>
        </p:nvSpPr>
        <p:spPr>
          <a:xfrm>
            <a:off x="631588" y="2770713"/>
            <a:ext cx="3756300" cy="19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USER:</a:t>
            </a:r>
            <a:endParaRPr b="1"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_consistent, familiar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_“i expect it to work the same everywhere”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SW Dev:</a:t>
            </a:r>
            <a:endParaRPr b="1"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_standarized sdk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_built once, tested once, maintained centralized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509" name="Google Shape;509;p52"/>
          <p:cNvSpPr txBox="1"/>
          <p:nvPr/>
        </p:nvSpPr>
        <p:spPr>
          <a:xfrm>
            <a:off x="4864963" y="2770713"/>
            <a:ext cx="3756300" cy="19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USER:</a:t>
            </a:r>
            <a:endParaRPr b="1"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_the secret sauce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_unique, authentic, bespoke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SW Dev:</a:t>
            </a:r>
            <a:endParaRPr b="1"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_written specifically for this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_complex &amp; deeply integrated </a:t>
            </a:r>
            <a:endParaRPr sz="130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3"/>
          <p:cNvSpPr txBox="1"/>
          <p:nvPr/>
        </p:nvSpPr>
        <p:spPr>
          <a:xfrm>
            <a:off x="62975" y="964875"/>
            <a:ext cx="61848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Architectural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Shift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15" name="Google Shape;515;p53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6" name="Google Shape;516;p53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7" name="Google Shape;517;p53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8" name="Google Shape;518;p53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53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4"/>
          <p:cNvSpPr txBox="1"/>
          <p:nvPr/>
        </p:nvSpPr>
        <p:spPr>
          <a:xfrm>
            <a:off x="62975" y="964875"/>
            <a:ext cx="61848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Architectural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Shift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25" name="Google Shape;525;p54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6" name="Google Shape;526;p54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7" name="Google Shape;527;p54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8" name="Google Shape;528;p54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9" name="Google Shape;529;p54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855" l="0" r="0" t="17914"/>
          <a:stretch/>
        </p:blipFill>
        <p:spPr>
          <a:xfrm>
            <a:off x="3174575" y="633725"/>
            <a:ext cx="5769974" cy="410992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54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31" name="Google Shape;531;p54" title="multi-arpll.jpg"/>
          <p:cNvPicPr preferRelativeResize="0"/>
          <p:nvPr/>
        </p:nvPicPr>
        <p:blipFill rotWithShape="1">
          <a:blip r:embed="rId4">
            <a:alphaModFix/>
          </a:blip>
          <a:srcRect b="5878" l="3384" r="3375" t="2980"/>
          <a:stretch/>
        </p:blipFill>
        <p:spPr>
          <a:xfrm>
            <a:off x="356825" y="2509894"/>
            <a:ext cx="2606775" cy="1953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54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22436" l="66082" r="2934" t="16891"/>
          <a:stretch/>
        </p:blipFill>
        <p:spPr>
          <a:xfrm>
            <a:off x="6977998" y="570750"/>
            <a:ext cx="1887826" cy="3696599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54"/>
          <p:cNvSpPr txBox="1"/>
          <p:nvPr/>
        </p:nvSpPr>
        <p:spPr>
          <a:xfrm>
            <a:off x="7084165" y="1928089"/>
            <a:ext cx="1615200" cy="3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3450" lIns="83450" spcFirstLastPara="1" rIns="83450" wrap="square" tIns="83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78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(e.g. a “Pigments”)</a:t>
            </a:r>
            <a:endParaRPr sz="1278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5"/>
          <p:cNvSpPr txBox="1"/>
          <p:nvPr/>
        </p:nvSpPr>
        <p:spPr>
          <a:xfrm>
            <a:off x="62975" y="964875"/>
            <a:ext cx="61848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Architectural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Shift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39" name="Google Shape;539;p55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0" name="Google Shape;540;p55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1" name="Google Shape;541;p55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2" name="Google Shape;542;p55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3" name="Google Shape;543;p55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856" l="0" r="64044" t="16722"/>
          <a:stretch/>
        </p:blipFill>
        <p:spPr>
          <a:xfrm>
            <a:off x="4410450" y="288550"/>
            <a:ext cx="2267174" cy="45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5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6"/>
          <p:cNvSpPr txBox="1"/>
          <p:nvPr/>
        </p:nvSpPr>
        <p:spPr>
          <a:xfrm>
            <a:off x="62975" y="964875"/>
            <a:ext cx="61848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Architectural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Shift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50" name="Google Shape;550;p56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1" name="Google Shape;551;p56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2" name="Google Shape;552;p56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3" name="Google Shape;553;p56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4" name="Google Shape;554;p56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211" l="34584" r="34432" t="17366"/>
          <a:stretch/>
        </p:blipFill>
        <p:spPr>
          <a:xfrm>
            <a:off x="4572000" y="288550"/>
            <a:ext cx="1953651" cy="456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6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56" name="Google Shape;556;p56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856" l="0" r="64044" t="16722"/>
          <a:stretch/>
        </p:blipFill>
        <p:spPr>
          <a:xfrm>
            <a:off x="928425" y="2475725"/>
            <a:ext cx="986701" cy="19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7"/>
          <p:cNvSpPr txBox="1"/>
          <p:nvPr/>
        </p:nvSpPr>
        <p:spPr>
          <a:xfrm>
            <a:off x="62975" y="964875"/>
            <a:ext cx="61848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Architectural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Shift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62" name="Google Shape;562;p57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3" name="Google Shape;563;p57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4" name="Google Shape;564;p57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5" name="Google Shape;565;p57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6" name="Google Shape;566;p57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211" l="34584" r="34432" t="17366"/>
          <a:stretch/>
        </p:blipFill>
        <p:spPr>
          <a:xfrm>
            <a:off x="2463260" y="2475725"/>
            <a:ext cx="850240" cy="198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57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68" name="Google Shape;568;p57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856" l="0" r="64044" t="16722"/>
          <a:stretch/>
        </p:blipFill>
        <p:spPr>
          <a:xfrm>
            <a:off x="928425" y="2475725"/>
            <a:ext cx="986701" cy="19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57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22436" l="66082" r="2934" t="16891"/>
          <a:stretch/>
        </p:blipFill>
        <p:spPr>
          <a:xfrm>
            <a:off x="4522000" y="624575"/>
            <a:ext cx="2068027" cy="4049449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57"/>
          <p:cNvSpPr txBox="1"/>
          <p:nvPr/>
        </p:nvSpPr>
        <p:spPr>
          <a:xfrm>
            <a:off x="4638300" y="2111475"/>
            <a:ext cx="1769400" cy="3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(e.g. a “</a:t>
            </a:r>
            <a:r>
              <a:rPr lang="fr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Pigments”</a:t>
            </a:r>
            <a:r>
              <a:rPr lang="fr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8"/>
          <p:cNvSpPr txBox="1"/>
          <p:nvPr/>
        </p:nvSpPr>
        <p:spPr>
          <a:xfrm>
            <a:off x="62975" y="964875"/>
            <a:ext cx="39000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Solution: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Modularity ?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76" name="Google Shape;576;p58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7" name="Google Shape;577;p58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8" name="Google Shape;578;p58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9" name="Google Shape;579;p58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58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9"/>
          <p:cNvSpPr txBox="1"/>
          <p:nvPr/>
        </p:nvSpPr>
        <p:spPr>
          <a:xfrm>
            <a:off x="62975" y="964875"/>
            <a:ext cx="39000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Solution: Modularity ?</a:t>
            </a:r>
            <a:endParaRPr sz="3400">
              <a:solidFill>
                <a:srgbClr val="434343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34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586" name="Google Shape;586;p59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7" name="Google Shape;587;p59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8" name="Google Shape;588;p59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9" name="Google Shape;589;p59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59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211" l="34584" r="34432" t="17366"/>
          <a:stretch/>
        </p:blipFill>
        <p:spPr>
          <a:xfrm>
            <a:off x="3962913" y="405724"/>
            <a:ext cx="1853399" cy="43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59"/>
          <p:cNvSpPr/>
          <p:nvPr/>
        </p:nvSpPr>
        <p:spPr>
          <a:xfrm>
            <a:off x="2805675" y="785726"/>
            <a:ext cx="923100" cy="133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2" name="Google Shape;592;p59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10856" l="0" r="64044" t="16722"/>
          <a:stretch/>
        </p:blipFill>
        <p:spPr>
          <a:xfrm>
            <a:off x="948700" y="2475725"/>
            <a:ext cx="986701" cy="19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9" title="ChatGPT Image 26 oct. 2025, 23_58_03.png"/>
          <p:cNvPicPr preferRelativeResize="0"/>
          <p:nvPr/>
        </p:nvPicPr>
        <p:blipFill rotWithShape="1">
          <a:blip r:embed="rId3">
            <a:alphaModFix/>
          </a:blip>
          <a:srcRect b="22436" l="66082" r="2934" t="16891"/>
          <a:stretch/>
        </p:blipFill>
        <p:spPr>
          <a:xfrm>
            <a:off x="7567426" y="2228732"/>
            <a:ext cx="1110001" cy="2173517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59"/>
          <p:cNvSpPr/>
          <p:nvPr/>
        </p:nvSpPr>
        <p:spPr>
          <a:xfrm rot="-2700000">
            <a:off x="1761732" y="2917049"/>
            <a:ext cx="2227386" cy="186252"/>
          </a:xfrm>
          <a:prstGeom prst="rightArrow">
            <a:avLst>
              <a:gd fmla="val 46594" name="adj1"/>
              <a:gd fmla="val 49098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59"/>
          <p:cNvSpPr/>
          <p:nvPr/>
        </p:nvSpPr>
        <p:spPr>
          <a:xfrm rot="-8277796">
            <a:off x="5534226" y="2917144"/>
            <a:ext cx="2064047" cy="186062"/>
          </a:xfrm>
          <a:prstGeom prst="rightArrow">
            <a:avLst>
              <a:gd fmla="val 46594" name="adj1"/>
              <a:gd fmla="val 49098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59"/>
          <p:cNvSpPr txBox="1"/>
          <p:nvPr/>
        </p:nvSpPr>
        <p:spPr>
          <a:xfrm>
            <a:off x="7679925" y="3014925"/>
            <a:ext cx="885000" cy="27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83450" lIns="83450" spcFirstLastPara="1" rIns="83450" wrap="square" tIns="83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678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(e.g. a “Pigments”)</a:t>
            </a:r>
            <a:endParaRPr sz="678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0"/>
          <p:cNvSpPr txBox="1"/>
          <p:nvPr/>
        </p:nvSpPr>
        <p:spPr>
          <a:xfrm>
            <a:off x="356850" y="466950"/>
            <a:ext cx="70092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Conclusions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3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"Right Thing, in the Right Context"</a:t>
            </a:r>
            <a:endParaRPr sz="23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602" name="Google Shape;602;p60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3" name="Google Shape;603;p60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4" name="Google Shape;604;p60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5" name="Google Shape;605;p60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1"/>
          <p:cNvSpPr txBox="1"/>
          <p:nvPr/>
        </p:nvSpPr>
        <p:spPr>
          <a:xfrm>
            <a:off x="356850" y="466950"/>
            <a:ext cx="70092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Conclusions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3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"Right Thing, in the Right Context"</a:t>
            </a:r>
            <a:endParaRPr sz="23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611" name="Google Shape;611;p61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2" name="Google Shape;612;p61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3" name="Google Shape;613;p61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61" title="istockphoto-921664276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289" y="2185313"/>
            <a:ext cx="1514425" cy="171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61" title="74318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7488" y="2227037"/>
            <a:ext cx="1632876" cy="163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61" title="user-icon-simple-design-free-vector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3587" y="2052400"/>
            <a:ext cx="2113125" cy="211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61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2"/>
          <p:cNvSpPr txBox="1"/>
          <p:nvPr/>
        </p:nvSpPr>
        <p:spPr>
          <a:xfrm>
            <a:off x="356850" y="466950"/>
            <a:ext cx="70092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Conclusions</a:t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t/>
            </a:r>
            <a:endParaRPr sz="28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2300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The "Right Thing, in the Right Context"</a:t>
            </a:r>
            <a:endParaRPr sz="2300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623" name="Google Shape;623;p62"/>
          <p:cNvSpPr/>
          <p:nvPr/>
        </p:nvSpPr>
        <p:spPr>
          <a:xfrm>
            <a:off x="-753165" y="4951874"/>
            <a:ext cx="11100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4" name="Google Shape;624;p62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5" name="Google Shape;625;p62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6" name="Google Shape;626;p62"/>
          <p:cNvSpPr/>
          <p:nvPr/>
        </p:nvSpPr>
        <p:spPr>
          <a:xfrm flipH="1" rot="10800000">
            <a:off x="7620000" y="4463050"/>
            <a:ext cx="1192800" cy="1338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7" name="Google Shape;627;p62" title="istockphoto-921664276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651" y="1713588"/>
            <a:ext cx="1514425" cy="171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62" title="74318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7850" y="1755312"/>
            <a:ext cx="1632876" cy="163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62" title="user-icon-simple-design-free-vector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3950" y="1580675"/>
            <a:ext cx="2113125" cy="211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62"/>
          <p:cNvSpPr txBox="1"/>
          <p:nvPr/>
        </p:nvSpPr>
        <p:spPr>
          <a:xfrm>
            <a:off x="535175" y="3591475"/>
            <a:ext cx="2394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_p</a:t>
            </a:r>
            <a:r>
              <a:rPr lang="fr" sz="17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rotect product </a:t>
            </a:r>
            <a:endParaRPr sz="1700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identity</a:t>
            </a:r>
            <a:endParaRPr sz="1700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631" name="Google Shape;631;p62"/>
          <p:cNvSpPr txBox="1"/>
          <p:nvPr/>
        </p:nvSpPr>
        <p:spPr>
          <a:xfrm>
            <a:off x="3072000" y="359145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latin typeface="IBM Plex Mono"/>
                <a:ea typeface="IBM Plex Mono"/>
                <a:cs typeface="IBM Plex Mono"/>
                <a:sym typeface="IBM Plex Mono"/>
              </a:rPr>
              <a:t>_i</a:t>
            </a:r>
            <a:r>
              <a:rPr lang="fr" sz="1600">
                <a:latin typeface="IBM Plex Mono"/>
                <a:ea typeface="IBM Plex Mono"/>
                <a:cs typeface="IBM Plex Mono"/>
                <a:sym typeface="IBM Plex Mono"/>
              </a:rPr>
              <a:t>nvest in a decoupled SDK</a:t>
            </a:r>
            <a:endParaRPr sz="16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632" name="Google Shape;632;p62"/>
          <p:cNvSpPr txBox="1"/>
          <p:nvPr/>
        </p:nvSpPr>
        <p:spPr>
          <a:xfrm>
            <a:off x="6072000" y="359145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latin typeface="IBM Plex Mono"/>
                <a:ea typeface="IBM Plex Mono"/>
                <a:cs typeface="IBM Plex Mono"/>
                <a:sym typeface="IBM Plex Mono"/>
              </a:rPr>
              <a:t>_u</a:t>
            </a:r>
            <a:r>
              <a:rPr lang="fr" sz="1600">
                <a:latin typeface="IBM Plex Mono"/>
                <a:ea typeface="IBM Plex Mono"/>
                <a:cs typeface="IBM Plex Mono"/>
                <a:sym typeface="IBM Plex Mono"/>
              </a:rPr>
              <a:t>se architecture to serve the metaphor</a:t>
            </a:r>
            <a:endParaRPr sz="16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1419"/>
          </a:solidFill>
          <a:ln cap="flat" cmpd="sng" w="3575">
            <a:solidFill>
              <a:srgbClr val="121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63"/>
          <p:cNvSpPr/>
          <p:nvPr/>
        </p:nvSpPr>
        <p:spPr>
          <a:xfrm>
            <a:off x="433550" y="1622710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9" name="Google Shape;639;p63"/>
          <p:cNvSpPr/>
          <p:nvPr/>
        </p:nvSpPr>
        <p:spPr>
          <a:xfrm>
            <a:off x="-666919" y="386352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0" name="Google Shape;640;p63"/>
          <p:cNvSpPr/>
          <p:nvPr/>
        </p:nvSpPr>
        <p:spPr>
          <a:xfrm>
            <a:off x="8479739" y="705651"/>
            <a:ext cx="923100" cy="466800"/>
          </a:xfrm>
          <a:prstGeom prst="rect">
            <a:avLst/>
          </a:prstGeom>
          <a:solidFill>
            <a:srgbClr val="32FEF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1" name="Google Shape;641;p63"/>
          <p:cNvSpPr/>
          <p:nvPr/>
        </p:nvSpPr>
        <p:spPr>
          <a:xfrm>
            <a:off x="8043243" y="1168167"/>
            <a:ext cx="434400" cy="4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2" name="Google Shape;642;p63"/>
          <p:cNvSpPr txBox="1"/>
          <p:nvPr/>
        </p:nvSpPr>
        <p:spPr>
          <a:xfrm>
            <a:off x="2651875" y="2343150"/>
            <a:ext cx="618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ltra"/>
              <a:buNone/>
            </a:pPr>
            <a:r>
              <a:rPr lang="fr" sz="3400">
                <a:solidFill>
                  <a:schemeClr val="lt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_</a:t>
            </a:r>
            <a:r>
              <a:rPr lang="fr" sz="2800">
                <a:solidFill>
                  <a:schemeClr val="lt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THANK YOU, ADC!</a:t>
            </a:r>
            <a:endParaRPr sz="3400">
              <a:solidFill>
                <a:schemeClr val="lt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643" name="Google Shape;643;p63"/>
          <p:cNvSpPr txBox="1"/>
          <p:nvPr/>
        </p:nvSpPr>
        <p:spPr>
          <a:xfrm>
            <a:off x="6451225" y="4549500"/>
            <a:ext cx="713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lt1"/>
                </a:solidFill>
                <a:uFill>
                  <a:noFill/>
                </a:uFill>
                <a:latin typeface="IBM Plex Mono"/>
                <a:ea typeface="IBM Plex Mono"/>
                <a:cs typeface="IBM Plex Mono"/>
                <a:sym typeface="IBM Plex Mon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goncalonunobernardo@gmail.com</a:t>
            </a:r>
            <a:endParaRPr sz="1000">
              <a:solidFill>
                <a:schemeClr val="lt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rPr>
              <a:t>goncalo.bernardo@arturia.com</a:t>
            </a:r>
            <a:endParaRPr sz="1000">
              <a:solidFill>
                <a:schemeClr val="lt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644" name="Google Shape;644;p63"/>
          <p:cNvSpPr txBox="1"/>
          <p:nvPr/>
        </p:nvSpPr>
        <p:spPr>
          <a:xfrm>
            <a:off x="433550" y="4549509"/>
            <a:ext cx="713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rPr>
              <a:t>linkedin.com/in/goncalonbarbernardo/</a:t>
            </a:r>
            <a:endParaRPr sz="1000">
              <a:solidFill>
                <a:schemeClr val="lt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rPr>
              <a:t>@calodomaredaterra</a:t>
            </a:r>
            <a:endParaRPr sz="1000">
              <a:solidFill>
                <a:schemeClr val="lt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