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6" r:id="rId10"/>
    <p:sldId id="265" r:id="rId11"/>
    <p:sldId id="267" r:id="rId12"/>
    <p:sldId id="266" r:id="rId13"/>
    <p:sldId id="268" r:id="rId14"/>
    <p:sldId id="269" r:id="rId15"/>
    <p:sldId id="272" r:id="rId16"/>
    <p:sldId id="270" r:id="rId17"/>
    <p:sldId id="273" r:id="rId18"/>
    <p:sldId id="271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95"/>
    <p:restoredTop sz="94632"/>
  </p:normalViewPr>
  <p:slideViewPr>
    <p:cSldViewPr snapToGrid="0">
      <p:cViewPr varScale="1">
        <p:scale>
          <a:sx n="233" d="100"/>
          <a:sy n="233" d="100"/>
        </p:scale>
        <p:origin x="848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31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32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27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21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93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31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69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1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10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26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30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19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12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791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31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81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75000"/>
                <a:lumOff val="25000"/>
              </a:schemeClr>
            </a:gs>
            <a:gs pos="97000">
              <a:schemeClr val="bg1">
                <a:lumMod val="95000"/>
                <a:lumOff val="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E929FD1D-2ADE-144A-86AA-034FA347A9F2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371B2D81-1788-0E41-9306-EC7C87513C0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664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Grafikdesign, Schrift enthält.&#10;&#10;KI-generierte Inhalte können fehlerhaft sein.">
            <a:extLst>
              <a:ext uri="{FF2B5EF4-FFF2-40B4-BE49-F238E27FC236}">
                <a16:creationId xmlns:a16="http://schemas.microsoft.com/office/drawing/2014/main" id="{3A3F8012-8F87-CD77-3D55-D152B3357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985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A4047BB-7CA3-BC6A-0951-BE9CDD228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Realtime Audio Problem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D18A3C6-9DEF-D472-FBAE-646C9776E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Assume 64 block size @ 48 kHz</a:t>
            </a:r>
          </a:p>
          <a:p>
            <a:r>
              <a:rPr lang="en-US" sz="2400" dirty="0"/>
              <a:t>We get ~1.33 </a:t>
            </a:r>
            <a:r>
              <a:rPr lang="en-US" sz="2400" dirty="0" err="1"/>
              <a:t>ms</a:t>
            </a:r>
            <a:r>
              <a:rPr lang="en-US" sz="2400" dirty="0"/>
              <a:t> chunks of audio to process</a:t>
            </a:r>
          </a:p>
          <a:p>
            <a:r>
              <a:rPr lang="en-US" sz="2400" dirty="0"/>
              <a:t>Every ~1.33ms</a:t>
            </a:r>
          </a:p>
          <a:p>
            <a:r>
              <a:rPr lang="en-US" sz="2400" dirty="0"/>
              <a:t>We need to supply our result before it’s due to be played back</a:t>
            </a:r>
          </a:p>
          <a:p>
            <a:r>
              <a:rPr lang="en-US" sz="2400" dirty="0"/>
              <a:t>1.33ms = 100% CPU load</a:t>
            </a:r>
            <a:br>
              <a:rPr lang="en-US" sz="2400" dirty="0"/>
            </a:br>
            <a:r>
              <a:rPr lang="en-US" sz="2400" dirty="0"/>
              <a:t>- some overhead</a:t>
            </a:r>
            <a:br>
              <a:rPr lang="en-US" sz="2400" dirty="0"/>
            </a:br>
            <a:r>
              <a:rPr lang="en-US" sz="2400" dirty="0"/>
              <a:t>- ”safety margin” / “Product Management Margin”</a:t>
            </a:r>
          </a:p>
        </p:txBody>
      </p:sp>
    </p:spTree>
    <p:extLst>
      <p:ext uri="{BB962C8B-B14F-4D97-AF65-F5344CB8AC3E}">
        <p14:creationId xmlns:p14="http://schemas.microsoft.com/office/powerpoint/2010/main" val="2247849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49183F77-D0B2-19B0-62FB-5ADA008D2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476500"/>
            <a:ext cx="9905998" cy="1905000"/>
          </a:xfrm>
        </p:spPr>
        <p:txBody>
          <a:bodyPr/>
          <a:lstStyle/>
          <a:p>
            <a:r>
              <a:rPr lang="en-US" dirty="0"/>
              <a:t>How Do We Know We’re Always Going To Deliver Our Audio On Time?</a:t>
            </a:r>
          </a:p>
        </p:txBody>
      </p:sp>
    </p:spTree>
    <p:extLst>
      <p:ext uri="{BB962C8B-B14F-4D97-AF65-F5344CB8AC3E}">
        <p14:creationId xmlns:p14="http://schemas.microsoft.com/office/powerpoint/2010/main" val="2317766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43F696-2061-DC77-9A80-4495D0D29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CPU Load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38007597-C308-96C4-3F68-055020D40F6B}"/>
              </a:ext>
            </a:extLst>
          </p:cNvPr>
          <p:cNvGrpSpPr/>
          <p:nvPr/>
        </p:nvGrpSpPr>
        <p:grpSpPr>
          <a:xfrm>
            <a:off x="1185216" y="2514600"/>
            <a:ext cx="9905999" cy="3733799"/>
            <a:chOff x="1185216" y="2514600"/>
            <a:chExt cx="9905999" cy="3733799"/>
          </a:xfrm>
        </p:grpSpPr>
        <p:sp>
          <p:nvSpPr>
            <p:cNvPr id="7" name="Ecken des Rechtecks auf der gleichen Seite abrunden 6">
              <a:extLst>
                <a:ext uri="{FF2B5EF4-FFF2-40B4-BE49-F238E27FC236}">
                  <a16:creationId xmlns:a16="http://schemas.microsoft.com/office/drawing/2014/main" id="{4DEF5A87-5E4E-AD67-BF4E-8A3362E55BC7}"/>
                </a:ext>
              </a:extLst>
            </p:cNvPr>
            <p:cNvSpPr/>
            <p:nvPr/>
          </p:nvSpPr>
          <p:spPr>
            <a:xfrm rot="10800000">
              <a:off x="1185216" y="2514600"/>
              <a:ext cx="9905996" cy="3733799"/>
            </a:xfrm>
            <a:prstGeom prst="round2SameRect">
              <a:avLst>
                <a:gd name="adj1" fmla="val 3663"/>
                <a:gd name="adj2" fmla="val 2579"/>
              </a:avLst>
            </a:prstGeom>
            <a:solidFill>
              <a:schemeClr val="bg1">
                <a:lumMod val="95000"/>
                <a:lumOff val="5000"/>
              </a:schemeClr>
            </a:solidFill>
            <a:ln>
              <a:noFill/>
            </a:ln>
            <a:effectLst>
              <a:glow rad="268273">
                <a:schemeClr val="accent1">
                  <a:alpha val="43799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Ecken des Rechtecks auf der gleichen Seite abrunden 2">
              <a:extLst>
                <a:ext uri="{FF2B5EF4-FFF2-40B4-BE49-F238E27FC236}">
                  <a16:creationId xmlns:a16="http://schemas.microsoft.com/office/drawing/2014/main" id="{4DEB31D5-4E50-DDCB-D92B-D1E4330096CB}"/>
                </a:ext>
              </a:extLst>
            </p:cNvPr>
            <p:cNvSpPr/>
            <p:nvPr/>
          </p:nvSpPr>
          <p:spPr>
            <a:xfrm>
              <a:off x="1185217" y="2514600"/>
              <a:ext cx="9905998" cy="219018"/>
            </a:xfrm>
            <a:prstGeom prst="round2SameRect">
              <a:avLst>
                <a:gd name="adj1" fmla="val 36667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FE3FD67-925C-CFB6-027A-2CFFA7D85B08}"/>
                </a:ext>
              </a:extLst>
            </p:cNvPr>
            <p:cNvSpPr/>
            <p:nvPr/>
          </p:nvSpPr>
          <p:spPr>
            <a:xfrm>
              <a:off x="1297681" y="2573461"/>
              <a:ext cx="98559" cy="9855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297FF62-37D7-ABC7-93F5-14509A8ED257}"/>
                </a:ext>
              </a:extLst>
            </p:cNvPr>
            <p:cNvSpPr/>
            <p:nvPr/>
          </p:nvSpPr>
          <p:spPr>
            <a:xfrm>
              <a:off x="1472895" y="2573461"/>
              <a:ext cx="98559" cy="9855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076CB30-D040-CCAC-8296-205118B3A95F}"/>
                </a:ext>
              </a:extLst>
            </p:cNvPr>
            <p:cNvSpPr/>
            <p:nvPr/>
          </p:nvSpPr>
          <p:spPr>
            <a:xfrm>
              <a:off x="1648110" y="2573461"/>
              <a:ext cx="98559" cy="9855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93166679-19A5-BCDD-8F74-118BEE0ADCCA}"/>
              </a:ext>
            </a:extLst>
          </p:cNvPr>
          <p:cNvSpPr txBox="1"/>
          <p:nvPr/>
        </p:nvSpPr>
        <p:spPr>
          <a:xfrm>
            <a:off x="1396239" y="2841757"/>
            <a:ext cx="9549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Monaco" pitchFamily="2" charset="77"/>
              </a:rPr>
              <a:t>Mean: 24.5%</a:t>
            </a:r>
          </a:p>
        </p:txBody>
      </p:sp>
    </p:spTree>
    <p:extLst>
      <p:ext uri="{BB962C8B-B14F-4D97-AF65-F5344CB8AC3E}">
        <p14:creationId xmlns:p14="http://schemas.microsoft.com/office/powerpoint/2010/main" val="674879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317F9-7734-52EF-5580-9D45CE6ED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FCF72D9-D6F3-F5BE-D1D7-572CD5728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Randomness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7901E941-583F-3FE3-39D3-FAD86F51C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Branching</a:t>
            </a:r>
          </a:p>
          <a:p>
            <a:pPr lvl="1"/>
            <a:r>
              <a:rPr lang="en-US" dirty="0"/>
              <a:t>Do A every X samples</a:t>
            </a:r>
          </a:p>
          <a:p>
            <a:pPr lvl="1"/>
            <a:r>
              <a:rPr lang="en-US" dirty="0"/>
              <a:t>Do B when there are events in some queue</a:t>
            </a:r>
          </a:p>
          <a:p>
            <a:pPr lvl="1"/>
            <a:r>
              <a:rPr lang="en-US" dirty="0"/>
              <a:t>Do C when the delay buffer wraps</a:t>
            </a:r>
          </a:p>
          <a:p>
            <a:r>
              <a:rPr lang="en-US" dirty="0"/>
              <a:t>Cache misses</a:t>
            </a:r>
          </a:p>
          <a:p>
            <a:r>
              <a:rPr lang="en-US" dirty="0"/>
              <a:t>CPU Magic</a:t>
            </a:r>
          </a:p>
          <a:p>
            <a:pPr lvl="1"/>
            <a:r>
              <a:rPr lang="en-US" dirty="0"/>
              <a:t>Pipelines flushing</a:t>
            </a:r>
          </a:p>
          <a:p>
            <a:pPr lvl="1"/>
            <a:r>
              <a:rPr lang="en-US" dirty="0"/>
              <a:t>Branch Prediction / speculative execution</a:t>
            </a:r>
          </a:p>
          <a:p>
            <a:pPr lvl="1"/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98801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43F696-2061-DC77-9A80-4495D0D29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CPU Load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38007597-C308-96C4-3F68-055020D40F6B}"/>
              </a:ext>
            </a:extLst>
          </p:cNvPr>
          <p:cNvGrpSpPr/>
          <p:nvPr/>
        </p:nvGrpSpPr>
        <p:grpSpPr>
          <a:xfrm>
            <a:off x="1185216" y="2514600"/>
            <a:ext cx="9905999" cy="3733799"/>
            <a:chOff x="1185216" y="2514600"/>
            <a:chExt cx="9905999" cy="3733799"/>
          </a:xfrm>
        </p:grpSpPr>
        <p:sp>
          <p:nvSpPr>
            <p:cNvPr id="7" name="Ecken des Rechtecks auf der gleichen Seite abrunden 6">
              <a:extLst>
                <a:ext uri="{FF2B5EF4-FFF2-40B4-BE49-F238E27FC236}">
                  <a16:creationId xmlns:a16="http://schemas.microsoft.com/office/drawing/2014/main" id="{4DEF5A87-5E4E-AD67-BF4E-8A3362E55BC7}"/>
                </a:ext>
              </a:extLst>
            </p:cNvPr>
            <p:cNvSpPr/>
            <p:nvPr/>
          </p:nvSpPr>
          <p:spPr>
            <a:xfrm rot="10800000">
              <a:off x="1185216" y="2514600"/>
              <a:ext cx="9905996" cy="3733799"/>
            </a:xfrm>
            <a:prstGeom prst="round2SameRect">
              <a:avLst>
                <a:gd name="adj1" fmla="val 3663"/>
                <a:gd name="adj2" fmla="val 2579"/>
              </a:avLst>
            </a:prstGeom>
            <a:solidFill>
              <a:schemeClr val="bg1">
                <a:lumMod val="95000"/>
                <a:lumOff val="5000"/>
              </a:schemeClr>
            </a:solidFill>
            <a:ln>
              <a:noFill/>
            </a:ln>
            <a:effectLst>
              <a:glow rad="268273">
                <a:schemeClr val="accent1">
                  <a:alpha val="43799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Ecken des Rechtecks auf der gleichen Seite abrunden 2">
              <a:extLst>
                <a:ext uri="{FF2B5EF4-FFF2-40B4-BE49-F238E27FC236}">
                  <a16:creationId xmlns:a16="http://schemas.microsoft.com/office/drawing/2014/main" id="{4DEB31D5-4E50-DDCB-D92B-D1E4330096CB}"/>
                </a:ext>
              </a:extLst>
            </p:cNvPr>
            <p:cNvSpPr/>
            <p:nvPr/>
          </p:nvSpPr>
          <p:spPr>
            <a:xfrm>
              <a:off x="1185217" y="2514600"/>
              <a:ext cx="9905998" cy="219018"/>
            </a:xfrm>
            <a:prstGeom prst="round2SameRect">
              <a:avLst>
                <a:gd name="adj1" fmla="val 36667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FE3FD67-925C-CFB6-027A-2CFFA7D85B08}"/>
                </a:ext>
              </a:extLst>
            </p:cNvPr>
            <p:cNvSpPr/>
            <p:nvPr/>
          </p:nvSpPr>
          <p:spPr>
            <a:xfrm>
              <a:off x="1297681" y="2573461"/>
              <a:ext cx="98559" cy="9855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297FF62-37D7-ABC7-93F5-14509A8ED257}"/>
                </a:ext>
              </a:extLst>
            </p:cNvPr>
            <p:cNvSpPr/>
            <p:nvPr/>
          </p:nvSpPr>
          <p:spPr>
            <a:xfrm>
              <a:off x="1472895" y="2573461"/>
              <a:ext cx="98559" cy="9855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076CB30-D040-CCAC-8296-205118B3A95F}"/>
                </a:ext>
              </a:extLst>
            </p:cNvPr>
            <p:cNvSpPr/>
            <p:nvPr/>
          </p:nvSpPr>
          <p:spPr>
            <a:xfrm>
              <a:off x="1648110" y="2573461"/>
              <a:ext cx="98559" cy="9855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93166679-19A5-BCDD-8F74-118BEE0ADCCA}"/>
              </a:ext>
            </a:extLst>
          </p:cNvPr>
          <p:cNvSpPr txBox="1"/>
          <p:nvPr/>
        </p:nvSpPr>
        <p:spPr>
          <a:xfrm>
            <a:off x="1396239" y="2841757"/>
            <a:ext cx="9549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Monaco" pitchFamily="2" charset="77"/>
              </a:rPr>
              <a:t>Mean: 24.5%</a:t>
            </a:r>
          </a:p>
          <a:p>
            <a:r>
              <a:rPr lang="en-US" sz="2000" dirty="0">
                <a:latin typeface="Monaco" pitchFamily="2" charset="77"/>
              </a:rPr>
              <a:t>Std:  0.4%</a:t>
            </a:r>
          </a:p>
        </p:txBody>
      </p:sp>
    </p:spTree>
    <p:extLst>
      <p:ext uri="{BB962C8B-B14F-4D97-AF65-F5344CB8AC3E}">
        <p14:creationId xmlns:p14="http://schemas.microsoft.com/office/powerpoint/2010/main" val="2940549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43F696-2061-DC77-9A80-4495D0D29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CPU Load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38007597-C308-96C4-3F68-055020D40F6B}"/>
              </a:ext>
            </a:extLst>
          </p:cNvPr>
          <p:cNvGrpSpPr/>
          <p:nvPr/>
        </p:nvGrpSpPr>
        <p:grpSpPr>
          <a:xfrm>
            <a:off x="1185216" y="2514600"/>
            <a:ext cx="9905999" cy="3733799"/>
            <a:chOff x="1185216" y="2514600"/>
            <a:chExt cx="9905999" cy="3733799"/>
          </a:xfrm>
        </p:grpSpPr>
        <p:sp>
          <p:nvSpPr>
            <p:cNvPr id="7" name="Ecken des Rechtecks auf der gleichen Seite abrunden 6">
              <a:extLst>
                <a:ext uri="{FF2B5EF4-FFF2-40B4-BE49-F238E27FC236}">
                  <a16:creationId xmlns:a16="http://schemas.microsoft.com/office/drawing/2014/main" id="{4DEF5A87-5E4E-AD67-BF4E-8A3362E55BC7}"/>
                </a:ext>
              </a:extLst>
            </p:cNvPr>
            <p:cNvSpPr/>
            <p:nvPr/>
          </p:nvSpPr>
          <p:spPr>
            <a:xfrm rot="10800000">
              <a:off x="1185216" y="2514600"/>
              <a:ext cx="9905996" cy="3733799"/>
            </a:xfrm>
            <a:prstGeom prst="round2SameRect">
              <a:avLst>
                <a:gd name="adj1" fmla="val 3663"/>
                <a:gd name="adj2" fmla="val 2579"/>
              </a:avLst>
            </a:prstGeom>
            <a:solidFill>
              <a:schemeClr val="bg1">
                <a:lumMod val="95000"/>
                <a:lumOff val="5000"/>
              </a:schemeClr>
            </a:solidFill>
            <a:ln>
              <a:noFill/>
            </a:ln>
            <a:effectLst>
              <a:glow rad="268273">
                <a:schemeClr val="accent1">
                  <a:alpha val="43799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Ecken des Rechtecks auf der gleichen Seite abrunden 2">
              <a:extLst>
                <a:ext uri="{FF2B5EF4-FFF2-40B4-BE49-F238E27FC236}">
                  <a16:creationId xmlns:a16="http://schemas.microsoft.com/office/drawing/2014/main" id="{4DEB31D5-4E50-DDCB-D92B-D1E4330096CB}"/>
                </a:ext>
              </a:extLst>
            </p:cNvPr>
            <p:cNvSpPr/>
            <p:nvPr/>
          </p:nvSpPr>
          <p:spPr>
            <a:xfrm>
              <a:off x="1185217" y="2514600"/>
              <a:ext cx="9905998" cy="219018"/>
            </a:xfrm>
            <a:prstGeom prst="round2SameRect">
              <a:avLst>
                <a:gd name="adj1" fmla="val 36667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FE3FD67-925C-CFB6-027A-2CFFA7D85B08}"/>
                </a:ext>
              </a:extLst>
            </p:cNvPr>
            <p:cNvSpPr/>
            <p:nvPr/>
          </p:nvSpPr>
          <p:spPr>
            <a:xfrm>
              <a:off x="1297681" y="2573461"/>
              <a:ext cx="98559" cy="9855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297FF62-37D7-ABC7-93F5-14509A8ED257}"/>
                </a:ext>
              </a:extLst>
            </p:cNvPr>
            <p:cNvSpPr/>
            <p:nvPr/>
          </p:nvSpPr>
          <p:spPr>
            <a:xfrm>
              <a:off x="1472895" y="2573461"/>
              <a:ext cx="98559" cy="9855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076CB30-D040-CCAC-8296-205118B3A95F}"/>
                </a:ext>
              </a:extLst>
            </p:cNvPr>
            <p:cNvSpPr/>
            <p:nvPr/>
          </p:nvSpPr>
          <p:spPr>
            <a:xfrm>
              <a:off x="1648110" y="2573461"/>
              <a:ext cx="98559" cy="9855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93166679-19A5-BCDD-8F74-118BEE0ADCCA}"/>
              </a:ext>
            </a:extLst>
          </p:cNvPr>
          <p:cNvSpPr txBox="1"/>
          <p:nvPr/>
        </p:nvSpPr>
        <p:spPr>
          <a:xfrm>
            <a:off x="1396239" y="2841757"/>
            <a:ext cx="9549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Monaco" pitchFamily="2" charset="77"/>
              </a:rPr>
              <a:t>Mean: 24.5%</a:t>
            </a:r>
          </a:p>
          <a:p>
            <a:r>
              <a:rPr lang="en-US" sz="2000" dirty="0">
                <a:latin typeface="Monaco" pitchFamily="2" charset="77"/>
              </a:rPr>
              <a:t>Std:  0.4%</a:t>
            </a:r>
          </a:p>
          <a:p>
            <a:r>
              <a:rPr lang="en-US" sz="2000" dirty="0">
                <a:latin typeface="Monaco" pitchFamily="2" charset="77"/>
              </a:rPr>
              <a:t>Max:  31.8%</a:t>
            </a:r>
          </a:p>
        </p:txBody>
      </p:sp>
    </p:spTree>
    <p:extLst>
      <p:ext uri="{BB962C8B-B14F-4D97-AF65-F5344CB8AC3E}">
        <p14:creationId xmlns:p14="http://schemas.microsoft.com/office/powerpoint/2010/main" val="2296707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43F696-2061-DC77-9A80-4495D0D29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Sanity Check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38007597-C308-96C4-3F68-055020D40F6B}"/>
              </a:ext>
            </a:extLst>
          </p:cNvPr>
          <p:cNvGrpSpPr/>
          <p:nvPr/>
        </p:nvGrpSpPr>
        <p:grpSpPr>
          <a:xfrm>
            <a:off x="1185216" y="2514600"/>
            <a:ext cx="9905999" cy="3733799"/>
            <a:chOff x="1185216" y="2514600"/>
            <a:chExt cx="9905999" cy="3733799"/>
          </a:xfrm>
        </p:grpSpPr>
        <p:sp>
          <p:nvSpPr>
            <p:cNvPr id="7" name="Ecken des Rechtecks auf der gleichen Seite abrunden 6">
              <a:extLst>
                <a:ext uri="{FF2B5EF4-FFF2-40B4-BE49-F238E27FC236}">
                  <a16:creationId xmlns:a16="http://schemas.microsoft.com/office/drawing/2014/main" id="{4DEF5A87-5E4E-AD67-BF4E-8A3362E55BC7}"/>
                </a:ext>
              </a:extLst>
            </p:cNvPr>
            <p:cNvSpPr/>
            <p:nvPr/>
          </p:nvSpPr>
          <p:spPr>
            <a:xfrm rot="10800000">
              <a:off x="1185216" y="2514600"/>
              <a:ext cx="9905996" cy="3733799"/>
            </a:xfrm>
            <a:prstGeom prst="round2SameRect">
              <a:avLst>
                <a:gd name="adj1" fmla="val 3663"/>
                <a:gd name="adj2" fmla="val 2579"/>
              </a:avLst>
            </a:prstGeom>
            <a:solidFill>
              <a:schemeClr val="bg1">
                <a:lumMod val="95000"/>
                <a:lumOff val="5000"/>
              </a:schemeClr>
            </a:solidFill>
            <a:ln>
              <a:noFill/>
            </a:ln>
            <a:effectLst>
              <a:glow rad="268273">
                <a:schemeClr val="accent1">
                  <a:alpha val="43799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Ecken des Rechtecks auf der gleichen Seite abrunden 2">
              <a:extLst>
                <a:ext uri="{FF2B5EF4-FFF2-40B4-BE49-F238E27FC236}">
                  <a16:creationId xmlns:a16="http://schemas.microsoft.com/office/drawing/2014/main" id="{4DEB31D5-4E50-DDCB-D92B-D1E4330096CB}"/>
                </a:ext>
              </a:extLst>
            </p:cNvPr>
            <p:cNvSpPr/>
            <p:nvPr/>
          </p:nvSpPr>
          <p:spPr>
            <a:xfrm>
              <a:off x="1185217" y="2514600"/>
              <a:ext cx="9905998" cy="219018"/>
            </a:xfrm>
            <a:prstGeom prst="round2SameRect">
              <a:avLst>
                <a:gd name="adj1" fmla="val 36667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FE3FD67-925C-CFB6-027A-2CFFA7D85B08}"/>
                </a:ext>
              </a:extLst>
            </p:cNvPr>
            <p:cNvSpPr/>
            <p:nvPr/>
          </p:nvSpPr>
          <p:spPr>
            <a:xfrm>
              <a:off x="1297681" y="2573461"/>
              <a:ext cx="98559" cy="9855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297FF62-37D7-ABC7-93F5-14509A8ED257}"/>
                </a:ext>
              </a:extLst>
            </p:cNvPr>
            <p:cNvSpPr/>
            <p:nvPr/>
          </p:nvSpPr>
          <p:spPr>
            <a:xfrm>
              <a:off x="1472895" y="2573461"/>
              <a:ext cx="98559" cy="9855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076CB30-D040-CCAC-8296-205118B3A95F}"/>
                </a:ext>
              </a:extLst>
            </p:cNvPr>
            <p:cNvSpPr/>
            <p:nvPr/>
          </p:nvSpPr>
          <p:spPr>
            <a:xfrm>
              <a:off x="1648110" y="2573461"/>
              <a:ext cx="98559" cy="9855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93166679-19A5-BCDD-8F74-118BEE0ADCCA}"/>
              </a:ext>
            </a:extLst>
          </p:cNvPr>
          <p:cNvSpPr txBox="1"/>
          <p:nvPr/>
        </p:nvSpPr>
        <p:spPr>
          <a:xfrm>
            <a:off x="1396239" y="2841757"/>
            <a:ext cx="95491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Monaco" pitchFamily="2" charset="77"/>
              </a:rPr>
              <a:t>Mean: 24.5%</a:t>
            </a:r>
          </a:p>
          <a:p>
            <a:r>
              <a:rPr lang="en-US" sz="2000" dirty="0">
                <a:latin typeface="Monaco" pitchFamily="2" charset="77"/>
              </a:rPr>
              <a:t>Std:  0.4%</a:t>
            </a:r>
          </a:p>
          <a:p>
            <a:r>
              <a:rPr lang="en-US" sz="2000" dirty="0">
                <a:latin typeface="Monaco" pitchFamily="2" charset="77"/>
              </a:rPr>
              <a:t>Max:  31.8%</a:t>
            </a:r>
          </a:p>
          <a:p>
            <a:r>
              <a:rPr lang="en-US" sz="2000" dirty="0">
                <a:latin typeface="Monaco" pitchFamily="2" charset="77"/>
              </a:rPr>
              <a:t>     (18.9 </a:t>
            </a:r>
            <a:r>
              <a:rPr lang="en-US" sz="2000" dirty="0" err="1">
                <a:latin typeface="Monaco" pitchFamily="2" charset="77"/>
              </a:rPr>
              <a:t>stds</a:t>
            </a:r>
            <a:r>
              <a:rPr lang="en-US" sz="2000" dirty="0">
                <a:latin typeface="Monaco" pitchFamily="2" charset="77"/>
              </a:rPr>
              <a:t> above mean)</a:t>
            </a:r>
          </a:p>
          <a:p>
            <a:r>
              <a:rPr lang="en-US" sz="2000" dirty="0">
                <a:latin typeface="Monaco" pitchFamily="2" charset="77"/>
              </a:rPr>
              <a:t>     (once every 6.43e+68 years)</a:t>
            </a:r>
          </a:p>
          <a:p>
            <a:endParaRPr lang="en-US" sz="2000" dirty="0">
              <a:latin typeface="Monaco" pitchFamily="2" charset="77"/>
            </a:endParaRPr>
          </a:p>
          <a:p>
            <a:r>
              <a:rPr lang="en-US" sz="2000" dirty="0">
                <a:latin typeface="Monaco" pitchFamily="2" charset="77"/>
              </a:rPr>
              <a:t>Age of universe: ~1.38e+10 years</a:t>
            </a:r>
          </a:p>
        </p:txBody>
      </p:sp>
    </p:spTree>
    <p:extLst>
      <p:ext uri="{BB962C8B-B14F-4D97-AF65-F5344CB8AC3E}">
        <p14:creationId xmlns:p14="http://schemas.microsoft.com/office/powerpoint/2010/main" val="3611656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49183F77-D0B2-19B0-62FB-5ADA008D2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476500"/>
            <a:ext cx="9905998" cy="1905000"/>
          </a:xfrm>
        </p:spPr>
        <p:txBody>
          <a:bodyPr/>
          <a:lstStyle/>
          <a:p>
            <a:r>
              <a:rPr lang="en-US" dirty="0"/>
              <a:t>Better Take a look at the data…</a:t>
            </a:r>
          </a:p>
        </p:txBody>
      </p:sp>
    </p:spTree>
    <p:extLst>
      <p:ext uri="{BB962C8B-B14F-4D97-AF65-F5344CB8AC3E}">
        <p14:creationId xmlns:p14="http://schemas.microsoft.com/office/powerpoint/2010/main" val="690110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6F456A-B988-7880-4E98-D69F82783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933" y="319966"/>
            <a:ext cx="9905998" cy="1905000"/>
          </a:xfrm>
        </p:spPr>
        <p:txBody>
          <a:bodyPr/>
          <a:lstStyle/>
          <a:p>
            <a:r>
              <a:rPr lang="en-US" dirty="0"/>
              <a:t>I Love Histograms!</a:t>
            </a:r>
            <a:br>
              <a:rPr lang="en-US" dirty="0"/>
            </a:br>
            <a:r>
              <a:rPr lang="en-US" dirty="0"/>
              <a:t>(shameless product plug)</a:t>
            </a:r>
          </a:p>
        </p:txBody>
      </p:sp>
      <p:pic>
        <p:nvPicPr>
          <p:cNvPr id="5" name="Inhaltsplatzhalter 4" descr="Ein Bild, das Text, Screenshot, Multimedia-Software, Grafiksoftware enthält.&#10;&#10;KI-generierte Inhalte können fehlerhaft sein.">
            <a:extLst>
              <a:ext uri="{FF2B5EF4-FFF2-40B4-BE49-F238E27FC236}">
                <a16:creationId xmlns:a16="http://schemas.microsoft.com/office/drawing/2014/main" id="{566B3BE5-885A-939E-AC85-586AFA5F02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069" y="2224966"/>
            <a:ext cx="6072344" cy="4313068"/>
          </a:xfrm>
          <a:effectLst>
            <a:glow rad="217381">
              <a:schemeClr val="accent1">
                <a:alpha val="58000"/>
              </a:schemeClr>
            </a:glow>
          </a:effectLst>
        </p:spPr>
      </p:pic>
      <p:pic>
        <p:nvPicPr>
          <p:cNvPr id="7" name="Grafik 6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754A44B1-A8BB-62AA-3092-3069FA600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847" y="4641995"/>
            <a:ext cx="1389767" cy="189603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10C7CBC-5318-FEC8-5869-D8D51CF52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1394" y="3192089"/>
            <a:ext cx="2407832" cy="237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483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9097D4-3ECF-47FB-9DA5-B3275A169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Histogram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DBDAF85-456B-1D1B-0667-2E29F956DE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99015" y="2181401"/>
            <a:ext cx="8190796" cy="4095398"/>
          </a:xfrm>
        </p:spPr>
      </p:pic>
    </p:spTree>
    <p:extLst>
      <p:ext uri="{BB962C8B-B14F-4D97-AF65-F5344CB8AC3E}">
        <p14:creationId xmlns:p14="http://schemas.microsoft.com/office/powerpoint/2010/main" val="177238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394182-AEFA-03F4-FDDC-C03BE5938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Tailed Randomness</a:t>
            </a:r>
          </a:p>
        </p:txBody>
      </p:sp>
      <p:pic>
        <p:nvPicPr>
          <p:cNvPr id="5" name="Inhaltsplatzhalter 4" descr="Ein Bild, das Reihe, Diagramm, Steigung, Screenshot enthält.&#10;&#10;KI-generierte Inhalte können fehlerhaft sein.">
            <a:extLst>
              <a:ext uri="{FF2B5EF4-FFF2-40B4-BE49-F238E27FC236}">
                <a16:creationId xmlns:a16="http://schemas.microsoft.com/office/drawing/2014/main" id="{94BE1DFA-B931-E61E-08E1-E49FC4FAF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6738" y="2152308"/>
            <a:ext cx="6920156" cy="3892588"/>
          </a:xfrm>
        </p:spPr>
      </p:pic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004A44B4-7948-A647-A20A-E04B963C78C6}"/>
              </a:ext>
            </a:extLst>
          </p:cNvPr>
          <p:cNvSpPr txBox="1">
            <a:spLocks/>
          </p:cNvSpPr>
          <p:nvPr/>
        </p:nvSpPr>
        <p:spPr>
          <a:xfrm>
            <a:off x="8061569" y="2152308"/>
            <a:ext cx="3350517" cy="31242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Rare outcomes with high magnitude</a:t>
            </a:r>
          </a:p>
          <a:p>
            <a:r>
              <a:rPr lang="en-US" dirty="0"/>
              <a:t>Variance appears “low”, until it doesn’t</a:t>
            </a:r>
          </a:p>
          <a:p>
            <a:r>
              <a:rPr lang="en-US" dirty="0"/>
              <a:t>Found in: floods, stock market crashes, catastrophes</a:t>
            </a:r>
          </a:p>
        </p:txBody>
      </p:sp>
    </p:spTree>
    <p:extLst>
      <p:ext uri="{BB962C8B-B14F-4D97-AF65-F5344CB8AC3E}">
        <p14:creationId xmlns:p14="http://schemas.microsoft.com/office/powerpoint/2010/main" val="2133537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6B722-47BF-97B6-E238-DC1F52F51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B21FFA-82DA-F33E-DA96-CC44BB499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Zipf Plot</a:t>
            </a:r>
          </a:p>
        </p:txBody>
      </p:sp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3B6CC970-44AB-C225-EDAA-5DFCFEA40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6883" y="2140335"/>
            <a:ext cx="8355060" cy="4177530"/>
          </a:xfrm>
        </p:spPr>
      </p:pic>
    </p:spTree>
    <p:extLst>
      <p:ext uri="{BB962C8B-B14F-4D97-AF65-F5344CB8AC3E}">
        <p14:creationId xmlns:p14="http://schemas.microsoft.com/office/powerpoint/2010/main" val="3585765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55A06-B49A-2835-BEEA-79E9A9098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A6C76A-E844-201E-7B6C-4A42A4CE3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Zipf Plot How-To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2EE7F76F-D801-5D72-8E7C-D7385C1FBD56}"/>
              </a:ext>
            </a:extLst>
          </p:cNvPr>
          <p:cNvGrpSpPr/>
          <p:nvPr/>
        </p:nvGrpSpPr>
        <p:grpSpPr>
          <a:xfrm>
            <a:off x="1185216" y="2514600"/>
            <a:ext cx="9905999" cy="3733799"/>
            <a:chOff x="1185216" y="2514600"/>
            <a:chExt cx="9905999" cy="3733799"/>
          </a:xfrm>
        </p:grpSpPr>
        <p:sp>
          <p:nvSpPr>
            <p:cNvPr id="6" name="Ecken des Rechtecks auf der gleichen Seite abrunden 5">
              <a:extLst>
                <a:ext uri="{FF2B5EF4-FFF2-40B4-BE49-F238E27FC236}">
                  <a16:creationId xmlns:a16="http://schemas.microsoft.com/office/drawing/2014/main" id="{6B6392CA-0A99-E355-CD1B-879C58A739ED}"/>
                </a:ext>
              </a:extLst>
            </p:cNvPr>
            <p:cNvSpPr/>
            <p:nvPr/>
          </p:nvSpPr>
          <p:spPr>
            <a:xfrm rot="10800000">
              <a:off x="1185216" y="2514600"/>
              <a:ext cx="9905996" cy="3733799"/>
            </a:xfrm>
            <a:prstGeom prst="round2SameRect">
              <a:avLst>
                <a:gd name="adj1" fmla="val 3663"/>
                <a:gd name="adj2" fmla="val 2579"/>
              </a:avLst>
            </a:prstGeom>
            <a:solidFill>
              <a:schemeClr val="bg1">
                <a:lumMod val="95000"/>
                <a:lumOff val="5000"/>
              </a:schemeClr>
            </a:solidFill>
            <a:ln>
              <a:noFill/>
            </a:ln>
            <a:effectLst>
              <a:glow rad="268273">
                <a:schemeClr val="accent1">
                  <a:alpha val="43799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Ecken des Rechtecks auf der gleichen Seite abrunden 6">
              <a:extLst>
                <a:ext uri="{FF2B5EF4-FFF2-40B4-BE49-F238E27FC236}">
                  <a16:creationId xmlns:a16="http://schemas.microsoft.com/office/drawing/2014/main" id="{C8695FCC-5C82-5EF3-E7B9-AC0C8AC25A32}"/>
                </a:ext>
              </a:extLst>
            </p:cNvPr>
            <p:cNvSpPr/>
            <p:nvPr/>
          </p:nvSpPr>
          <p:spPr>
            <a:xfrm>
              <a:off x="1185217" y="2514600"/>
              <a:ext cx="9905998" cy="219018"/>
            </a:xfrm>
            <a:prstGeom prst="round2SameRect">
              <a:avLst>
                <a:gd name="adj1" fmla="val 36667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40D9F11-BFFD-C35E-F9AF-BA6150479431}"/>
                </a:ext>
              </a:extLst>
            </p:cNvPr>
            <p:cNvSpPr/>
            <p:nvPr/>
          </p:nvSpPr>
          <p:spPr>
            <a:xfrm>
              <a:off x="1297681" y="2573461"/>
              <a:ext cx="98559" cy="9855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524F5C2-DB6D-6B4D-3D84-0C1154957047}"/>
                </a:ext>
              </a:extLst>
            </p:cNvPr>
            <p:cNvSpPr/>
            <p:nvPr/>
          </p:nvSpPr>
          <p:spPr>
            <a:xfrm>
              <a:off x="1472895" y="2573461"/>
              <a:ext cx="98559" cy="9855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AE60E35-2C68-7C80-279A-78318134BF89}"/>
                </a:ext>
              </a:extLst>
            </p:cNvPr>
            <p:cNvSpPr/>
            <p:nvPr/>
          </p:nvSpPr>
          <p:spPr>
            <a:xfrm>
              <a:off x="1648110" y="2573461"/>
              <a:ext cx="98559" cy="9855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feld 10">
            <a:extLst>
              <a:ext uri="{FF2B5EF4-FFF2-40B4-BE49-F238E27FC236}">
                <a16:creationId xmlns:a16="http://schemas.microsoft.com/office/drawing/2014/main" id="{F11DF020-674B-09C2-6298-CF43E0A6BDBD}"/>
              </a:ext>
            </a:extLst>
          </p:cNvPr>
          <p:cNvSpPr txBox="1"/>
          <p:nvPr/>
        </p:nvSpPr>
        <p:spPr>
          <a:xfrm>
            <a:off x="1396239" y="2841757"/>
            <a:ext cx="95491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Monaco" pitchFamily="2" charset="77"/>
              </a:rPr>
              <a:t>sorted_samples</a:t>
            </a:r>
            <a:r>
              <a:rPr lang="en-US" sz="2000" dirty="0">
                <a:latin typeface="Monaco" pitchFamily="2" charset="77"/>
              </a:rPr>
              <a:t> = </a:t>
            </a:r>
            <a:r>
              <a:rPr lang="en-US" sz="2000" dirty="0" err="1">
                <a:latin typeface="Monaco" pitchFamily="2" charset="77"/>
              </a:rPr>
              <a:t>np.sort</a:t>
            </a:r>
            <a:r>
              <a:rPr lang="en-US" sz="2000" dirty="0">
                <a:latin typeface="Monaco" pitchFamily="2" charset="77"/>
              </a:rPr>
              <a:t>(samples)</a:t>
            </a:r>
          </a:p>
          <a:p>
            <a:r>
              <a:rPr lang="en-US" sz="2000" dirty="0">
                <a:latin typeface="Monaco" pitchFamily="2" charset="77"/>
              </a:rPr>
              <a:t>sf = </a:t>
            </a:r>
            <a:r>
              <a:rPr lang="en-US" sz="2000" dirty="0" err="1">
                <a:latin typeface="Monaco" pitchFamily="2" charset="77"/>
              </a:rPr>
              <a:t>np.flip</a:t>
            </a:r>
            <a:r>
              <a:rPr lang="en-US" sz="2000" dirty="0">
                <a:latin typeface="Monaco" pitchFamily="2" charset="77"/>
              </a:rPr>
              <a:t>(</a:t>
            </a:r>
            <a:r>
              <a:rPr lang="en-US" sz="2000" dirty="0" err="1">
                <a:latin typeface="Monaco" pitchFamily="2" charset="77"/>
              </a:rPr>
              <a:t>np.arange</a:t>
            </a:r>
            <a:r>
              <a:rPr lang="en-US" sz="2000" dirty="0">
                <a:latin typeface="Monaco" pitchFamily="2" charset="77"/>
              </a:rPr>
              <a:t>(</a:t>
            </a:r>
            <a:r>
              <a:rPr lang="en-US" sz="2000" dirty="0" err="1">
                <a:latin typeface="Monaco" pitchFamily="2" charset="77"/>
              </a:rPr>
              <a:t>len</a:t>
            </a:r>
            <a:r>
              <a:rPr lang="en-US" sz="2000" dirty="0">
                <a:latin typeface="Monaco" pitchFamily="2" charset="77"/>
              </a:rPr>
              <a:t>(samples))+1) / </a:t>
            </a:r>
            <a:r>
              <a:rPr lang="en-US" sz="2000" dirty="0" err="1">
                <a:latin typeface="Monaco" pitchFamily="2" charset="77"/>
              </a:rPr>
              <a:t>len</a:t>
            </a:r>
            <a:r>
              <a:rPr lang="en-US" sz="2000" dirty="0">
                <a:latin typeface="Monaco" pitchFamily="2" charset="77"/>
              </a:rPr>
              <a:t>(samples)</a:t>
            </a:r>
          </a:p>
          <a:p>
            <a:endParaRPr lang="en-US" sz="2000" dirty="0">
              <a:latin typeface="Monaco" pitchFamily="2" charset="77"/>
            </a:endParaRPr>
          </a:p>
          <a:p>
            <a:r>
              <a:rPr lang="en-US" sz="2000" dirty="0" err="1">
                <a:latin typeface="Monaco" pitchFamily="2" charset="77"/>
              </a:rPr>
              <a:t>plt.loglog</a:t>
            </a:r>
            <a:r>
              <a:rPr lang="en-US" sz="2000" dirty="0">
                <a:latin typeface="Monaco" pitchFamily="2" charset="77"/>
              </a:rPr>
              <a:t>(</a:t>
            </a:r>
            <a:r>
              <a:rPr lang="en-US" sz="2000" dirty="0" err="1">
                <a:latin typeface="Monaco" pitchFamily="2" charset="77"/>
              </a:rPr>
              <a:t>sorted_samples</a:t>
            </a:r>
            <a:r>
              <a:rPr lang="en-US" sz="2000" dirty="0">
                <a:latin typeface="Monaco" pitchFamily="2" charset="77"/>
              </a:rPr>
              <a:t>, sf, marker='o’)</a:t>
            </a:r>
          </a:p>
        </p:txBody>
      </p:sp>
    </p:spTree>
    <p:extLst>
      <p:ext uri="{BB962C8B-B14F-4D97-AF65-F5344CB8AC3E}">
        <p14:creationId xmlns:p14="http://schemas.microsoft.com/office/powerpoint/2010/main" val="1556366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2569A-35EE-BDB7-1664-287F6CA38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32645E-C0D3-6D71-3391-1D4368653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Tail Index Estimation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3DE403AF-4D44-45BB-4FE4-DDADA3EE8414}"/>
              </a:ext>
            </a:extLst>
          </p:cNvPr>
          <p:cNvGrpSpPr/>
          <p:nvPr/>
        </p:nvGrpSpPr>
        <p:grpSpPr>
          <a:xfrm>
            <a:off x="1185216" y="2087515"/>
            <a:ext cx="9905999" cy="4214727"/>
            <a:chOff x="1185216" y="2514600"/>
            <a:chExt cx="9905999" cy="3733799"/>
          </a:xfrm>
        </p:grpSpPr>
        <p:sp>
          <p:nvSpPr>
            <p:cNvPr id="6" name="Ecken des Rechtecks auf der gleichen Seite abrunden 5">
              <a:extLst>
                <a:ext uri="{FF2B5EF4-FFF2-40B4-BE49-F238E27FC236}">
                  <a16:creationId xmlns:a16="http://schemas.microsoft.com/office/drawing/2014/main" id="{F06707FC-5AD3-AE30-2CE2-94F5BA3C5828}"/>
                </a:ext>
              </a:extLst>
            </p:cNvPr>
            <p:cNvSpPr/>
            <p:nvPr/>
          </p:nvSpPr>
          <p:spPr>
            <a:xfrm rot="10800000">
              <a:off x="1185216" y="2514600"/>
              <a:ext cx="9905996" cy="3733799"/>
            </a:xfrm>
            <a:prstGeom prst="round2SameRect">
              <a:avLst>
                <a:gd name="adj1" fmla="val 3663"/>
                <a:gd name="adj2" fmla="val 2579"/>
              </a:avLst>
            </a:prstGeom>
            <a:solidFill>
              <a:schemeClr val="bg1">
                <a:lumMod val="95000"/>
                <a:lumOff val="5000"/>
              </a:schemeClr>
            </a:solidFill>
            <a:ln>
              <a:noFill/>
            </a:ln>
            <a:effectLst>
              <a:glow rad="268273">
                <a:schemeClr val="accent1">
                  <a:alpha val="43799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Ecken des Rechtecks auf der gleichen Seite abrunden 6">
              <a:extLst>
                <a:ext uri="{FF2B5EF4-FFF2-40B4-BE49-F238E27FC236}">
                  <a16:creationId xmlns:a16="http://schemas.microsoft.com/office/drawing/2014/main" id="{5CB56E27-88E4-BD52-8828-B41450A5643C}"/>
                </a:ext>
              </a:extLst>
            </p:cNvPr>
            <p:cNvSpPr/>
            <p:nvPr/>
          </p:nvSpPr>
          <p:spPr>
            <a:xfrm>
              <a:off x="1185217" y="2514600"/>
              <a:ext cx="9905998" cy="219018"/>
            </a:xfrm>
            <a:prstGeom prst="round2SameRect">
              <a:avLst>
                <a:gd name="adj1" fmla="val 36667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E498709-12FC-7498-5D1B-B1D0AE39CF3D}"/>
                </a:ext>
              </a:extLst>
            </p:cNvPr>
            <p:cNvSpPr/>
            <p:nvPr/>
          </p:nvSpPr>
          <p:spPr>
            <a:xfrm>
              <a:off x="1297681" y="2573461"/>
              <a:ext cx="98559" cy="9855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15D5454-2B33-F164-E77C-E231F8D9CE76}"/>
                </a:ext>
              </a:extLst>
            </p:cNvPr>
            <p:cNvSpPr/>
            <p:nvPr/>
          </p:nvSpPr>
          <p:spPr>
            <a:xfrm>
              <a:off x="1472895" y="2573461"/>
              <a:ext cx="98559" cy="9855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12C73E0-5227-10DE-7AE8-38E01240D79C}"/>
                </a:ext>
              </a:extLst>
            </p:cNvPr>
            <p:cNvSpPr/>
            <p:nvPr/>
          </p:nvSpPr>
          <p:spPr>
            <a:xfrm>
              <a:off x="1648110" y="2573461"/>
              <a:ext cx="98559" cy="9855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feld 10">
            <a:extLst>
              <a:ext uri="{FF2B5EF4-FFF2-40B4-BE49-F238E27FC236}">
                <a16:creationId xmlns:a16="http://schemas.microsoft.com/office/drawing/2014/main" id="{13A7CE85-E45D-8773-FE2E-F34FFE39EBAC}"/>
              </a:ext>
            </a:extLst>
          </p:cNvPr>
          <p:cNvSpPr txBox="1"/>
          <p:nvPr/>
        </p:nvSpPr>
        <p:spPr>
          <a:xfrm>
            <a:off x="1396239" y="2379165"/>
            <a:ext cx="95491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Monaco" pitchFamily="2" charset="77"/>
              </a:rPr>
              <a:t># Select only highest .1% of samples</a:t>
            </a:r>
          </a:p>
          <a:p>
            <a:r>
              <a:rPr lang="en-US" sz="2000" dirty="0" err="1">
                <a:latin typeface="Monaco" pitchFamily="2" charset="77"/>
              </a:rPr>
              <a:t>idx</a:t>
            </a:r>
            <a:r>
              <a:rPr lang="en-US" sz="2000" dirty="0">
                <a:latin typeface="Monaco" pitchFamily="2" charset="77"/>
              </a:rPr>
              <a:t> = slice(-int(0.001 * </a:t>
            </a:r>
            <a:r>
              <a:rPr lang="en-US" sz="2000" dirty="0" err="1">
                <a:latin typeface="Monaco" pitchFamily="2" charset="77"/>
              </a:rPr>
              <a:t>len</a:t>
            </a:r>
            <a:r>
              <a:rPr lang="en-US" sz="2000" dirty="0">
                <a:latin typeface="Monaco" pitchFamily="2" charset="77"/>
              </a:rPr>
              <a:t>(samples), None)</a:t>
            </a:r>
          </a:p>
          <a:p>
            <a:endParaRPr lang="en-US" sz="2000" dirty="0">
              <a:latin typeface="Monaco" pitchFamily="2" charset="77"/>
            </a:endParaRPr>
          </a:p>
          <a:p>
            <a:r>
              <a:rPr lang="en-US" sz="2000" dirty="0">
                <a:latin typeface="Monaco" pitchFamily="2" charset="77"/>
              </a:rPr>
              <a:t># Linear regression in log-log space</a:t>
            </a:r>
          </a:p>
          <a:p>
            <a:r>
              <a:rPr lang="en-US" sz="2000" dirty="0">
                <a:latin typeface="Monaco" pitchFamily="2" charset="77"/>
              </a:rPr>
              <a:t>lx = </a:t>
            </a:r>
            <a:r>
              <a:rPr lang="en-US" sz="2000" dirty="0" err="1">
                <a:latin typeface="Monaco" pitchFamily="2" charset="77"/>
              </a:rPr>
              <a:t>np.log</a:t>
            </a:r>
            <a:r>
              <a:rPr lang="en-US" sz="2000" dirty="0">
                <a:latin typeface="Monaco" pitchFamily="2" charset="77"/>
              </a:rPr>
              <a:t>( </a:t>
            </a:r>
            <a:r>
              <a:rPr lang="en-US" sz="2000" dirty="0" err="1">
                <a:latin typeface="Monaco" pitchFamily="2" charset="77"/>
              </a:rPr>
              <a:t>sorted_samples</a:t>
            </a:r>
            <a:r>
              <a:rPr lang="en-US" sz="2000" dirty="0">
                <a:latin typeface="Monaco" pitchFamily="2" charset="77"/>
              </a:rPr>
              <a:t>[</a:t>
            </a:r>
            <a:r>
              <a:rPr lang="en-US" sz="2000" dirty="0" err="1">
                <a:latin typeface="Monaco" pitchFamily="2" charset="77"/>
              </a:rPr>
              <a:t>idx</a:t>
            </a:r>
            <a:r>
              <a:rPr lang="en-US" sz="2000" dirty="0">
                <a:latin typeface="Monaco" pitchFamily="2" charset="77"/>
              </a:rPr>
              <a:t>] )</a:t>
            </a:r>
          </a:p>
          <a:p>
            <a:r>
              <a:rPr lang="en-US" sz="2000" dirty="0" err="1">
                <a:latin typeface="Monaco" pitchFamily="2" charset="77"/>
              </a:rPr>
              <a:t>ly</a:t>
            </a:r>
            <a:r>
              <a:rPr lang="en-US" sz="2000" dirty="0">
                <a:latin typeface="Monaco" pitchFamily="2" charset="77"/>
              </a:rPr>
              <a:t> = </a:t>
            </a:r>
            <a:r>
              <a:rPr lang="en-US" sz="2000" dirty="0" err="1">
                <a:latin typeface="Monaco" pitchFamily="2" charset="77"/>
              </a:rPr>
              <a:t>np.log</a:t>
            </a:r>
            <a:r>
              <a:rPr lang="en-US" sz="2000" dirty="0">
                <a:latin typeface="Monaco" pitchFamily="2" charset="77"/>
              </a:rPr>
              <a:t>( prob[</a:t>
            </a:r>
            <a:r>
              <a:rPr lang="en-US" sz="2000" dirty="0" err="1">
                <a:latin typeface="Monaco" pitchFamily="2" charset="77"/>
              </a:rPr>
              <a:t>idx</a:t>
            </a:r>
            <a:r>
              <a:rPr lang="en-US" sz="2000" dirty="0">
                <a:latin typeface="Monaco" pitchFamily="2" charset="77"/>
              </a:rPr>
              <a:t>] )</a:t>
            </a:r>
          </a:p>
          <a:p>
            <a:endParaRPr lang="en-US" sz="2000" dirty="0">
              <a:latin typeface="Monaco" pitchFamily="2" charset="77"/>
            </a:endParaRPr>
          </a:p>
          <a:p>
            <a:r>
              <a:rPr lang="en-US" sz="2000" dirty="0">
                <a:latin typeface="Monaco" pitchFamily="2" charset="77"/>
              </a:rPr>
              <a:t>slope, intercept, _ = </a:t>
            </a:r>
            <a:r>
              <a:rPr lang="en-US" sz="2000" dirty="0" err="1">
                <a:latin typeface="Monaco" pitchFamily="2" charset="77"/>
              </a:rPr>
              <a:t>linregress</a:t>
            </a:r>
            <a:r>
              <a:rPr lang="en-US" sz="2000" dirty="0">
                <a:latin typeface="Monaco" pitchFamily="2" charset="77"/>
              </a:rPr>
              <a:t>(lx, </a:t>
            </a:r>
            <a:r>
              <a:rPr lang="en-US" sz="2000" dirty="0" err="1">
                <a:latin typeface="Monaco" pitchFamily="2" charset="77"/>
              </a:rPr>
              <a:t>ly</a:t>
            </a:r>
            <a:r>
              <a:rPr lang="en-US" sz="2000" dirty="0">
                <a:latin typeface="Monaco" pitchFamily="2" charset="77"/>
              </a:rPr>
              <a:t>)</a:t>
            </a:r>
          </a:p>
          <a:p>
            <a:r>
              <a:rPr lang="en-US" sz="2000" dirty="0">
                <a:latin typeface="Monaco" pitchFamily="2" charset="77"/>
              </a:rPr>
              <a:t>alpha = -slope</a:t>
            </a:r>
          </a:p>
          <a:p>
            <a:r>
              <a:rPr lang="en-US" sz="2000" dirty="0">
                <a:latin typeface="Monaco" pitchFamily="2" charset="77"/>
              </a:rPr>
              <a:t>C = </a:t>
            </a:r>
            <a:r>
              <a:rPr lang="en-US" sz="2000" dirty="0" err="1">
                <a:latin typeface="Monaco" pitchFamily="2" charset="77"/>
              </a:rPr>
              <a:t>np.exp</a:t>
            </a:r>
            <a:r>
              <a:rPr lang="en-US" sz="2000" dirty="0">
                <a:latin typeface="Monaco" pitchFamily="2" charset="77"/>
              </a:rPr>
              <a:t>(intercept)</a:t>
            </a:r>
          </a:p>
          <a:p>
            <a:endParaRPr lang="en-US" sz="2000" dirty="0">
              <a:latin typeface="Monaco" pitchFamily="2" charset="77"/>
            </a:endParaRPr>
          </a:p>
          <a:p>
            <a:r>
              <a:rPr lang="en-US" sz="2000" dirty="0" err="1">
                <a:latin typeface="Monaco" pitchFamily="2" charset="77"/>
              </a:rPr>
              <a:t>glitch_probability</a:t>
            </a:r>
            <a:r>
              <a:rPr lang="en-US" sz="2000" dirty="0">
                <a:latin typeface="Monaco" pitchFamily="2" charset="77"/>
              </a:rPr>
              <a:t> = C * (</a:t>
            </a:r>
            <a:r>
              <a:rPr lang="en-US" sz="2000" dirty="0" err="1">
                <a:latin typeface="Monaco" pitchFamily="2" charset="77"/>
              </a:rPr>
              <a:t>glitch_level</a:t>
            </a:r>
            <a:r>
              <a:rPr lang="en-US" sz="2000" dirty="0">
                <a:latin typeface="Monaco" pitchFamily="2" charset="77"/>
              </a:rPr>
              <a:t>)**(-alpha)</a:t>
            </a:r>
          </a:p>
        </p:txBody>
      </p:sp>
    </p:spTree>
    <p:extLst>
      <p:ext uri="{BB962C8B-B14F-4D97-AF65-F5344CB8AC3E}">
        <p14:creationId xmlns:p14="http://schemas.microsoft.com/office/powerpoint/2010/main" val="3736348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C8194-E676-E78A-ED5C-D75F43150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7CE22C-5803-E21B-64A6-D988BCCC5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Tail Index Estimation</a:t>
            </a:r>
          </a:p>
        </p:txBody>
      </p:sp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866BEE05-4977-84A1-F126-BADAFB9A2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807411" y="2140335"/>
            <a:ext cx="7334582" cy="3667291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CBB135C-9A08-F949-B60C-7C0BDCD52D63}"/>
              </a:ext>
            </a:extLst>
          </p:cNvPr>
          <p:cNvSpPr txBox="1"/>
          <p:nvPr/>
        </p:nvSpPr>
        <p:spPr>
          <a:xfrm>
            <a:off x="8344584" y="2140335"/>
            <a:ext cx="33728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Monaco" pitchFamily="2" charset="77"/>
              </a:rPr>
              <a:t>Mean:       24.5%</a:t>
            </a:r>
          </a:p>
          <a:p>
            <a:r>
              <a:rPr lang="en-US" sz="2000" dirty="0">
                <a:latin typeface="Monaco" pitchFamily="2" charset="77"/>
              </a:rPr>
              <a:t>Std:        0.4%</a:t>
            </a:r>
          </a:p>
          <a:p>
            <a:r>
              <a:rPr lang="en-US" sz="2000" dirty="0">
                <a:latin typeface="Monaco" pitchFamily="2" charset="77"/>
              </a:rPr>
              <a:t>Max:        31.8%</a:t>
            </a:r>
          </a:p>
          <a:p>
            <a:r>
              <a:rPr lang="en-US" sz="2000" b="1" dirty="0">
                <a:latin typeface="Monaco" pitchFamily="2" charset="77"/>
              </a:rPr>
              <a:t>Tail index: 35.6</a:t>
            </a:r>
          </a:p>
          <a:p>
            <a:endParaRPr lang="en-US" sz="2000" b="1" dirty="0">
              <a:latin typeface="Monaco" pitchFamily="2" charset="77"/>
            </a:endParaRPr>
          </a:p>
          <a:p>
            <a:r>
              <a:rPr lang="en-US" sz="2000" b="1" dirty="0">
                <a:latin typeface="Monaco" pitchFamily="2" charset="77"/>
              </a:rPr>
              <a:t>Glitch Frequency:</a:t>
            </a:r>
          </a:p>
          <a:p>
            <a:r>
              <a:rPr lang="de-DE" sz="2000" b="1" dirty="0" err="1">
                <a:latin typeface="Monaco" pitchFamily="2" charset="77"/>
              </a:rPr>
              <a:t>once</a:t>
            </a:r>
            <a:r>
              <a:rPr lang="de-DE" sz="2000" b="1" dirty="0">
                <a:latin typeface="Monaco" pitchFamily="2" charset="77"/>
              </a:rPr>
              <a:t> </a:t>
            </a:r>
            <a:r>
              <a:rPr lang="de-DE" sz="2000" b="1" dirty="0" err="1">
                <a:latin typeface="Monaco" pitchFamily="2" charset="77"/>
              </a:rPr>
              <a:t>every</a:t>
            </a:r>
            <a:r>
              <a:rPr lang="de-DE" sz="2000" b="1" dirty="0">
                <a:latin typeface="Monaco" pitchFamily="2" charset="77"/>
              </a:rPr>
              <a:t> 3.04e+34 </a:t>
            </a:r>
            <a:r>
              <a:rPr lang="de-DE" sz="2000" b="1" dirty="0" err="1">
                <a:latin typeface="Monaco" pitchFamily="2" charset="77"/>
              </a:rPr>
              <a:t>years</a:t>
            </a:r>
            <a:endParaRPr lang="en-US" sz="2000" b="1" dirty="0">
              <a:latin typeface="Monac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71838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6A9BA-68BA-1BD2-46CC-B6DD64C18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799F59C-FCFD-1B91-56C1-6F81CECC5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Unbounded Sources Of Randomness</a:t>
            </a:r>
            <a:br>
              <a:rPr lang="en-US" dirty="0"/>
            </a:br>
            <a:r>
              <a:rPr lang="en-US" dirty="0"/>
              <a:t>(the deadly sins of Audio Programming)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C762D58E-05F4-A585-5827-09056F826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Preemption by OS</a:t>
            </a:r>
          </a:p>
          <a:p>
            <a:r>
              <a:rPr lang="en-US" dirty="0"/>
              <a:t>Memory Allocation</a:t>
            </a:r>
          </a:p>
          <a:p>
            <a:r>
              <a:rPr lang="en-US" dirty="0"/>
              <a:t>I/O</a:t>
            </a:r>
          </a:p>
          <a:p>
            <a:r>
              <a:rPr lang="en-US" dirty="0"/>
              <a:t>Mutexes</a:t>
            </a:r>
          </a:p>
          <a:p>
            <a:r>
              <a:rPr lang="en-US" dirty="0"/>
              <a:t>System Calls</a:t>
            </a:r>
          </a:p>
          <a:p>
            <a:r>
              <a:rPr lang="en-US" dirty="0"/>
              <a:t>Spin Locks</a:t>
            </a:r>
          </a:p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254410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A1C0F-7C24-26DC-3EED-0B37F0965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0B6703-D348-CE08-459A-23E60D5C6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Watch Your Tail!</a:t>
            </a:r>
          </a:p>
        </p:txBody>
      </p:sp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F20DAA80-0F3E-0003-39D0-22C3CB1B91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807411" y="2140335"/>
            <a:ext cx="7334582" cy="3667291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021E516-2218-90B1-E521-868FD7183E14}"/>
              </a:ext>
            </a:extLst>
          </p:cNvPr>
          <p:cNvSpPr txBox="1"/>
          <p:nvPr/>
        </p:nvSpPr>
        <p:spPr>
          <a:xfrm>
            <a:off x="8344584" y="2140335"/>
            <a:ext cx="33728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Monaco" pitchFamily="2" charset="77"/>
              </a:rPr>
              <a:t>Mean:       15.6%</a:t>
            </a:r>
          </a:p>
          <a:p>
            <a:r>
              <a:rPr lang="en-US" sz="2000" dirty="0">
                <a:latin typeface="Monaco" pitchFamily="2" charset="77"/>
              </a:rPr>
              <a:t>Std:        2.0%</a:t>
            </a:r>
          </a:p>
          <a:p>
            <a:r>
              <a:rPr lang="en-US" sz="2000" dirty="0">
                <a:latin typeface="Monaco" pitchFamily="2" charset="77"/>
              </a:rPr>
              <a:t>Max:        65.9%</a:t>
            </a:r>
          </a:p>
          <a:p>
            <a:r>
              <a:rPr lang="en-US" sz="2000" b="1" dirty="0">
                <a:latin typeface="Monaco" pitchFamily="2" charset="77"/>
              </a:rPr>
              <a:t>Tail index: 4.4</a:t>
            </a:r>
          </a:p>
          <a:p>
            <a:endParaRPr lang="en-US" sz="2000" dirty="0">
              <a:latin typeface="Monaco" pitchFamily="2" charset="77"/>
            </a:endParaRPr>
          </a:p>
          <a:p>
            <a:r>
              <a:rPr lang="en-US" sz="2000" b="1" dirty="0">
                <a:latin typeface="Monaco" pitchFamily="2" charset="77"/>
              </a:rPr>
              <a:t>Glitch Frequency:</a:t>
            </a:r>
          </a:p>
          <a:p>
            <a:r>
              <a:rPr lang="en-US" sz="2000" b="1" dirty="0">
                <a:latin typeface="Monaco" pitchFamily="2" charset="77"/>
              </a:rPr>
              <a:t>once every 11.9 minutes</a:t>
            </a:r>
          </a:p>
        </p:txBody>
      </p:sp>
    </p:spTree>
    <p:extLst>
      <p:ext uri="{BB962C8B-B14F-4D97-AF65-F5344CB8AC3E}">
        <p14:creationId xmlns:p14="http://schemas.microsoft.com/office/powerpoint/2010/main" val="2305822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52711-5718-9888-C3DC-C03DCB6F8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32692D3-BA32-DB17-C24E-8937C305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Wrapping Up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CED1699-A05C-D1A3-0D1F-EC2259FB4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Standard Deviation and Maximum almost completely useless</a:t>
            </a:r>
          </a:p>
          <a:p>
            <a:r>
              <a:rPr lang="en-US" sz="2400" dirty="0"/>
              <a:t>Zipf Plot and Tail Index Estimation</a:t>
            </a:r>
          </a:p>
          <a:p>
            <a:pPr lvl="1"/>
            <a:r>
              <a:rPr lang="en-US" sz="2400" dirty="0"/>
              <a:t>detect serious issues</a:t>
            </a:r>
          </a:p>
          <a:p>
            <a:pPr lvl="1"/>
            <a:r>
              <a:rPr lang="en-US" sz="2400" dirty="0"/>
              <a:t>confirm </a:t>
            </a:r>
            <a:r>
              <a:rPr lang="en-US" sz="2400" dirty="0" err="1"/>
              <a:t>realtime</a:t>
            </a:r>
            <a:r>
              <a:rPr lang="en-US" sz="2400" dirty="0"/>
              <a:t> safety</a:t>
            </a:r>
          </a:p>
          <a:p>
            <a:r>
              <a:rPr lang="en-US" sz="2600" dirty="0"/>
              <a:t>Caveat: Tail index estimation requires some manual supervision</a:t>
            </a:r>
          </a:p>
          <a:p>
            <a:r>
              <a:rPr lang="en-US" sz="2400" dirty="0"/>
              <a:t>Search Keywords: extreme value theory, fat tails, power laws</a:t>
            </a:r>
          </a:p>
        </p:txBody>
      </p:sp>
    </p:spTree>
    <p:extLst>
      <p:ext uri="{BB962C8B-B14F-4D97-AF65-F5344CB8AC3E}">
        <p14:creationId xmlns:p14="http://schemas.microsoft.com/office/powerpoint/2010/main" val="86679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5F049D1-5E92-AF1F-88F9-78C241B9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Thanks, and Say Hello!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ED871BA-FB0F-DD04-988B-18FB9444699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7000"/>
          </a:blip>
          <a:stretch>
            <a:fillRect/>
          </a:stretch>
        </p:blipFill>
        <p:spPr>
          <a:xfrm>
            <a:off x="1752714" y="3429000"/>
            <a:ext cx="1743702" cy="174370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43C598E-FF96-4D82-D206-0C821A9AB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162" y="3881751"/>
            <a:ext cx="2222500" cy="8382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16D8EE3-209C-1C1C-591B-9C2D1EAA6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2408" y="3429000"/>
            <a:ext cx="1764967" cy="1743702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13E965F2-42D8-08FF-A9E3-A2A029CA0FFA}"/>
              </a:ext>
            </a:extLst>
          </p:cNvPr>
          <p:cNvSpPr txBox="1"/>
          <p:nvPr/>
        </p:nvSpPr>
        <p:spPr>
          <a:xfrm>
            <a:off x="1752714" y="2644177"/>
            <a:ext cx="1743702" cy="38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LinkedIn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238550C-317D-21A5-0C89-6E362B81F27C}"/>
              </a:ext>
            </a:extLst>
          </p:cNvPr>
          <p:cNvSpPr txBox="1"/>
          <p:nvPr/>
        </p:nvSpPr>
        <p:spPr>
          <a:xfrm>
            <a:off x="5222561" y="2644177"/>
            <a:ext cx="1743702" cy="38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Here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635B8C9-2223-B64D-2329-90261C5EBB16}"/>
              </a:ext>
            </a:extLst>
          </p:cNvPr>
          <p:cNvSpPr txBox="1"/>
          <p:nvPr/>
        </p:nvSpPr>
        <p:spPr>
          <a:xfrm>
            <a:off x="8692408" y="2644177"/>
            <a:ext cx="1743702" cy="38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Playfair Audio</a:t>
            </a:r>
          </a:p>
        </p:txBody>
      </p:sp>
    </p:spTree>
    <p:extLst>
      <p:ext uri="{BB962C8B-B14F-4D97-AF65-F5344CB8AC3E}">
        <p14:creationId xmlns:p14="http://schemas.microsoft.com/office/powerpoint/2010/main" val="40933114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tz">
  <a:themeElements>
    <a:clrScheme name="Netz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Netz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Netz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0</TotalTime>
  <Words>504</Words>
  <Application>Microsoft Macintosh PowerPoint</Application>
  <PresentationFormat>Breitbild</PresentationFormat>
  <Paragraphs>95</Paragraphs>
  <Slides>20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Monaco</vt:lpstr>
      <vt:lpstr>Netz</vt:lpstr>
      <vt:lpstr>PowerPoint-Präsentation</vt:lpstr>
      <vt:lpstr>The Realtime Audio Problem</vt:lpstr>
      <vt:lpstr>How Do We Know We’re Always Going To Deliver Our Audio On Time?</vt:lpstr>
      <vt:lpstr>Measuring CPU Load</vt:lpstr>
      <vt:lpstr>Sources Of Randomness</vt:lpstr>
      <vt:lpstr>Measuring CPU Load</vt:lpstr>
      <vt:lpstr>Measuring CPU Load</vt:lpstr>
      <vt:lpstr>Sanity Check</vt:lpstr>
      <vt:lpstr>Better Take a look at the data…</vt:lpstr>
      <vt:lpstr>I Love Histograms! (shameless product plug)</vt:lpstr>
      <vt:lpstr>Histogram</vt:lpstr>
      <vt:lpstr>Fat Tailed Randomness</vt:lpstr>
      <vt:lpstr>Zipf Plot</vt:lpstr>
      <vt:lpstr>Zipf Plot How-To</vt:lpstr>
      <vt:lpstr>Tail Index Estimation</vt:lpstr>
      <vt:lpstr>Tail Index Estimation</vt:lpstr>
      <vt:lpstr>Unbounded Sources Of Randomness (the deadly sins of Audio Programming)</vt:lpstr>
      <vt:lpstr>Watch Your Tail!</vt:lpstr>
      <vt:lpstr>Wrapping Up</vt:lpstr>
      <vt:lpstr>Thanks, and Say Hello!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Christian Luther</dc:creator>
  <cp:keywords/>
  <dc:description/>
  <cp:lastModifiedBy>Christian Luther</cp:lastModifiedBy>
  <cp:revision>5</cp:revision>
  <dcterms:created xsi:type="dcterms:W3CDTF">2025-10-27T10:26:51Z</dcterms:created>
  <dcterms:modified xsi:type="dcterms:W3CDTF">2025-10-28T19:22:05Z</dcterms:modified>
  <cp:category/>
</cp:coreProperties>
</file>