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258" r:id="rId6"/>
    <p:sldId id="282" r:id="rId7"/>
    <p:sldId id="257" r:id="rId8"/>
    <p:sldId id="259" r:id="rId9"/>
    <p:sldId id="261" r:id="rId10"/>
    <p:sldId id="260" r:id="rId11"/>
    <p:sldId id="262" r:id="rId12"/>
    <p:sldId id="263" r:id="rId13"/>
    <p:sldId id="264" r:id="rId14"/>
    <p:sldId id="265" r:id="rId15"/>
    <p:sldId id="267" r:id="rId16"/>
    <p:sldId id="268" r:id="rId17"/>
    <p:sldId id="266" r:id="rId18"/>
    <p:sldId id="269" r:id="rId19"/>
    <p:sldId id="271" r:id="rId20"/>
    <p:sldId id="272" r:id="rId21"/>
    <p:sldId id="274" r:id="rId22"/>
    <p:sldId id="275" r:id="rId23"/>
    <p:sldId id="276" r:id="rId24"/>
    <p:sldId id="281" r:id="rId25"/>
    <p:sldId id="277" r:id="rId26"/>
    <p:sldId id="278" r:id="rId27"/>
    <p:sldId id="279" r:id="rId28"/>
    <p:sldId id="280" r:id="rId29"/>
    <p:sldId id="270" r:id="rId30"/>
    <p:sldId id="273" r:id="rId31"/>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5F42"/>
    <a:srgbClr val="DE34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FE0228-352E-2647-BE34-C95AADAC02B9}" v="14" dt="2025-11-09T20:26:35.8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7"/>
    <p:restoredTop sz="80039" autoAdjust="0"/>
  </p:normalViewPr>
  <p:slideViewPr>
    <p:cSldViewPr snapToGrid="0">
      <p:cViewPr varScale="1">
        <p:scale>
          <a:sx n="107" d="100"/>
          <a:sy n="107" d="100"/>
        </p:scale>
        <p:origin x="688"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Unroll</c:v>
                </c:pt>
              </c:strCache>
            </c:strRef>
          </c:tx>
          <c:spPr>
            <a:ln w="28575" cap="rnd">
              <a:solidFill>
                <a:srgbClr val="92D05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Sheet1!$B$2:$B$5</c:f>
              <c:numCache>
                <c:formatCode>General</c:formatCode>
                <c:ptCount val="4"/>
                <c:pt idx="0">
                  <c:v>1127.5999999999999</c:v>
                </c:pt>
                <c:pt idx="1">
                  <c:v>1295</c:v>
                </c:pt>
                <c:pt idx="2">
                  <c:v>2420.1</c:v>
                </c:pt>
                <c:pt idx="3">
                  <c:v>7840.1</c:v>
                </c:pt>
              </c:numCache>
            </c:numRef>
          </c:val>
          <c:smooth val="0"/>
          <c:extLst>
            <c:ext xmlns:c16="http://schemas.microsoft.com/office/drawing/2014/chart" uri="{C3380CC4-5D6E-409C-BE32-E72D297353CC}">
              <c16:uniqueId val="{00000000-F041-4934-A7E6-79E5DC4217A3}"/>
            </c:ext>
          </c:extLst>
        </c:ser>
        <c:ser>
          <c:idx val="1"/>
          <c:order val="1"/>
          <c:tx>
            <c:strRef>
              <c:f>Sheet1!$C$1</c:f>
              <c:strCache>
                <c:ptCount val="1"/>
                <c:pt idx="0">
                  <c:v>SSM</c:v>
                </c:pt>
              </c:strCache>
            </c:strRef>
          </c:tx>
          <c:spPr>
            <a:ln w="28575" cap="rnd">
              <a:solidFill>
                <a:srgbClr val="F05F42"/>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Sheet1!$C$2:$C$5</c:f>
              <c:numCache>
                <c:formatCode>General</c:formatCode>
                <c:ptCount val="4"/>
                <c:pt idx="0">
                  <c:v>185.7</c:v>
                </c:pt>
                <c:pt idx="1">
                  <c:v>618.79999999999995</c:v>
                </c:pt>
                <c:pt idx="2">
                  <c:v>2350.1</c:v>
                </c:pt>
                <c:pt idx="3">
                  <c:v>9752.5</c:v>
                </c:pt>
              </c:numCache>
            </c:numRef>
          </c:val>
          <c:smooth val="0"/>
          <c:extLst>
            <c:ext xmlns:c16="http://schemas.microsoft.com/office/drawing/2014/chart" uri="{C3380CC4-5D6E-409C-BE32-E72D297353CC}">
              <c16:uniqueId val="{00000001-F041-4934-A7E6-79E5DC4217A3}"/>
            </c:ext>
          </c:extLst>
        </c:ser>
        <c:ser>
          <c:idx val="2"/>
          <c:order val="2"/>
          <c:tx>
            <c:strRef>
              <c:f>Sheet1!$D$1</c:f>
              <c:strCache>
                <c:ptCount val="1"/>
                <c:pt idx="0">
                  <c:v>Diag-SSM</c:v>
                </c:pt>
              </c:strCache>
            </c:strRef>
          </c:tx>
          <c:spPr>
            <a:ln w="28575" cap="rnd">
              <a:solidFill>
                <a:srgbClr val="00B0F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Sheet1!$D$2:$D$5</c:f>
              <c:numCache>
                <c:formatCode>General</c:formatCode>
                <c:ptCount val="4"/>
                <c:pt idx="0">
                  <c:v>308</c:v>
                </c:pt>
                <c:pt idx="1">
                  <c:v>623.29999999999995</c:v>
                </c:pt>
                <c:pt idx="2">
                  <c:v>1939.5</c:v>
                </c:pt>
                <c:pt idx="3">
                  <c:v>7821.6</c:v>
                </c:pt>
              </c:numCache>
            </c:numRef>
          </c:val>
          <c:smooth val="0"/>
          <c:extLst>
            <c:ext xmlns:c16="http://schemas.microsoft.com/office/drawing/2014/chart" uri="{C3380CC4-5D6E-409C-BE32-E72D297353CC}">
              <c16:uniqueId val="{00000004-F041-4934-A7E6-79E5DC4217A3}"/>
            </c:ext>
          </c:extLst>
        </c:ser>
        <c:ser>
          <c:idx val="3"/>
          <c:order val="3"/>
          <c:tx>
            <c:strRef>
              <c:f>Sheet1!$E$1</c:f>
              <c:strCache>
                <c:ptCount val="1"/>
                <c:pt idx="0">
                  <c:v>Naïve</c:v>
                </c:pt>
              </c:strCache>
            </c:strRef>
          </c:tx>
          <c:spPr>
            <a:ln w="28575" cap="rnd">
              <a:solidFill>
                <a:srgbClr val="FFC00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Sheet1!$E$2:$E$5</c:f>
              <c:numCache>
                <c:formatCode>General</c:formatCode>
                <c:ptCount val="4"/>
                <c:pt idx="0">
                  <c:v>56939.9</c:v>
                </c:pt>
                <c:pt idx="1">
                  <c:v>240635.8</c:v>
                </c:pt>
                <c:pt idx="2">
                  <c:v>983126.1</c:v>
                </c:pt>
                <c:pt idx="3">
                  <c:v>3919639.9</c:v>
                </c:pt>
              </c:numCache>
            </c:numRef>
          </c:val>
          <c:smooth val="0"/>
          <c:extLst>
            <c:ext xmlns:c16="http://schemas.microsoft.com/office/drawing/2014/chart" uri="{C3380CC4-5D6E-409C-BE32-E72D297353CC}">
              <c16:uniqueId val="{00000005-F041-4934-A7E6-79E5DC4217A3}"/>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smooth val="0"/>
        <c:axId val="252238880"/>
        <c:axId val="252239840"/>
      </c:lineChart>
      <c:catAx>
        <c:axId val="252238880"/>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altLang="zh-TW"/>
                  <a:t>Sequence</a:t>
                </a:r>
                <a:r>
                  <a:rPr lang="en-GB" altLang="zh-TW" baseline="0"/>
                  <a:t> length</a:t>
                </a:r>
                <a:endParaRPr lang="en-GB" altLang="zh-TW"/>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GB" alt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252239840"/>
        <c:crosses val="autoZero"/>
        <c:auto val="1"/>
        <c:lblAlgn val="ctr"/>
        <c:lblOffset val="100"/>
        <c:noMultiLvlLbl val="0"/>
      </c:catAx>
      <c:valAx>
        <c:axId val="252239840"/>
        <c:scaling>
          <c:logBase val="10"/>
          <c:orientation val="minMax"/>
          <c:max val="10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altLang="zh-TW"/>
                  <a:t>us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25223888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TW"/>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Unroll</c:v>
                </c:pt>
              </c:strCache>
            </c:strRef>
          </c:tx>
          <c:spPr>
            <a:ln w="28575" cap="rnd">
              <a:solidFill>
                <a:srgbClr val="92D05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Sheet1!$B$2:$B$5</c:f>
              <c:numCache>
                <c:formatCode>General</c:formatCode>
                <c:ptCount val="4"/>
                <c:pt idx="0">
                  <c:v>1964</c:v>
                </c:pt>
                <c:pt idx="1">
                  <c:v>2503.9</c:v>
                </c:pt>
                <c:pt idx="2">
                  <c:v>2617.4</c:v>
                </c:pt>
                <c:pt idx="3">
                  <c:v>3103.2</c:v>
                </c:pt>
              </c:numCache>
            </c:numRef>
          </c:val>
          <c:smooth val="0"/>
          <c:extLst>
            <c:ext xmlns:c16="http://schemas.microsoft.com/office/drawing/2014/chart" uri="{C3380CC4-5D6E-409C-BE32-E72D297353CC}">
              <c16:uniqueId val="{00000000-043E-4EC4-A5C1-A540E3DC66B5}"/>
            </c:ext>
          </c:extLst>
        </c:ser>
        <c:ser>
          <c:idx val="1"/>
          <c:order val="1"/>
          <c:tx>
            <c:strRef>
              <c:f>Sheet1!$C$1</c:f>
              <c:strCache>
                <c:ptCount val="1"/>
                <c:pt idx="0">
                  <c:v>SSM</c:v>
                </c:pt>
              </c:strCache>
            </c:strRef>
          </c:tx>
          <c:spPr>
            <a:ln w="28575" cap="rnd">
              <a:solidFill>
                <a:srgbClr val="F05F42"/>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Sheet1!$C$2:$C$5</c:f>
              <c:numCache>
                <c:formatCode>General</c:formatCode>
                <c:ptCount val="4"/>
                <c:pt idx="0">
                  <c:v>135</c:v>
                </c:pt>
                <c:pt idx="1">
                  <c:v>141</c:v>
                </c:pt>
                <c:pt idx="2">
                  <c:v>155.30000000000001</c:v>
                </c:pt>
                <c:pt idx="3">
                  <c:v>213.6</c:v>
                </c:pt>
              </c:numCache>
            </c:numRef>
          </c:val>
          <c:smooth val="0"/>
          <c:extLst>
            <c:ext xmlns:c16="http://schemas.microsoft.com/office/drawing/2014/chart" uri="{C3380CC4-5D6E-409C-BE32-E72D297353CC}">
              <c16:uniqueId val="{00000001-043E-4EC4-A5C1-A540E3DC66B5}"/>
            </c:ext>
          </c:extLst>
        </c:ser>
        <c:ser>
          <c:idx val="2"/>
          <c:order val="2"/>
          <c:tx>
            <c:strRef>
              <c:f>Sheet1!$D$1</c:f>
              <c:strCache>
                <c:ptCount val="1"/>
                <c:pt idx="0">
                  <c:v>Diag-SSM</c:v>
                </c:pt>
              </c:strCache>
            </c:strRef>
          </c:tx>
          <c:spPr>
            <a:ln w="28575" cap="rnd">
              <a:solidFill>
                <a:srgbClr val="00B0F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Sheet1!$D$2:$D$5</c:f>
              <c:numCache>
                <c:formatCode>General</c:formatCode>
                <c:ptCount val="4"/>
                <c:pt idx="0">
                  <c:v>460.5</c:v>
                </c:pt>
                <c:pt idx="1">
                  <c:v>440.9</c:v>
                </c:pt>
                <c:pt idx="2">
                  <c:v>452.7</c:v>
                </c:pt>
                <c:pt idx="3">
                  <c:v>670</c:v>
                </c:pt>
              </c:numCache>
            </c:numRef>
          </c:val>
          <c:smooth val="0"/>
          <c:extLst>
            <c:ext xmlns:c16="http://schemas.microsoft.com/office/drawing/2014/chart" uri="{C3380CC4-5D6E-409C-BE32-E72D297353CC}">
              <c16:uniqueId val="{00000002-043E-4EC4-A5C1-A540E3DC66B5}"/>
            </c:ext>
          </c:extLst>
        </c:ser>
        <c:ser>
          <c:idx val="3"/>
          <c:order val="3"/>
          <c:tx>
            <c:strRef>
              <c:f>Sheet1!$E$1</c:f>
              <c:strCache>
                <c:ptCount val="1"/>
                <c:pt idx="0">
                  <c:v>Naïve</c:v>
                </c:pt>
              </c:strCache>
            </c:strRef>
          </c:tx>
          <c:spPr>
            <a:ln w="28575" cap="rnd">
              <a:solidFill>
                <a:srgbClr val="FFC00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Sheet1!$E$2:$E$5</c:f>
              <c:numCache>
                <c:formatCode>General</c:formatCode>
                <c:ptCount val="4"/>
                <c:pt idx="0">
                  <c:v>318085.40000000002</c:v>
                </c:pt>
                <c:pt idx="1">
                  <c:v>1288979.3999999999</c:v>
                </c:pt>
                <c:pt idx="2">
                  <c:v>5201269.3</c:v>
                </c:pt>
                <c:pt idx="3">
                  <c:v>20966551.5</c:v>
                </c:pt>
              </c:numCache>
            </c:numRef>
          </c:val>
          <c:smooth val="0"/>
          <c:extLst>
            <c:ext xmlns:c16="http://schemas.microsoft.com/office/drawing/2014/chart" uri="{C3380CC4-5D6E-409C-BE32-E72D297353CC}">
              <c16:uniqueId val="{00000003-043E-4EC4-A5C1-A540E3DC66B5}"/>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smooth val="0"/>
        <c:axId val="252238880"/>
        <c:axId val="252239840"/>
      </c:lineChart>
      <c:catAx>
        <c:axId val="252238880"/>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altLang="zh-TW"/>
                  <a:t>Sequence</a:t>
                </a:r>
                <a:r>
                  <a:rPr lang="en-GB" altLang="zh-TW" baseline="0"/>
                  <a:t> length</a:t>
                </a:r>
                <a:endParaRPr lang="en-GB" altLang="zh-TW"/>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GB" alt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252239840"/>
        <c:crosses val="autoZero"/>
        <c:auto val="1"/>
        <c:lblAlgn val="ctr"/>
        <c:lblOffset val="100"/>
        <c:noMultiLvlLbl val="0"/>
      </c:catAx>
      <c:valAx>
        <c:axId val="252239840"/>
        <c:scaling>
          <c:logBase val="10"/>
          <c:orientation val="minMax"/>
          <c:max val="10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altLang="zh-TW"/>
                  <a:t>us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25223888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TW"/>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Unroll</c:v>
                </c:pt>
              </c:strCache>
            </c:strRef>
          </c:tx>
          <c:spPr>
            <a:ln w="28575" cap="rnd">
              <a:solidFill>
                <a:srgbClr val="92D05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Sheet1!$B$2:$B$5</c:f>
              <c:numCache>
                <c:formatCode>General</c:formatCode>
                <c:ptCount val="4"/>
                <c:pt idx="0">
                  <c:v>2660.4</c:v>
                </c:pt>
                <c:pt idx="1">
                  <c:v>3089.3</c:v>
                </c:pt>
                <c:pt idx="2">
                  <c:v>5500</c:v>
                </c:pt>
                <c:pt idx="3">
                  <c:v>22500</c:v>
                </c:pt>
              </c:numCache>
            </c:numRef>
          </c:val>
          <c:smooth val="0"/>
          <c:extLst>
            <c:ext xmlns:c16="http://schemas.microsoft.com/office/drawing/2014/chart" uri="{C3380CC4-5D6E-409C-BE32-E72D297353CC}">
              <c16:uniqueId val="{00000000-F041-4934-A7E6-79E5DC4217A3}"/>
            </c:ext>
          </c:extLst>
        </c:ser>
        <c:ser>
          <c:idx val="1"/>
          <c:order val="1"/>
          <c:tx>
            <c:strRef>
              <c:f>Sheet1!$C$1</c:f>
              <c:strCache>
                <c:ptCount val="1"/>
                <c:pt idx="0">
                  <c:v>SSM</c:v>
                </c:pt>
              </c:strCache>
            </c:strRef>
          </c:tx>
          <c:spPr>
            <a:ln w="28575" cap="rnd">
              <a:solidFill>
                <a:srgbClr val="F05F42"/>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Sheet1!$C$2:$C$5</c:f>
              <c:numCache>
                <c:formatCode>General</c:formatCode>
                <c:ptCount val="4"/>
                <c:pt idx="0">
                  <c:v>385.8</c:v>
                </c:pt>
                <c:pt idx="1">
                  <c:v>924.8</c:v>
                </c:pt>
                <c:pt idx="2">
                  <c:v>3500</c:v>
                </c:pt>
                <c:pt idx="3">
                  <c:v>27600</c:v>
                </c:pt>
              </c:numCache>
            </c:numRef>
          </c:val>
          <c:smooth val="0"/>
          <c:extLst>
            <c:ext xmlns:c16="http://schemas.microsoft.com/office/drawing/2014/chart" uri="{C3380CC4-5D6E-409C-BE32-E72D297353CC}">
              <c16:uniqueId val="{00000001-F041-4934-A7E6-79E5DC4217A3}"/>
            </c:ext>
          </c:extLst>
        </c:ser>
        <c:ser>
          <c:idx val="2"/>
          <c:order val="2"/>
          <c:tx>
            <c:strRef>
              <c:f>Sheet1!$D$1</c:f>
              <c:strCache>
                <c:ptCount val="1"/>
                <c:pt idx="0">
                  <c:v>Diag-SSM</c:v>
                </c:pt>
              </c:strCache>
            </c:strRef>
          </c:tx>
          <c:spPr>
            <a:ln w="28575" cap="rnd">
              <a:solidFill>
                <a:srgbClr val="00B0F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Sheet1!$D$2:$D$5</c:f>
              <c:numCache>
                <c:formatCode>General</c:formatCode>
                <c:ptCount val="4"/>
                <c:pt idx="0">
                  <c:v>727.9</c:v>
                </c:pt>
                <c:pt idx="1">
                  <c:v>1347.8</c:v>
                </c:pt>
                <c:pt idx="2">
                  <c:v>8600</c:v>
                </c:pt>
                <c:pt idx="3">
                  <c:v>42600</c:v>
                </c:pt>
              </c:numCache>
            </c:numRef>
          </c:val>
          <c:smooth val="0"/>
          <c:extLst>
            <c:ext xmlns:c16="http://schemas.microsoft.com/office/drawing/2014/chart" uri="{C3380CC4-5D6E-409C-BE32-E72D297353CC}">
              <c16:uniqueId val="{00000004-F041-4934-A7E6-79E5DC4217A3}"/>
            </c:ext>
          </c:extLst>
        </c:ser>
        <c:ser>
          <c:idx val="3"/>
          <c:order val="3"/>
          <c:tx>
            <c:strRef>
              <c:f>Sheet1!$E$1</c:f>
              <c:strCache>
                <c:ptCount val="1"/>
                <c:pt idx="0">
                  <c:v>Naïve</c:v>
                </c:pt>
              </c:strCache>
            </c:strRef>
          </c:tx>
          <c:spPr>
            <a:ln w="28575" cap="rnd">
              <a:solidFill>
                <a:srgbClr val="FFC00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Sheet1!$E$2:$E$5</c:f>
              <c:numCache>
                <c:formatCode>General</c:formatCode>
                <c:ptCount val="4"/>
                <c:pt idx="0">
                  <c:v>870527.3</c:v>
                </c:pt>
                <c:pt idx="1">
                  <c:v>13719452.1</c:v>
                </c:pt>
              </c:numCache>
            </c:numRef>
          </c:val>
          <c:smooth val="0"/>
          <c:extLst>
            <c:ext xmlns:c16="http://schemas.microsoft.com/office/drawing/2014/chart" uri="{C3380CC4-5D6E-409C-BE32-E72D297353CC}">
              <c16:uniqueId val="{00000005-F041-4934-A7E6-79E5DC4217A3}"/>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smooth val="0"/>
        <c:axId val="252238880"/>
        <c:axId val="252239840"/>
      </c:lineChart>
      <c:catAx>
        <c:axId val="252238880"/>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altLang="zh-TW"/>
                  <a:t>Sequence</a:t>
                </a:r>
                <a:r>
                  <a:rPr lang="en-GB" altLang="zh-TW" baseline="0"/>
                  <a:t> length</a:t>
                </a:r>
                <a:endParaRPr lang="en-GB" altLang="zh-TW"/>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GB" alt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252239840"/>
        <c:crosses val="autoZero"/>
        <c:auto val="1"/>
        <c:lblAlgn val="ctr"/>
        <c:lblOffset val="100"/>
        <c:noMultiLvlLbl val="0"/>
      </c:catAx>
      <c:valAx>
        <c:axId val="252239840"/>
        <c:scaling>
          <c:logBase val="10"/>
          <c:orientation val="minMax"/>
          <c:max val="10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altLang="zh-TW"/>
                  <a:t>us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25223888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TW"/>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Unroll</c:v>
                </c:pt>
              </c:strCache>
            </c:strRef>
          </c:tx>
          <c:spPr>
            <a:ln w="28575" cap="rnd">
              <a:solidFill>
                <a:srgbClr val="92D05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Sheet1!$B$2:$B$5</c:f>
              <c:numCache>
                <c:formatCode>General</c:formatCode>
                <c:ptCount val="4"/>
                <c:pt idx="0">
                  <c:v>6192.7</c:v>
                </c:pt>
                <c:pt idx="1">
                  <c:v>7921</c:v>
                </c:pt>
                <c:pt idx="2">
                  <c:v>8305.9</c:v>
                </c:pt>
                <c:pt idx="3">
                  <c:v>9634.1</c:v>
                </c:pt>
              </c:numCache>
            </c:numRef>
          </c:val>
          <c:smooth val="0"/>
          <c:extLst>
            <c:ext xmlns:c16="http://schemas.microsoft.com/office/drawing/2014/chart" uri="{C3380CC4-5D6E-409C-BE32-E72D297353CC}">
              <c16:uniqueId val="{00000000-043E-4EC4-A5C1-A540E3DC66B5}"/>
            </c:ext>
          </c:extLst>
        </c:ser>
        <c:ser>
          <c:idx val="1"/>
          <c:order val="1"/>
          <c:tx>
            <c:strRef>
              <c:f>Sheet1!$C$1</c:f>
              <c:strCache>
                <c:ptCount val="1"/>
                <c:pt idx="0">
                  <c:v>SSM</c:v>
                </c:pt>
              </c:strCache>
            </c:strRef>
          </c:tx>
          <c:spPr>
            <a:ln w="28575" cap="rnd">
              <a:solidFill>
                <a:srgbClr val="F05F42"/>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Sheet1!$C$2:$C$5</c:f>
              <c:numCache>
                <c:formatCode>General</c:formatCode>
                <c:ptCount val="4"/>
                <c:pt idx="0">
                  <c:v>451.5</c:v>
                </c:pt>
                <c:pt idx="1">
                  <c:v>463</c:v>
                </c:pt>
                <c:pt idx="2">
                  <c:v>709.6</c:v>
                </c:pt>
                <c:pt idx="3">
                  <c:v>2394.9</c:v>
                </c:pt>
              </c:numCache>
            </c:numRef>
          </c:val>
          <c:smooth val="0"/>
          <c:extLst>
            <c:ext xmlns:c16="http://schemas.microsoft.com/office/drawing/2014/chart" uri="{C3380CC4-5D6E-409C-BE32-E72D297353CC}">
              <c16:uniqueId val="{00000001-043E-4EC4-A5C1-A540E3DC66B5}"/>
            </c:ext>
          </c:extLst>
        </c:ser>
        <c:ser>
          <c:idx val="2"/>
          <c:order val="2"/>
          <c:tx>
            <c:strRef>
              <c:f>Sheet1!$D$1</c:f>
              <c:strCache>
                <c:ptCount val="1"/>
                <c:pt idx="0">
                  <c:v>Diag-SSM</c:v>
                </c:pt>
              </c:strCache>
            </c:strRef>
          </c:tx>
          <c:spPr>
            <a:ln w="28575" cap="rnd">
              <a:solidFill>
                <a:srgbClr val="00B0F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Sheet1!$D$2:$D$5</c:f>
              <c:numCache>
                <c:formatCode>General</c:formatCode>
                <c:ptCount val="4"/>
                <c:pt idx="0">
                  <c:v>1106.4000000000001</c:v>
                </c:pt>
                <c:pt idx="1">
                  <c:v>1690.8</c:v>
                </c:pt>
                <c:pt idx="2">
                  <c:v>4018</c:v>
                </c:pt>
                <c:pt idx="3">
                  <c:v>27381.8</c:v>
                </c:pt>
              </c:numCache>
            </c:numRef>
          </c:val>
          <c:smooth val="0"/>
          <c:extLst>
            <c:ext xmlns:c16="http://schemas.microsoft.com/office/drawing/2014/chart" uri="{C3380CC4-5D6E-409C-BE32-E72D297353CC}">
              <c16:uniqueId val="{00000002-043E-4EC4-A5C1-A540E3DC66B5}"/>
            </c:ext>
          </c:extLst>
        </c:ser>
        <c:ser>
          <c:idx val="3"/>
          <c:order val="3"/>
          <c:tx>
            <c:strRef>
              <c:f>Sheet1!$E$1</c:f>
              <c:strCache>
                <c:ptCount val="1"/>
                <c:pt idx="0">
                  <c:v>Naïve</c:v>
                </c:pt>
              </c:strCache>
            </c:strRef>
          </c:tx>
          <c:spPr>
            <a:ln w="28575" cap="rnd">
              <a:solidFill>
                <a:srgbClr val="FFC000"/>
              </a:solidFill>
              <a:round/>
            </a:ln>
            <a:effectLst/>
          </c:spPr>
          <c:marker>
            <c:symbol val="none"/>
          </c:marker>
          <c:cat>
            <c:numRef>
              <c:f>Sheet1!$A$2:$A$5</c:f>
              <c:numCache>
                <c:formatCode>General</c:formatCode>
                <c:ptCount val="4"/>
                <c:pt idx="0">
                  <c:v>16384</c:v>
                </c:pt>
                <c:pt idx="1">
                  <c:v>65536</c:v>
                </c:pt>
                <c:pt idx="2">
                  <c:v>262144</c:v>
                </c:pt>
                <c:pt idx="3">
                  <c:v>1048576</c:v>
                </c:pt>
              </c:numCache>
            </c:numRef>
          </c:cat>
          <c:val>
            <c:numRef>
              <c:f>Sheet1!$E$2:$E$5</c:f>
              <c:numCache>
                <c:formatCode>General</c:formatCode>
                <c:ptCount val="4"/>
                <c:pt idx="0">
                  <c:v>808895.8</c:v>
                </c:pt>
                <c:pt idx="1">
                  <c:v>3297630.6</c:v>
                </c:pt>
              </c:numCache>
            </c:numRef>
          </c:val>
          <c:smooth val="0"/>
          <c:extLst>
            <c:ext xmlns:c16="http://schemas.microsoft.com/office/drawing/2014/chart" uri="{C3380CC4-5D6E-409C-BE32-E72D297353CC}">
              <c16:uniqueId val="{00000003-043E-4EC4-A5C1-A540E3DC66B5}"/>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smooth val="0"/>
        <c:axId val="252238880"/>
        <c:axId val="252239840"/>
      </c:lineChart>
      <c:catAx>
        <c:axId val="252238880"/>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altLang="zh-TW"/>
                  <a:t>Sequence</a:t>
                </a:r>
                <a:r>
                  <a:rPr lang="en-GB" altLang="zh-TW" baseline="0"/>
                  <a:t> length</a:t>
                </a:r>
                <a:endParaRPr lang="en-GB" altLang="zh-TW"/>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GB" alt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252239840"/>
        <c:crosses val="autoZero"/>
        <c:auto val="1"/>
        <c:lblAlgn val="ctr"/>
        <c:lblOffset val="100"/>
        <c:noMultiLvlLbl val="0"/>
      </c:catAx>
      <c:valAx>
        <c:axId val="252239840"/>
        <c:scaling>
          <c:logBase val="10"/>
          <c:orientation val="minMax"/>
          <c:max val="10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altLang="zh-TW"/>
                  <a:t>us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25223888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8438D5-DD48-4B91-923C-C6787D57966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D832480-DC46-4DDA-AEE7-1DBE941ADC6B}">
      <dgm:prSet/>
      <dgm:spPr/>
      <dgm:t>
        <a:bodyPr/>
        <a:lstStyle/>
        <a:p>
          <a:r>
            <a:rPr lang="en-US" dirty="0"/>
            <a:t>The state-space formulation</a:t>
          </a:r>
        </a:p>
      </dgm:t>
    </dgm:pt>
    <dgm:pt modelId="{320DC011-B63C-4EFE-9CBB-3BEA1B404C87}" type="parTrans" cxnId="{DDBD4B8B-7612-4933-A004-57D3BB557887}">
      <dgm:prSet/>
      <dgm:spPr/>
      <dgm:t>
        <a:bodyPr/>
        <a:lstStyle/>
        <a:p>
          <a:endParaRPr lang="en-US"/>
        </a:p>
      </dgm:t>
    </dgm:pt>
    <dgm:pt modelId="{AB385480-EFC1-4A66-B9B3-D5282500D3A0}" type="sibTrans" cxnId="{DDBD4B8B-7612-4933-A004-57D3BB557887}">
      <dgm:prSet/>
      <dgm:spPr/>
      <dgm:t>
        <a:bodyPr/>
        <a:lstStyle/>
        <a:p>
          <a:endParaRPr lang="en-US"/>
        </a:p>
      </dgm:t>
    </dgm:pt>
    <dgm:pt modelId="{3BC3A5C0-D1A3-446B-B423-8F096A38ECDA}">
      <dgm:prSet/>
      <dgm:spPr/>
      <dgm:t>
        <a:bodyPr/>
        <a:lstStyle/>
        <a:p>
          <a:r>
            <a:rPr lang="en-US" altLang="zh-TW"/>
            <a:t>Custom Ops for recursion</a:t>
          </a:r>
          <a:endParaRPr lang="en-US"/>
        </a:p>
      </dgm:t>
    </dgm:pt>
    <dgm:pt modelId="{13DE175E-7403-41D2-9C95-07D0E1315323}" type="sibTrans" cxnId="{FB583D8E-B44B-411E-B508-0826E5221088}">
      <dgm:prSet/>
      <dgm:spPr/>
      <dgm:t>
        <a:bodyPr/>
        <a:lstStyle/>
        <a:p>
          <a:endParaRPr lang="en-US"/>
        </a:p>
      </dgm:t>
    </dgm:pt>
    <dgm:pt modelId="{B0A1A79A-19EA-475E-8F86-CC7639F4D162}" type="parTrans" cxnId="{FB583D8E-B44B-411E-B508-0826E5221088}">
      <dgm:prSet/>
      <dgm:spPr/>
      <dgm:t>
        <a:bodyPr/>
        <a:lstStyle/>
        <a:p>
          <a:endParaRPr lang="en-US"/>
        </a:p>
      </dgm:t>
    </dgm:pt>
    <dgm:pt modelId="{EFE0C8A5-D3DD-4D67-BB20-2BCCC117E209}">
      <dgm:prSet/>
      <dgm:spPr/>
      <dgm:t>
        <a:bodyPr/>
        <a:lstStyle/>
        <a:p>
          <a:r>
            <a:rPr lang="en-US"/>
            <a:t>Backpropagation</a:t>
          </a:r>
        </a:p>
      </dgm:t>
    </dgm:pt>
    <dgm:pt modelId="{193B1DDE-F564-4791-8843-FA7592288C67}" type="sibTrans" cxnId="{7C05FE70-5899-4185-91EF-15280FAE3690}">
      <dgm:prSet/>
      <dgm:spPr/>
      <dgm:t>
        <a:bodyPr/>
        <a:lstStyle/>
        <a:p>
          <a:endParaRPr lang="en-US"/>
        </a:p>
      </dgm:t>
    </dgm:pt>
    <dgm:pt modelId="{4CD7AD79-EB4D-451D-B068-C7279EA588F1}" type="parTrans" cxnId="{7C05FE70-5899-4185-91EF-15280FAE3690}">
      <dgm:prSet/>
      <dgm:spPr/>
      <dgm:t>
        <a:bodyPr/>
        <a:lstStyle/>
        <a:p>
          <a:endParaRPr lang="en-US"/>
        </a:p>
      </dgm:t>
    </dgm:pt>
    <dgm:pt modelId="{609AC715-2F90-D245-A5D9-702B76BCA6EA}">
      <dgm:prSet/>
      <dgm:spPr/>
      <dgm:t>
        <a:bodyPr/>
        <a:lstStyle/>
        <a:p>
          <a:r>
            <a:rPr lang="en-US" err="1"/>
            <a:t>Parallelisation</a:t>
          </a:r>
          <a:endParaRPr lang="en-US"/>
        </a:p>
      </dgm:t>
    </dgm:pt>
    <dgm:pt modelId="{2E09AEED-2925-0646-A86B-157F096D6646}" type="parTrans" cxnId="{2AF266D8-4E91-1048-B024-CD3EDA1DE4A7}">
      <dgm:prSet/>
      <dgm:spPr/>
      <dgm:t>
        <a:bodyPr/>
        <a:lstStyle/>
        <a:p>
          <a:endParaRPr lang="en-GB"/>
        </a:p>
      </dgm:t>
    </dgm:pt>
    <dgm:pt modelId="{4BD63BA5-E116-1449-AEE3-79260C9D601C}" type="sibTrans" cxnId="{2AF266D8-4E91-1048-B024-CD3EDA1DE4A7}">
      <dgm:prSet/>
      <dgm:spPr/>
      <dgm:t>
        <a:bodyPr/>
        <a:lstStyle/>
        <a:p>
          <a:endParaRPr lang="en-GB"/>
        </a:p>
      </dgm:t>
    </dgm:pt>
    <dgm:pt modelId="{0FF05095-6CAE-468C-A1B2-1855A9B01D94}" type="pres">
      <dgm:prSet presAssocID="{0B8438D5-DD48-4B91-923C-C6787D579660}" presName="vert0" presStyleCnt="0">
        <dgm:presLayoutVars>
          <dgm:dir/>
          <dgm:animOne val="branch"/>
          <dgm:animLvl val="lvl"/>
        </dgm:presLayoutVars>
      </dgm:prSet>
      <dgm:spPr/>
    </dgm:pt>
    <dgm:pt modelId="{BDD00D01-5E78-416B-B65B-BC7128B05788}" type="pres">
      <dgm:prSet presAssocID="{CD832480-DC46-4DDA-AEE7-1DBE941ADC6B}" presName="thickLine" presStyleLbl="alignNode1" presStyleIdx="0" presStyleCnt="4"/>
      <dgm:spPr/>
    </dgm:pt>
    <dgm:pt modelId="{72D3AF20-AE72-43E0-8E5F-BC1DEE1EFC39}" type="pres">
      <dgm:prSet presAssocID="{CD832480-DC46-4DDA-AEE7-1DBE941ADC6B}" presName="horz1" presStyleCnt="0"/>
      <dgm:spPr/>
    </dgm:pt>
    <dgm:pt modelId="{84CCE8B5-9CB4-42F4-B7D5-7249B2C4DCC8}" type="pres">
      <dgm:prSet presAssocID="{CD832480-DC46-4DDA-AEE7-1DBE941ADC6B}" presName="tx1" presStyleLbl="revTx" presStyleIdx="0" presStyleCnt="4"/>
      <dgm:spPr/>
    </dgm:pt>
    <dgm:pt modelId="{917194F0-57B0-47F1-BB71-B741C31FD852}" type="pres">
      <dgm:prSet presAssocID="{CD832480-DC46-4DDA-AEE7-1DBE941ADC6B}" presName="vert1" presStyleCnt="0"/>
      <dgm:spPr/>
    </dgm:pt>
    <dgm:pt modelId="{CAFCDB65-A9A8-43F9-A784-2FCADFE42EED}" type="pres">
      <dgm:prSet presAssocID="{3BC3A5C0-D1A3-446B-B423-8F096A38ECDA}" presName="thickLine" presStyleLbl="alignNode1" presStyleIdx="1" presStyleCnt="4"/>
      <dgm:spPr/>
    </dgm:pt>
    <dgm:pt modelId="{96AED80D-A261-49E4-9DD6-B668EEB7354D}" type="pres">
      <dgm:prSet presAssocID="{3BC3A5C0-D1A3-446B-B423-8F096A38ECDA}" presName="horz1" presStyleCnt="0"/>
      <dgm:spPr/>
    </dgm:pt>
    <dgm:pt modelId="{8FBDF4A2-2D2D-4832-8CA3-06FE163594CF}" type="pres">
      <dgm:prSet presAssocID="{3BC3A5C0-D1A3-446B-B423-8F096A38ECDA}" presName="tx1" presStyleLbl="revTx" presStyleIdx="1" presStyleCnt="4"/>
      <dgm:spPr/>
    </dgm:pt>
    <dgm:pt modelId="{0407A492-FA47-4847-B73D-24D31D3B6AA1}" type="pres">
      <dgm:prSet presAssocID="{3BC3A5C0-D1A3-446B-B423-8F096A38ECDA}" presName="vert1" presStyleCnt="0"/>
      <dgm:spPr/>
    </dgm:pt>
    <dgm:pt modelId="{C9120319-2709-4A8B-A029-B2AB19EAE5E3}" type="pres">
      <dgm:prSet presAssocID="{EFE0C8A5-D3DD-4D67-BB20-2BCCC117E209}" presName="thickLine" presStyleLbl="alignNode1" presStyleIdx="2" presStyleCnt="4"/>
      <dgm:spPr/>
    </dgm:pt>
    <dgm:pt modelId="{31DEF251-C344-4837-A0BC-4E9409DABF7E}" type="pres">
      <dgm:prSet presAssocID="{EFE0C8A5-D3DD-4D67-BB20-2BCCC117E209}" presName="horz1" presStyleCnt="0"/>
      <dgm:spPr/>
    </dgm:pt>
    <dgm:pt modelId="{1DDA7A06-FBAC-46B7-803E-77DCC7132CF9}" type="pres">
      <dgm:prSet presAssocID="{EFE0C8A5-D3DD-4D67-BB20-2BCCC117E209}" presName="tx1" presStyleLbl="revTx" presStyleIdx="2" presStyleCnt="4"/>
      <dgm:spPr/>
    </dgm:pt>
    <dgm:pt modelId="{7FABBD43-363E-420E-8DAB-8949ECBB464C}" type="pres">
      <dgm:prSet presAssocID="{EFE0C8A5-D3DD-4D67-BB20-2BCCC117E209}" presName="vert1" presStyleCnt="0"/>
      <dgm:spPr/>
    </dgm:pt>
    <dgm:pt modelId="{7CDBD333-81EE-C245-A2E7-38BBD999B0C3}" type="pres">
      <dgm:prSet presAssocID="{609AC715-2F90-D245-A5D9-702B76BCA6EA}" presName="thickLine" presStyleLbl="alignNode1" presStyleIdx="3" presStyleCnt="4"/>
      <dgm:spPr/>
    </dgm:pt>
    <dgm:pt modelId="{62D85517-C71C-104C-9F9B-B6CD7FB5E89E}" type="pres">
      <dgm:prSet presAssocID="{609AC715-2F90-D245-A5D9-702B76BCA6EA}" presName="horz1" presStyleCnt="0"/>
      <dgm:spPr/>
    </dgm:pt>
    <dgm:pt modelId="{45F7E9EE-3F80-6140-9C24-BA9B37394C55}" type="pres">
      <dgm:prSet presAssocID="{609AC715-2F90-D245-A5D9-702B76BCA6EA}" presName="tx1" presStyleLbl="revTx" presStyleIdx="3" presStyleCnt="4"/>
      <dgm:spPr/>
    </dgm:pt>
    <dgm:pt modelId="{EBB6139B-30D1-3240-AF89-FB9499A67027}" type="pres">
      <dgm:prSet presAssocID="{609AC715-2F90-D245-A5D9-702B76BCA6EA}" presName="vert1" presStyleCnt="0"/>
      <dgm:spPr/>
    </dgm:pt>
  </dgm:ptLst>
  <dgm:cxnLst>
    <dgm:cxn modelId="{8287C118-FC2D-47DE-9BEB-45A453555023}" type="presOf" srcId="{0B8438D5-DD48-4B91-923C-C6787D579660}" destId="{0FF05095-6CAE-468C-A1B2-1855A9B01D94}" srcOrd="0" destOrd="0" presId="urn:microsoft.com/office/officeart/2008/layout/LinedList"/>
    <dgm:cxn modelId="{7ECDA825-825F-474C-8F2E-C3601F4BED8E}" type="presOf" srcId="{EFE0C8A5-D3DD-4D67-BB20-2BCCC117E209}" destId="{1DDA7A06-FBAC-46B7-803E-77DCC7132CF9}" srcOrd="0" destOrd="0" presId="urn:microsoft.com/office/officeart/2008/layout/LinedList"/>
    <dgm:cxn modelId="{305F4553-FE76-4914-9444-ED31CCFE6A0C}" type="presOf" srcId="{CD832480-DC46-4DDA-AEE7-1DBE941ADC6B}" destId="{84CCE8B5-9CB4-42F4-B7D5-7249B2C4DCC8}" srcOrd="0" destOrd="0" presId="urn:microsoft.com/office/officeart/2008/layout/LinedList"/>
    <dgm:cxn modelId="{7C05FE70-5899-4185-91EF-15280FAE3690}" srcId="{0B8438D5-DD48-4B91-923C-C6787D579660}" destId="{EFE0C8A5-D3DD-4D67-BB20-2BCCC117E209}" srcOrd="2" destOrd="0" parTransId="{4CD7AD79-EB4D-451D-B068-C7279EA588F1}" sibTransId="{193B1DDE-F564-4791-8843-FA7592288C67}"/>
    <dgm:cxn modelId="{DDBD4B8B-7612-4933-A004-57D3BB557887}" srcId="{0B8438D5-DD48-4B91-923C-C6787D579660}" destId="{CD832480-DC46-4DDA-AEE7-1DBE941ADC6B}" srcOrd="0" destOrd="0" parTransId="{320DC011-B63C-4EFE-9CBB-3BEA1B404C87}" sibTransId="{AB385480-EFC1-4A66-B9B3-D5282500D3A0}"/>
    <dgm:cxn modelId="{FB583D8E-B44B-411E-B508-0826E5221088}" srcId="{0B8438D5-DD48-4B91-923C-C6787D579660}" destId="{3BC3A5C0-D1A3-446B-B423-8F096A38ECDA}" srcOrd="1" destOrd="0" parTransId="{B0A1A79A-19EA-475E-8F86-CC7639F4D162}" sibTransId="{13DE175E-7403-41D2-9C95-07D0E1315323}"/>
    <dgm:cxn modelId="{7DFAD29F-54B5-AF4A-81B9-504668850FEE}" type="presOf" srcId="{609AC715-2F90-D245-A5D9-702B76BCA6EA}" destId="{45F7E9EE-3F80-6140-9C24-BA9B37394C55}" srcOrd="0" destOrd="0" presId="urn:microsoft.com/office/officeart/2008/layout/LinedList"/>
    <dgm:cxn modelId="{8D18BAAA-F75D-465B-B9AA-0014B0D834CB}" type="presOf" srcId="{3BC3A5C0-D1A3-446B-B423-8F096A38ECDA}" destId="{8FBDF4A2-2D2D-4832-8CA3-06FE163594CF}" srcOrd="0" destOrd="0" presId="urn:microsoft.com/office/officeart/2008/layout/LinedList"/>
    <dgm:cxn modelId="{2AF266D8-4E91-1048-B024-CD3EDA1DE4A7}" srcId="{0B8438D5-DD48-4B91-923C-C6787D579660}" destId="{609AC715-2F90-D245-A5D9-702B76BCA6EA}" srcOrd="3" destOrd="0" parTransId="{2E09AEED-2925-0646-A86B-157F096D6646}" sibTransId="{4BD63BA5-E116-1449-AEE3-79260C9D601C}"/>
    <dgm:cxn modelId="{33FEF631-5CE2-4C02-A971-F2F220402403}" type="presParOf" srcId="{0FF05095-6CAE-468C-A1B2-1855A9B01D94}" destId="{BDD00D01-5E78-416B-B65B-BC7128B05788}" srcOrd="0" destOrd="0" presId="urn:microsoft.com/office/officeart/2008/layout/LinedList"/>
    <dgm:cxn modelId="{65E62799-1FD6-4BA7-AE3B-CDE5002399B7}" type="presParOf" srcId="{0FF05095-6CAE-468C-A1B2-1855A9B01D94}" destId="{72D3AF20-AE72-43E0-8E5F-BC1DEE1EFC39}" srcOrd="1" destOrd="0" presId="urn:microsoft.com/office/officeart/2008/layout/LinedList"/>
    <dgm:cxn modelId="{8605EC59-B6D0-4384-9DBB-2661EC647849}" type="presParOf" srcId="{72D3AF20-AE72-43E0-8E5F-BC1DEE1EFC39}" destId="{84CCE8B5-9CB4-42F4-B7D5-7249B2C4DCC8}" srcOrd="0" destOrd="0" presId="urn:microsoft.com/office/officeart/2008/layout/LinedList"/>
    <dgm:cxn modelId="{6A738685-A713-4FF4-918A-CB5577A16CBE}" type="presParOf" srcId="{72D3AF20-AE72-43E0-8E5F-BC1DEE1EFC39}" destId="{917194F0-57B0-47F1-BB71-B741C31FD852}" srcOrd="1" destOrd="0" presId="urn:microsoft.com/office/officeart/2008/layout/LinedList"/>
    <dgm:cxn modelId="{351F5617-DDF1-435F-9A79-F424F221C9F0}" type="presParOf" srcId="{0FF05095-6CAE-468C-A1B2-1855A9B01D94}" destId="{CAFCDB65-A9A8-43F9-A784-2FCADFE42EED}" srcOrd="2" destOrd="0" presId="urn:microsoft.com/office/officeart/2008/layout/LinedList"/>
    <dgm:cxn modelId="{A6574C83-E3C7-43FE-BA36-592E53A25CC5}" type="presParOf" srcId="{0FF05095-6CAE-468C-A1B2-1855A9B01D94}" destId="{96AED80D-A261-49E4-9DD6-B668EEB7354D}" srcOrd="3" destOrd="0" presId="urn:microsoft.com/office/officeart/2008/layout/LinedList"/>
    <dgm:cxn modelId="{9779DBCF-8EA9-4CBC-963D-9A6B61EA2759}" type="presParOf" srcId="{96AED80D-A261-49E4-9DD6-B668EEB7354D}" destId="{8FBDF4A2-2D2D-4832-8CA3-06FE163594CF}" srcOrd="0" destOrd="0" presId="urn:microsoft.com/office/officeart/2008/layout/LinedList"/>
    <dgm:cxn modelId="{548ADC03-DE82-4B77-A6BB-CFD13FDAEABC}" type="presParOf" srcId="{96AED80D-A261-49E4-9DD6-B668EEB7354D}" destId="{0407A492-FA47-4847-B73D-24D31D3B6AA1}" srcOrd="1" destOrd="0" presId="urn:microsoft.com/office/officeart/2008/layout/LinedList"/>
    <dgm:cxn modelId="{A6FF5F63-7DF3-45B7-A401-A47216B78E0D}" type="presParOf" srcId="{0FF05095-6CAE-468C-A1B2-1855A9B01D94}" destId="{C9120319-2709-4A8B-A029-B2AB19EAE5E3}" srcOrd="4" destOrd="0" presId="urn:microsoft.com/office/officeart/2008/layout/LinedList"/>
    <dgm:cxn modelId="{A8E7B5A2-40B0-42AC-9942-16643D58F160}" type="presParOf" srcId="{0FF05095-6CAE-468C-A1B2-1855A9B01D94}" destId="{31DEF251-C344-4837-A0BC-4E9409DABF7E}" srcOrd="5" destOrd="0" presId="urn:microsoft.com/office/officeart/2008/layout/LinedList"/>
    <dgm:cxn modelId="{E50A1773-2F5F-49EC-A6C5-D026E38DCFDD}" type="presParOf" srcId="{31DEF251-C344-4837-A0BC-4E9409DABF7E}" destId="{1DDA7A06-FBAC-46B7-803E-77DCC7132CF9}" srcOrd="0" destOrd="0" presId="urn:microsoft.com/office/officeart/2008/layout/LinedList"/>
    <dgm:cxn modelId="{A57CDA8F-229F-4A08-8CF0-3DE521A9BC27}" type="presParOf" srcId="{31DEF251-C344-4837-A0BC-4E9409DABF7E}" destId="{7FABBD43-363E-420E-8DAB-8949ECBB464C}" srcOrd="1" destOrd="0" presId="urn:microsoft.com/office/officeart/2008/layout/LinedList"/>
    <dgm:cxn modelId="{37E2BF1C-4A74-B04B-8CF2-2C5888302348}" type="presParOf" srcId="{0FF05095-6CAE-468C-A1B2-1855A9B01D94}" destId="{7CDBD333-81EE-C245-A2E7-38BBD999B0C3}" srcOrd="6" destOrd="0" presId="urn:microsoft.com/office/officeart/2008/layout/LinedList"/>
    <dgm:cxn modelId="{B435AC50-2668-F744-9170-307755EB5367}" type="presParOf" srcId="{0FF05095-6CAE-468C-A1B2-1855A9B01D94}" destId="{62D85517-C71C-104C-9F9B-B6CD7FB5E89E}" srcOrd="7" destOrd="0" presId="urn:microsoft.com/office/officeart/2008/layout/LinedList"/>
    <dgm:cxn modelId="{8D711F03-671D-7F41-BD1D-4774BA304289}" type="presParOf" srcId="{62D85517-C71C-104C-9F9B-B6CD7FB5E89E}" destId="{45F7E9EE-3F80-6140-9C24-BA9B37394C55}" srcOrd="0" destOrd="0" presId="urn:microsoft.com/office/officeart/2008/layout/LinedList"/>
    <dgm:cxn modelId="{7F7417CC-7EDF-3B4E-8C45-DFE12E272C8D}" type="presParOf" srcId="{62D85517-C71C-104C-9F9B-B6CD7FB5E89E}" destId="{EBB6139B-30D1-3240-AF89-FB9499A6702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D00D01-5E78-416B-B65B-BC7128B05788}">
      <dsp:nvSpPr>
        <dsp:cNvPr id="0" name=""/>
        <dsp:cNvSpPr/>
      </dsp:nvSpPr>
      <dsp:spPr>
        <a:xfrm>
          <a:off x="0" y="0"/>
          <a:ext cx="61721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CCE8B5-9CB4-42F4-B7D5-7249B2C4DCC8}">
      <dsp:nvSpPr>
        <dsp:cNvPr id="0" name=""/>
        <dsp:cNvSpPr/>
      </dsp:nvSpPr>
      <dsp:spPr>
        <a:xfrm>
          <a:off x="0" y="0"/>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dirty="0"/>
            <a:t>The state-space formulation</a:t>
          </a:r>
        </a:p>
      </dsp:txBody>
      <dsp:txXfrm>
        <a:off x="0" y="0"/>
        <a:ext cx="6172199" cy="1218406"/>
      </dsp:txXfrm>
    </dsp:sp>
    <dsp:sp modelId="{CAFCDB65-A9A8-43F9-A784-2FCADFE42EED}">
      <dsp:nvSpPr>
        <dsp:cNvPr id="0" name=""/>
        <dsp:cNvSpPr/>
      </dsp:nvSpPr>
      <dsp:spPr>
        <a:xfrm>
          <a:off x="0" y="1218406"/>
          <a:ext cx="61721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BDF4A2-2D2D-4832-8CA3-06FE163594CF}">
      <dsp:nvSpPr>
        <dsp:cNvPr id="0" name=""/>
        <dsp:cNvSpPr/>
      </dsp:nvSpPr>
      <dsp:spPr>
        <a:xfrm>
          <a:off x="0" y="1218406"/>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altLang="zh-TW" sz="3700" kern="1200"/>
            <a:t>Custom Ops for recursion</a:t>
          </a:r>
          <a:endParaRPr lang="en-US" sz="3700" kern="1200"/>
        </a:p>
      </dsp:txBody>
      <dsp:txXfrm>
        <a:off x="0" y="1218406"/>
        <a:ext cx="6172199" cy="1218406"/>
      </dsp:txXfrm>
    </dsp:sp>
    <dsp:sp modelId="{C9120319-2709-4A8B-A029-B2AB19EAE5E3}">
      <dsp:nvSpPr>
        <dsp:cNvPr id="0" name=""/>
        <dsp:cNvSpPr/>
      </dsp:nvSpPr>
      <dsp:spPr>
        <a:xfrm>
          <a:off x="0" y="2436812"/>
          <a:ext cx="61721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DA7A06-FBAC-46B7-803E-77DCC7132CF9}">
      <dsp:nvSpPr>
        <dsp:cNvPr id="0" name=""/>
        <dsp:cNvSpPr/>
      </dsp:nvSpPr>
      <dsp:spPr>
        <a:xfrm>
          <a:off x="0" y="2436812"/>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Backpropagation</a:t>
          </a:r>
        </a:p>
      </dsp:txBody>
      <dsp:txXfrm>
        <a:off x="0" y="2436812"/>
        <a:ext cx="6172199" cy="1218406"/>
      </dsp:txXfrm>
    </dsp:sp>
    <dsp:sp modelId="{7CDBD333-81EE-C245-A2E7-38BBD999B0C3}">
      <dsp:nvSpPr>
        <dsp:cNvPr id="0" name=""/>
        <dsp:cNvSpPr/>
      </dsp:nvSpPr>
      <dsp:spPr>
        <a:xfrm>
          <a:off x="0" y="3655218"/>
          <a:ext cx="61721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F7E9EE-3F80-6140-9C24-BA9B37394C55}">
      <dsp:nvSpPr>
        <dsp:cNvPr id="0" name=""/>
        <dsp:cNvSpPr/>
      </dsp:nvSpPr>
      <dsp:spPr>
        <a:xfrm>
          <a:off x="0" y="3655218"/>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err="1"/>
            <a:t>Parallelisation</a:t>
          </a:r>
          <a:endParaRPr lang="en-US" sz="3700" kern="1200"/>
        </a:p>
      </dsp:txBody>
      <dsp:txXfrm>
        <a:off x="0" y="3655218"/>
        <a:ext cx="6172199" cy="121840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C6DF74-A528-43F1-B73F-C8713A920054}" type="datetimeFigureOut">
              <a:rPr lang="zh-TW" altLang="en-US" smtClean="0"/>
              <a:t>2025/11/9</a:t>
            </a:fld>
            <a:endParaRPr lang="zh-TW"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784CA9-CF0B-45ED-B410-A89B162844C8}" type="slidenum">
              <a:rPr lang="zh-TW" altLang="en-US" smtClean="0"/>
              <a:t>‹#›</a:t>
            </a:fld>
            <a:endParaRPr lang="zh-TW" altLang="en-US"/>
          </a:p>
        </p:txBody>
      </p:sp>
    </p:spTree>
    <p:extLst>
      <p:ext uri="{BB962C8B-B14F-4D97-AF65-F5344CB8AC3E}">
        <p14:creationId xmlns:p14="http://schemas.microsoft.com/office/powerpoint/2010/main" val="3871376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Hi all, so, as the title says, today we’re going to see how to make your filter run fast in </a:t>
            </a:r>
            <a:r>
              <a:rPr lang="en-GB" sz="1200" b="0" i="0" u="none" strike="noStrike" kern="1200" err="1">
                <a:solidFill>
                  <a:schemeClr val="tx1"/>
                </a:solidFill>
                <a:effectLst/>
                <a:latin typeface="+mn-lt"/>
                <a:ea typeface="+mn-ea"/>
                <a:cs typeface="+mn-cs"/>
              </a:rPr>
              <a:t>PyTorch</a:t>
            </a:r>
            <a:r>
              <a:rPr lang="en-GB" sz="1200" b="0" i="0" u="none" strike="noStrike" kern="1200">
                <a:solidFill>
                  <a:schemeClr val="tx1"/>
                </a:solidFill>
                <a:effectLst/>
                <a:latin typeface="+mn-lt"/>
                <a:ea typeface="+mn-ea"/>
                <a:cs typeface="+mn-cs"/>
              </a:rPr>
              <a:t> while still being differentiable. </a:t>
            </a:r>
            <a:br>
              <a:rPr lang="en-GB" sz="1200" b="0" i="0" u="none" strike="noStrike" kern="1200" dirty="0">
                <a:solidFill>
                  <a:schemeClr val="tx1"/>
                </a:solidFill>
                <a:effectLst/>
                <a:latin typeface="+mn-lt"/>
                <a:ea typeface="+mn-ea"/>
                <a:cs typeface="+mn-cs"/>
              </a:rPr>
            </a:br>
            <a:r>
              <a:rPr lang="en-GB" sz="1200" b="0" i="0" u="none" strike="noStrike" kern="1200">
                <a:solidFill>
                  <a:schemeClr val="tx1"/>
                </a:solidFill>
                <a:effectLst/>
                <a:latin typeface="+mn-lt"/>
                <a:ea typeface="+mn-ea"/>
                <a:cs typeface="+mn-cs"/>
              </a:rPr>
              <a:t>The techniques I’ll show today are implemented in a package I made called </a:t>
            </a:r>
            <a:r>
              <a:rPr lang="en-GB" sz="1200" b="0" i="0" u="none" strike="noStrike" kern="1200" err="1">
                <a:solidFill>
                  <a:schemeClr val="tx1"/>
                </a:solidFill>
                <a:effectLst/>
                <a:latin typeface="+mn-lt"/>
                <a:ea typeface="+mn-ea"/>
                <a:cs typeface="+mn-cs"/>
              </a:rPr>
              <a:t>philtorch</a:t>
            </a:r>
            <a:r>
              <a:rPr lang="en-GB" sz="1200" b="0" i="0" u="none" strike="noStrike" kern="1200">
                <a:solidFill>
                  <a:schemeClr val="tx1"/>
                </a:solidFill>
                <a:effectLst/>
                <a:latin typeface="+mn-lt"/>
                <a:ea typeface="+mn-ea"/>
                <a:cs typeface="+mn-cs"/>
              </a:rPr>
              <a:t>.</a:t>
            </a:r>
            <a:r>
              <a:rPr lang="en-GB" sz="1200" b="0" i="0" u="none" strike="noStrike" kern="1200" dirty="0">
                <a:solidFill>
                  <a:schemeClr val="tx1"/>
                </a:solidFill>
                <a:effectLst/>
                <a:latin typeface="+mn-lt"/>
                <a:ea typeface="+mn-ea"/>
                <a:cs typeface="+mn-cs"/>
              </a:rPr>
              <a:t> </a:t>
            </a:r>
            <a:endParaRPr lang="zh-TW" alt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1</a:t>
            </a:fld>
            <a:endParaRPr lang="zh-TW" altLang="en-US"/>
          </a:p>
        </p:txBody>
      </p:sp>
    </p:spTree>
    <p:extLst>
      <p:ext uri="{BB962C8B-B14F-4D97-AF65-F5344CB8AC3E}">
        <p14:creationId xmlns:p14="http://schemas.microsoft.com/office/powerpoint/2010/main" val="597717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Something about me: So, my name is</a:t>
            </a:r>
            <a:r>
              <a:rPr lang="zh-TW" altLang="en-US"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靖允</a:t>
            </a:r>
            <a:r>
              <a:rPr lang="en-GB" sz="1200" b="0" i="0" u="none" strike="noStrike" kern="1200" dirty="0">
                <a:solidFill>
                  <a:schemeClr val="tx1"/>
                </a:solidFill>
                <a:effectLst/>
                <a:latin typeface="+mn-lt"/>
                <a:ea typeface="+mn-ea"/>
                <a:cs typeface="+mn-cs"/>
              </a:rPr>
              <a:t>. I’m a </a:t>
            </a:r>
            <a:r>
              <a:rPr lang="en-GB" sz="1200" b="0" i="0" u="none" strike="noStrike" kern="1200" dirty="0" err="1">
                <a:solidFill>
                  <a:schemeClr val="tx1"/>
                </a:solidFill>
                <a:effectLst/>
                <a:latin typeface="+mn-lt"/>
                <a:ea typeface="+mn-ea"/>
                <a:cs typeface="+mn-cs"/>
              </a:rPr>
              <a:t>phd</a:t>
            </a:r>
            <a:r>
              <a:rPr lang="en-GB" sz="1200" b="0" i="0" u="none" strike="noStrike" kern="1200" dirty="0">
                <a:solidFill>
                  <a:schemeClr val="tx1"/>
                </a:solidFill>
                <a:effectLst/>
                <a:latin typeface="+mn-lt"/>
                <a:ea typeface="+mn-ea"/>
                <a:cs typeface="+mn-cs"/>
              </a:rPr>
              <a:t> student at Queen Mary University of London in the AI and music programme. I research things including music information retrieval, voice synthesis, audio effects modelling, and binaural audio. </a:t>
            </a:r>
            <a:endParaRPr lang="zh-TW" altLang="en-US" b="1" dirty="0"/>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2</a:t>
            </a:fld>
            <a:endParaRPr lang="zh-TW" altLang="en-US"/>
          </a:p>
        </p:txBody>
      </p:sp>
    </p:spTree>
    <p:extLst>
      <p:ext uri="{BB962C8B-B14F-4D97-AF65-F5344CB8AC3E}">
        <p14:creationId xmlns:p14="http://schemas.microsoft.com/office/powerpoint/2010/main" val="3638762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zh-TW" sz="1200" b="0" i="0" u="none" strike="noStrike" kern="1200" dirty="0">
                <a:solidFill>
                  <a:schemeClr val="tx1"/>
                </a:solidFill>
                <a:effectLst/>
                <a:latin typeface="+mn-lt"/>
                <a:ea typeface="+mn-ea"/>
                <a:cs typeface="+mn-cs"/>
              </a:rPr>
              <a:t>I have been looking into the problem of making a differentiable filter run fast for a few years.</a:t>
            </a:r>
            <a:br>
              <a:rPr lang="en-GB" altLang="zh-TW" sz="1200" b="0" i="0" u="none" strike="noStrike" kern="1200" dirty="0">
                <a:solidFill>
                  <a:schemeClr val="tx1"/>
                </a:solidFill>
                <a:effectLst/>
                <a:latin typeface="+mn-lt"/>
                <a:ea typeface="+mn-ea"/>
                <a:cs typeface="+mn-cs"/>
              </a:rPr>
            </a:br>
            <a:r>
              <a:rPr lang="en-GB" altLang="zh-TW" sz="1200" b="0" i="0" u="none" strike="noStrike" kern="1200" dirty="0">
                <a:solidFill>
                  <a:schemeClr val="tx1"/>
                </a:solidFill>
                <a:effectLst/>
                <a:latin typeface="+mn-lt"/>
                <a:ea typeface="+mn-ea"/>
                <a:cs typeface="+mn-cs"/>
              </a:rPr>
              <a:t>This talk is a summary of these publications and some blog posts I wrote.</a:t>
            </a:r>
            <a:endParaRPr lang="zh-TW" altLang="en-US" dirty="0"/>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3</a:t>
            </a:fld>
            <a:endParaRPr lang="zh-TW" altLang="en-US"/>
          </a:p>
        </p:txBody>
      </p:sp>
    </p:spTree>
    <p:extLst>
      <p:ext uri="{BB962C8B-B14F-4D97-AF65-F5344CB8AC3E}">
        <p14:creationId xmlns:p14="http://schemas.microsoft.com/office/powerpoint/2010/main" val="1742618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u="none" strike="noStrike" kern="1200">
                <a:solidFill>
                  <a:schemeClr val="tx1"/>
                </a:solidFill>
                <a:effectLst/>
                <a:latin typeface="+mn-lt"/>
                <a:ea typeface="+mn-ea"/>
                <a:cs typeface="+mn-cs"/>
              </a:rPr>
              <a:t>Here’s the agenda for today’s talk. We’re </a:t>
            </a:r>
            <a:r>
              <a:rPr lang="en-GB" sz="1200" b="0" i="0" u="none" strike="noStrike" kern="1200" err="1">
                <a:solidFill>
                  <a:schemeClr val="tx1"/>
                </a:solidFill>
                <a:effectLst/>
                <a:latin typeface="+mn-lt"/>
                <a:ea typeface="+mn-ea"/>
                <a:cs typeface="+mn-cs"/>
              </a:rPr>
              <a:t>gonna</a:t>
            </a:r>
            <a:r>
              <a:rPr lang="en-GB" sz="1200" b="0" i="0" u="none" strike="noStrike" kern="1200">
                <a:solidFill>
                  <a:schemeClr val="tx1"/>
                </a:solidFill>
                <a:effectLst/>
                <a:latin typeface="+mn-lt"/>
                <a:ea typeface="+mn-ea"/>
                <a:cs typeface="+mn-cs"/>
              </a:rPr>
              <a:t> see:</a:t>
            </a:r>
          </a:p>
          <a:p>
            <a:pPr lvl="1" rtl="0" fontAlgn="base"/>
            <a:r>
              <a:rPr lang="en-GB" sz="1200" b="0" i="0" u="none" strike="noStrike" kern="1200">
                <a:solidFill>
                  <a:schemeClr val="tx1"/>
                </a:solidFill>
                <a:effectLst/>
                <a:latin typeface="+mn-lt"/>
                <a:ea typeface="+mn-ea"/>
                <a:cs typeface="+mn-cs"/>
              </a:rPr>
              <a:t>What are differentiable filters</a:t>
            </a:r>
          </a:p>
          <a:p>
            <a:pPr lvl="1" rtl="0" fontAlgn="base"/>
            <a:r>
              <a:rPr lang="en-GB" sz="1200" b="0" i="0" u="none" strike="noStrike" kern="1200">
                <a:solidFill>
                  <a:schemeClr val="tx1"/>
                </a:solidFill>
                <a:effectLst/>
                <a:latin typeface="+mn-lt"/>
                <a:ea typeface="+mn-ea"/>
                <a:cs typeface="+mn-cs"/>
              </a:rPr>
              <a:t>The efficiency problem of filters in </a:t>
            </a:r>
            <a:r>
              <a:rPr lang="en-GB" sz="1200" b="0" i="0" u="none" strike="noStrike" kern="1200" err="1">
                <a:solidFill>
                  <a:schemeClr val="tx1"/>
                </a:solidFill>
                <a:effectLst/>
                <a:latin typeface="+mn-lt"/>
                <a:ea typeface="+mn-ea"/>
                <a:cs typeface="+mn-cs"/>
              </a:rPr>
              <a:t>PyTorch</a:t>
            </a:r>
            <a:endParaRPr lang="en-GB" sz="1200" b="0" i="0" u="none" strike="noStrike" kern="1200">
              <a:solidFill>
                <a:schemeClr val="tx1"/>
              </a:solidFill>
              <a:effectLst/>
              <a:latin typeface="+mn-lt"/>
              <a:ea typeface="+mn-ea"/>
              <a:cs typeface="+mn-cs"/>
            </a:endParaRPr>
          </a:p>
          <a:p>
            <a:pPr lvl="1" rtl="0" fontAlgn="base"/>
            <a:r>
              <a:rPr lang="en-GB" sz="1200" b="0" i="0" u="none" strike="noStrike" kern="1200">
                <a:solidFill>
                  <a:schemeClr val="tx1"/>
                </a:solidFill>
                <a:effectLst/>
                <a:latin typeface="+mn-lt"/>
                <a:ea typeface="+mn-ea"/>
                <a:cs typeface="+mn-cs"/>
              </a:rPr>
              <a:t>My proposed solution</a:t>
            </a:r>
          </a:p>
          <a:p>
            <a:pPr lvl="1" rtl="0" fontAlgn="base"/>
            <a:r>
              <a:rPr lang="en-GB" sz="1200" b="0" i="0" u="none" strike="noStrike" kern="1200">
                <a:solidFill>
                  <a:schemeClr val="tx1"/>
                </a:solidFill>
                <a:effectLst/>
                <a:latin typeface="+mn-lt"/>
                <a:ea typeface="+mn-ea"/>
                <a:cs typeface="+mn-cs"/>
              </a:rPr>
              <a:t>some Benchmarks</a:t>
            </a:r>
          </a:p>
          <a:p>
            <a:pPr lvl="1" rtl="0" fontAlgn="base"/>
            <a:r>
              <a:rPr lang="en-GB" sz="1200" b="0" i="0" u="none" strike="noStrike" kern="1200">
                <a:solidFill>
                  <a:schemeClr val="tx1"/>
                </a:solidFill>
                <a:effectLst/>
                <a:latin typeface="+mn-lt"/>
                <a:ea typeface="+mn-ea"/>
                <a:cs typeface="+mn-cs"/>
              </a:rPr>
              <a:t>and tips for efficient usage</a:t>
            </a:r>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4</a:t>
            </a:fld>
            <a:endParaRPr lang="zh-TW" altLang="en-US"/>
          </a:p>
        </p:txBody>
      </p:sp>
    </p:spTree>
    <p:extLst>
      <p:ext uri="{BB962C8B-B14F-4D97-AF65-F5344CB8AC3E}">
        <p14:creationId xmlns:p14="http://schemas.microsoft.com/office/powerpoint/2010/main" val="364300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So, any linear time-invariant discrete filter is characterised by its transfer function in the z domain like this. It has two polynomials with b and a coefficients, respectively. If we directly convert the function into its difference equation, we get the second equation, where x is the input and y is the output. This is called the direct form, one of the basic forms to build various digital filters. Each output step depends on the past values of the input and output, forming a recursive system.</a:t>
            </a:r>
            <a:endParaRPr lang="zh-TW" alt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5</a:t>
            </a:fld>
            <a:endParaRPr lang="zh-TW" altLang="en-US"/>
          </a:p>
        </p:txBody>
      </p:sp>
    </p:spTree>
    <p:extLst>
      <p:ext uri="{BB962C8B-B14F-4D97-AF65-F5344CB8AC3E}">
        <p14:creationId xmlns:p14="http://schemas.microsoft.com/office/powerpoint/2010/main" val="414564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Filters are widely used in audio applications. pass filter, peak filters, shelving filters, equalisers, subtractive synthesiser, and so on. It’s a very common and essential building block.</a:t>
            </a:r>
            <a:endParaRPr lang="zh-TW" altLang="en-US" dirty="0"/>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6</a:t>
            </a:fld>
            <a:endParaRPr lang="zh-TW" altLang="en-US"/>
          </a:p>
        </p:txBody>
      </p:sp>
    </p:spTree>
    <p:extLst>
      <p:ext uri="{BB962C8B-B14F-4D97-AF65-F5344CB8AC3E}">
        <p14:creationId xmlns:p14="http://schemas.microsoft.com/office/powerpoint/2010/main" val="1147278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But why does making it differentiable matter? Differentiable filters have attracted considerable interest from people working on differentiable DSP, often called DDSP. The concept of DDSP is to utilise signal-processing components as differentiable building blocks within a neural network and jointly optimise them for machine learning tasks using gradient-based methods. This approach provides a more interpretable structure for the user to tweak. Also, it introduces strong inductive bias into the model's behaviour, reducing the number of parameters and computational cost.</a:t>
            </a:r>
            <a:br>
              <a:rPr lang="en-GB" sz="1200" b="0" i="0" u="none" strike="noStrike" kern="1200" dirty="0">
                <a:solidFill>
                  <a:schemeClr val="tx1"/>
                </a:solidFill>
                <a:effectLst/>
                <a:latin typeface="+mn-lt"/>
                <a:ea typeface="+mn-ea"/>
                <a:cs typeface="+mn-cs"/>
              </a:rPr>
            </a:br>
            <a:br>
              <a:rPr lang="en-GB" sz="1200" b="0" i="0" u="none" strike="noStrike" kern="1200" dirty="0">
                <a:solidFill>
                  <a:schemeClr val="tx1"/>
                </a:solidFill>
                <a:effectLst/>
                <a:latin typeface="+mn-lt"/>
                <a:ea typeface="+mn-ea"/>
                <a:cs typeface="+mn-cs"/>
              </a:rPr>
            </a:br>
            <a:r>
              <a:rPr lang="en-GB" sz="1200" b="1" i="0" u="none" strike="noStrike" kern="1200" dirty="0">
                <a:solidFill>
                  <a:schemeClr val="tx1"/>
                </a:solidFill>
                <a:effectLst/>
                <a:latin typeface="+mn-lt"/>
                <a:ea typeface="+mn-ea"/>
                <a:cs typeface="+mn-cs"/>
              </a:rPr>
              <a:t>Show example from my past papers with Chris</a:t>
            </a:r>
            <a:endParaRPr lang="zh-TW" altLang="en-US" b="1" dirty="0"/>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7</a:t>
            </a:fld>
            <a:endParaRPr lang="zh-TW" altLang="en-US"/>
          </a:p>
        </p:txBody>
      </p:sp>
    </p:spTree>
    <p:extLst>
      <p:ext uri="{BB962C8B-B14F-4D97-AF65-F5344CB8AC3E}">
        <p14:creationId xmlns:p14="http://schemas.microsoft.com/office/powerpoint/2010/main" val="1372241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Okay, so what’s the problem with using these filters in </a:t>
            </a:r>
            <a:r>
              <a:rPr lang="en-GB" sz="1200" b="0" i="0" u="none" strike="noStrike" kern="1200" err="1">
                <a:solidFill>
                  <a:schemeClr val="tx1"/>
                </a:solidFill>
                <a:effectLst/>
                <a:latin typeface="+mn-lt"/>
                <a:ea typeface="+mn-ea"/>
                <a:cs typeface="+mn-cs"/>
              </a:rPr>
              <a:t>PyTorch</a:t>
            </a:r>
            <a:r>
              <a:rPr lang="en-GB" sz="1200" b="0" i="0" u="none" strike="noStrike" kern="1200">
                <a:solidFill>
                  <a:schemeClr val="tx1"/>
                </a:solidFill>
                <a:effectLst/>
                <a:latin typeface="+mn-lt"/>
                <a:ea typeface="+mn-ea"/>
                <a:cs typeface="+mn-cs"/>
              </a:rPr>
              <a:t>? The problem is that </a:t>
            </a:r>
            <a:r>
              <a:rPr lang="en-GB" sz="1200" b="0" i="0" u="none" strike="noStrike" kern="1200" err="1">
                <a:solidFill>
                  <a:schemeClr val="tx1"/>
                </a:solidFill>
                <a:effectLst/>
                <a:latin typeface="+mn-lt"/>
                <a:ea typeface="+mn-ea"/>
                <a:cs typeface="+mn-cs"/>
              </a:rPr>
              <a:t>PyTorch's</a:t>
            </a:r>
            <a:r>
              <a:rPr lang="en-GB" sz="1200" b="0" i="0" u="none" strike="noStrike" kern="1200">
                <a:solidFill>
                  <a:schemeClr val="tx1"/>
                </a:solidFill>
                <a:effectLst/>
                <a:latin typeface="+mn-lt"/>
                <a:ea typeface="+mn-ea"/>
                <a:cs typeface="+mn-cs"/>
              </a:rPr>
              <a:t> native operators don’t support recursion or autoregression. It only supports a limited set of filters, such as convolution, which corresponds to the b coefficients. For the a coefficients, which introduce a recursion to the filter, there is no equivalent operator </a:t>
            </a:r>
            <a:r>
              <a:rPr lang="en-GB" sz="1200" b="1" i="0" u="none" strike="noStrike" kern="1200">
                <a:solidFill>
                  <a:schemeClr val="tx1"/>
                </a:solidFill>
                <a:effectLst/>
                <a:latin typeface="+mn-lt"/>
                <a:ea typeface="+mn-ea"/>
                <a:cs typeface="+mn-cs"/>
              </a:rPr>
              <a:t>to date.</a:t>
            </a:r>
            <a:endParaRPr lang="zh-TW" alt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8</a:t>
            </a:fld>
            <a:endParaRPr lang="zh-TW" altLang="en-US"/>
          </a:p>
        </p:txBody>
      </p:sp>
    </p:spTree>
    <p:extLst>
      <p:ext uri="{BB962C8B-B14F-4D97-AF65-F5344CB8AC3E}">
        <p14:creationId xmlns:p14="http://schemas.microsoft.com/office/powerpoint/2010/main" val="1200410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You might argue that we can build a recursive filter from the ground up using basic </a:t>
            </a:r>
            <a:r>
              <a:rPr lang="en-GB" sz="1200" b="0" i="0" u="none" strike="noStrike" kern="1200" err="1">
                <a:solidFill>
                  <a:schemeClr val="tx1"/>
                </a:solidFill>
                <a:effectLst/>
                <a:latin typeface="+mn-lt"/>
                <a:ea typeface="+mn-ea"/>
                <a:cs typeface="+mn-cs"/>
              </a:rPr>
              <a:t>PyTorch</a:t>
            </a:r>
            <a:r>
              <a:rPr lang="en-GB" sz="1200" b="0" i="0" u="none" strike="noStrike" kern="1200">
                <a:solidFill>
                  <a:schemeClr val="tx1"/>
                </a:solidFill>
                <a:effectLst/>
                <a:latin typeface="+mn-lt"/>
                <a:ea typeface="+mn-ea"/>
                <a:cs typeface="+mn-cs"/>
              </a:rPr>
              <a:t> operators. That’s true, and the computation is differentiable, but it takes a long time to run. This is because the filtering process is split into many small kernels. Before each kernel launch, there are overheads from the Python interpreter, memory allocation, and other </a:t>
            </a:r>
            <a:r>
              <a:rPr lang="en-GB" sz="1200" b="0" i="0" u="none" strike="noStrike" kern="1200" err="1">
                <a:solidFill>
                  <a:schemeClr val="tx1"/>
                </a:solidFill>
                <a:effectLst/>
                <a:latin typeface="+mn-lt"/>
                <a:ea typeface="+mn-ea"/>
                <a:cs typeface="+mn-cs"/>
              </a:rPr>
              <a:t>PyTorch</a:t>
            </a:r>
            <a:r>
              <a:rPr lang="en-GB" sz="1200" b="0" i="0" u="none" strike="noStrike" kern="1200">
                <a:solidFill>
                  <a:schemeClr val="tx1"/>
                </a:solidFill>
                <a:effectLst/>
                <a:latin typeface="+mn-lt"/>
                <a:ea typeface="+mn-ea"/>
                <a:cs typeface="+mn-cs"/>
              </a:rPr>
              <a:t> framework overheads. These overheads interleave between kernel launches. Given hundreds of thousands of audio samples—a very typical number for an audio clip—these overheads consume the majority of the runtime, making the entire process extremely slow. In contrast, the convolution operator is implemented as one kernel in </a:t>
            </a:r>
            <a:r>
              <a:rPr lang="en-GB" sz="1200" b="0" i="0" u="none" strike="noStrike" kern="1200" err="1">
                <a:solidFill>
                  <a:schemeClr val="tx1"/>
                </a:solidFill>
                <a:effectLst/>
                <a:latin typeface="+mn-lt"/>
                <a:ea typeface="+mn-ea"/>
                <a:cs typeface="+mn-cs"/>
              </a:rPr>
              <a:t>PyTorch</a:t>
            </a:r>
            <a:r>
              <a:rPr lang="en-GB" sz="1200" b="0" i="0" u="none" strike="noStrike" kern="1200">
                <a:solidFill>
                  <a:schemeClr val="tx1"/>
                </a:solidFill>
                <a:effectLst/>
                <a:latin typeface="+mn-lt"/>
                <a:ea typeface="+mn-ea"/>
                <a:cs typeface="+mn-cs"/>
              </a:rPr>
              <a:t>. The number of kernel launches doesn’t depend on the sequence length and doesn’t introduce extra idle time.</a:t>
            </a:r>
            <a:endParaRPr lang="zh-TW" alt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9</a:t>
            </a:fld>
            <a:endParaRPr lang="zh-TW" altLang="en-US"/>
          </a:p>
        </p:txBody>
      </p:sp>
    </p:spTree>
    <p:extLst>
      <p:ext uri="{BB962C8B-B14F-4D97-AF65-F5344CB8AC3E}">
        <p14:creationId xmlns:p14="http://schemas.microsoft.com/office/powerpoint/2010/main" val="555918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u="none" strike="noStrike" kern="1200" dirty="0">
                <a:solidFill>
                  <a:schemeClr val="tx1"/>
                </a:solidFill>
                <a:effectLst/>
                <a:latin typeface="+mn-lt"/>
                <a:ea typeface="+mn-ea"/>
                <a:cs typeface="+mn-cs"/>
              </a:rPr>
              <a:t>To solve this slow computation issue, I made </a:t>
            </a:r>
            <a:r>
              <a:rPr lang="en-GB" sz="1200" b="0" i="0" u="none" strike="noStrike" kern="1200" dirty="0" err="1">
                <a:solidFill>
                  <a:schemeClr val="tx1"/>
                </a:solidFill>
                <a:effectLst/>
                <a:latin typeface="+mn-lt"/>
                <a:ea typeface="+mn-ea"/>
                <a:cs typeface="+mn-cs"/>
              </a:rPr>
              <a:t>philtorch</a:t>
            </a:r>
            <a:r>
              <a:rPr lang="en-GB" sz="1200" b="0" i="0" u="none" strike="noStrike" kern="1200" dirty="0">
                <a:solidFill>
                  <a:schemeClr val="tx1"/>
                </a:solidFill>
                <a:effectLst/>
                <a:latin typeface="+mn-lt"/>
                <a:ea typeface="+mn-ea"/>
                <a:cs typeface="+mn-cs"/>
              </a:rPr>
              <a:t>, a python package for </a:t>
            </a:r>
            <a:r>
              <a:rPr lang="en-GB" sz="1200" b="0" i="0" u="none" strike="noStrike" kern="1200" dirty="0" err="1">
                <a:solidFill>
                  <a:schemeClr val="tx1"/>
                </a:solidFill>
                <a:effectLst/>
                <a:latin typeface="+mn-lt"/>
                <a:ea typeface="+mn-ea"/>
                <a:cs typeface="+mn-cs"/>
              </a:rPr>
              <a:t>pytorch</a:t>
            </a:r>
            <a:r>
              <a:rPr lang="en-GB" sz="1200" b="0" i="0" u="none" strike="noStrike" kern="1200" dirty="0">
                <a:solidFill>
                  <a:schemeClr val="tx1"/>
                </a:solidFill>
                <a:effectLst/>
                <a:latin typeface="+mn-lt"/>
                <a:ea typeface="+mn-ea"/>
                <a:cs typeface="+mn-cs"/>
              </a:rPr>
              <a:t>. it features:</a:t>
            </a:r>
          </a:p>
          <a:p>
            <a:pPr lvl="1" rtl="0" fontAlgn="base"/>
            <a:r>
              <a:rPr lang="en-GB" sz="1200" b="0" i="0" u="none" strike="noStrike" kern="1200" dirty="0">
                <a:solidFill>
                  <a:schemeClr val="tx1"/>
                </a:solidFill>
                <a:effectLst/>
                <a:latin typeface="+mn-lt"/>
                <a:ea typeface="+mn-ea"/>
                <a:cs typeface="+mn-cs"/>
              </a:rPr>
              <a:t>Fast computation of linear discrete-time filtering</a:t>
            </a:r>
          </a:p>
          <a:p>
            <a:pPr lvl="1" rtl="0" fontAlgn="base"/>
            <a:r>
              <a:rPr lang="en-GB" sz="1200" b="0" i="0" u="none" strike="noStrike" kern="1200" dirty="0">
                <a:solidFill>
                  <a:schemeClr val="tx1"/>
                </a:solidFill>
                <a:effectLst/>
                <a:latin typeface="+mn-lt"/>
                <a:ea typeface="+mn-ea"/>
                <a:cs typeface="+mn-cs"/>
              </a:rPr>
              <a:t>Same numerical robustness as SciPy</a:t>
            </a:r>
          </a:p>
          <a:p>
            <a:pPr lvl="1" rtl="0" fontAlgn="base"/>
            <a:r>
              <a:rPr lang="en-GB" sz="1200" b="0" i="0" u="none" strike="noStrike" kern="1200" dirty="0">
                <a:solidFill>
                  <a:schemeClr val="tx1"/>
                </a:solidFill>
                <a:effectLst/>
                <a:latin typeface="+mn-lt"/>
                <a:ea typeface="+mn-ea"/>
                <a:cs typeface="+mn-cs"/>
              </a:rPr>
              <a:t>Reverse- (and forward) mode AD</a:t>
            </a:r>
          </a:p>
          <a:p>
            <a:pPr lvl="1" rtl="0" fontAlgn="base"/>
            <a:r>
              <a:rPr lang="en-GB" sz="1200" b="0" i="0" u="none" strike="noStrike" kern="1200" dirty="0">
                <a:solidFill>
                  <a:schemeClr val="tx1"/>
                </a:solidFill>
                <a:effectLst/>
                <a:latin typeface="+mn-lt"/>
                <a:ea typeface="+mn-ea"/>
                <a:cs typeface="+mn-cs"/>
              </a:rPr>
              <a:t>Linear time-invariant filters</a:t>
            </a:r>
          </a:p>
          <a:p>
            <a:pPr lvl="1" rtl="0" fontAlgn="base"/>
            <a:r>
              <a:rPr lang="en-GB" sz="1200" b="0" i="0" u="none" strike="noStrike" kern="1200" dirty="0">
                <a:solidFill>
                  <a:schemeClr val="tx1"/>
                </a:solidFill>
                <a:effectLst/>
                <a:latin typeface="+mn-lt"/>
                <a:ea typeface="+mn-ea"/>
                <a:cs typeface="+mn-cs"/>
              </a:rPr>
              <a:t>Time-varying filters, which is important for learning modulation and automation.</a:t>
            </a:r>
          </a:p>
          <a:p>
            <a:pPr rtl="0"/>
            <a:r>
              <a:rPr lang="en-GB" sz="1200" b="0" i="0" u="none" strike="noStrike" kern="1200" dirty="0">
                <a:solidFill>
                  <a:schemeClr val="tx1"/>
                </a:solidFill>
                <a:effectLst/>
                <a:latin typeface="+mn-lt"/>
                <a:ea typeface="+mn-ea"/>
                <a:cs typeface="+mn-cs"/>
              </a:rPr>
              <a:t>Due to limited time, I won’t cover forward-mode AD and time-varying filters today, but many of the techniques I’ll show later</a:t>
            </a:r>
            <a:r>
              <a:rPr lang="zh-TW" altLang="en-US" sz="1200" b="0" i="0" u="none" strike="noStrike" kern="1200" dirty="0">
                <a:solidFill>
                  <a:schemeClr val="tx1"/>
                </a:solidFill>
                <a:effectLst/>
                <a:latin typeface="+mn-lt"/>
                <a:ea typeface="+mn-ea"/>
                <a:cs typeface="+mn-cs"/>
              </a:rPr>
              <a:t> </a:t>
            </a:r>
            <a:r>
              <a:rPr lang="en-US" altLang="zh-TW" sz="1200" b="0" i="0" u="none" strike="noStrike" kern="1200" dirty="0">
                <a:solidFill>
                  <a:schemeClr val="tx1"/>
                </a:solidFill>
                <a:effectLst/>
                <a:latin typeface="+mn-lt"/>
                <a:ea typeface="+mn-ea"/>
                <a:cs typeface="+mn-cs"/>
              </a:rPr>
              <a:t>can be applied to them</a:t>
            </a:r>
            <a:r>
              <a:rPr lang="en-GB" sz="1200" b="0" i="0" u="none" strike="noStrike" kern="1200" dirty="0">
                <a:solidFill>
                  <a:schemeClr val="tx1"/>
                </a:solidFill>
                <a:effectLst/>
                <a:latin typeface="+mn-lt"/>
                <a:ea typeface="+mn-ea"/>
                <a:cs typeface="+mn-cs"/>
              </a:rPr>
              <a:t>. You can check the package on </a:t>
            </a:r>
            <a:r>
              <a:rPr lang="en-GB" sz="1200" b="0" i="0" u="none" strike="noStrike" kern="1200" dirty="0" err="1">
                <a:solidFill>
                  <a:schemeClr val="tx1"/>
                </a:solidFill>
                <a:effectLst/>
                <a:latin typeface="+mn-lt"/>
                <a:ea typeface="+mn-ea"/>
                <a:cs typeface="+mn-cs"/>
              </a:rPr>
              <a:t>PyPI</a:t>
            </a:r>
            <a:r>
              <a:rPr lang="en-GB" sz="1200" b="0" i="0" u="none" strike="noStrike" kern="1200" dirty="0">
                <a:solidFill>
                  <a:schemeClr val="tx1"/>
                </a:solidFill>
                <a:effectLst/>
                <a:latin typeface="+mn-lt"/>
                <a:ea typeface="+mn-ea"/>
                <a:cs typeface="+mn-cs"/>
              </a:rPr>
              <a:t> or GitHub.</a:t>
            </a:r>
            <a:endParaRPr lang="en-GB" b="0" dirty="0">
              <a:effectLst/>
            </a:endParaRPr>
          </a:p>
          <a:p>
            <a:br>
              <a:rPr lang="en-GB" dirty="0"/>
            </a:br>
            <a:r>
              <a:rPr lang="en-GB" dirty="0"/>
              <a:t>6 minutes</a:t>
            </a:r>
            <a:endParaRPr lang="zh-TW" altLang="en-US" dirty="0"/>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10</a:t>
            </a:fld>
            <a:endParaRPr lang="zh-TW" altLang="en-US"/>
          </a:p>
        </p:txBody>
      </p:sp>
    </p:spTree>
    <p:extLst>
      <p:ext uri="{BB962C8B-B14F-4D97-AF65-F5344CB8AC3E}">
        <p14:creationId xmlns:p14="http://schemas.microsoft.com/office/powerpoint/2010/main" val="2068617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a list of concepts I’ll cover later. We’re going to see</a:t>
            </a:r>
          </a:p>
          <a:p>
            <a:r>
              <a:rPr lang="en-US"/>
              <a:t>state-space representation</a:t>
            </a:r>
          </a:p>
          <a:p>
            <a:r>
              <a:rPr lang="en-US"/>
              <a:t>writing custom operators for </a:t>
            </a:r>
            <a:r>
              <a:rPr lang="en-US" err="1"/>
              <a:t>PyTorch</a:t>
            </a:r>
            <a:endParaRPr lang="en-US"/>
          </a:p>
          <a:p>
            <a:r>
              <a:rPr lang="en-US"/>
              <a:t>gradient backpropagation</a:t>
            </a:r>
          </a:p>
          <a:p>
            <a:r>
              <a:rPr lang="en-US"/>
              <a:t>and lastly, how to </a:t>
            </a:r>
            <a:r>
              <a:rPr lang="en-US" err="1"/>
              <a:t>parallelise</a:t>
            </a:r>
            <a:r>
              <a:rPr lang="en-US"/>
              <a:t> the filter</a:t>
            </a:r>
            <a:r>
              <a:rPr lang="en-US" dirty="0"/>
              <a:t>, so we can leverage GPU, which is</a:t>
            </a:r>
            <a:r>
              <a:rPr lang="en-US"/>
              <a:t> the </a:t>
            </a:r>
            <a:r>
              <a:rPr lang="en-US" dirty="0"/>
              <a:t>default hardware for deep learning.</a:t>
            </a:r>
            <a:endParaRPr 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11</a:t>
            </a:fld>
            <a:endParaRPr lang="zh-TW" altLang="en-US"/>
          </a:p>
        </p:txBody>
      </p:sp>
    </p:spTree>
    <p:extLst>
      <p:ext uri="{BB962C8B-B14F-4D97-AF65-F5344CB8AC3E}">
        <p14:creationId xmlns:p14="http://schemas.microsoft.com/office/powerpoint/2010/main" val="1928063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Let’s talk about the state-space representation. </a:t>
            </a:r>
            <a:r>
              <a:rPr lang="en-GB" sz="1200" b="0" i="0" u="none" strike="noStrike" kern="1200" err="1">
                <a:solidFill>
                  <a:schemeClr val="tx1"/>
                </a:solidFill>
                <a:effectLst/>
                <a:latin typeface="+mn-lt"/>
                <a:ea typeface="+mn-ea"/>
                <a:cs typeface="+mn-cs"/>
              </a:rPr>
              <a:t>Philtorch</a:t>
            </a:r>
            <a:r>
              <a:rPr lang="en-GB" sz="1200" b="0" i="0" u="none" strike="noStrike" kern="1200">
                <a:solidFill>
                  <a:schemeClr val="tx1"/>
                </a:solidFill>
                <a:effectLst/>
                <a:latin typeface="+mn-lt"/>
                <a:ea typeface="+mn-ea"/>
                <a:cs typeface="+mn-cs"/>
              </a:rPr>
              <a:t> uses SSM internally for two reasons. First, it’s flexible to represent different direct form filters. For example, here’s the parametrisation that equals the direct form filter we showed before. Second, and most importantly, it enables parallel processing on the GPU for massive speedup, which I’ll talk later. The first equation is where the recursion at, which involves the A and B matrices.</a:t>
            </a:r>
            <a:endParaRPr lang="zh-TW" alt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12</a:t>
            </a:fld>
            <a:endParaRPr lang="zh-TW" altLang="en-US"/>
          </a:p>
        </p:txBody>
      </p:sp>
    </p:spTree>
    <p:extLst>
      <p:ext uri="{BB962C8B-B14F-4D97-AF65-F5344CB8AC3E}">
        <p14:creationId xmlns:p14="http://schemas.microsoft.com/office/powerpoint/2010/main" val="270985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altLang="zh-TW"/>
              <a:t>In the past, there existed a mismatch between the </a:t>
            </a:r>
            <a:r>
              <a:rPr lang="en-GB" altLang="zh-TW" err="1"/>
              <a:t>lfilter</a:t>
            </a:r>
            <a:r>
              <a:rPr lang="en-GB" altLang="zh-TW"/>
              <a:t> function in </a:t>
            </a:r>
            <a:r>
              <a:rPr lang="en-GB" altLang="zh-TW" err="1"/>
              <a:t>TorchAudio</a:t>
            </a:r>
            <a:r>
              <a:rPr lang="en-GB" altLang="zh-TW"/>
              <a:t> and the one implemented in </a:t>
            </a:r>
            <a:r>
              <a:rPr lang="en-GB" altLang="zh-TW" err="1"/>
              <a:t>scipy</a:t>
            </a:r>
            <a:r>
              <a:rPr lang="en-GB" altLang="zh-TW"/>
              <a:t>, which is widely used by the research communities. </a:t>
            </a:r>
            <a:r>
              <a:rPr lang="en-GB" altLang="zh-TW" err="1"/>
              <a:t>Scipy</a:t>
            </a:r>
            <a:r>
              <a:rPr lang="en-GB" altLang="zh-TW"/>
              <a:t> uses transposed direct form 2, which is more numerically robust than direct form. These two forms actually have the same flow diagram, but the signal flow directions are reversed. That’s why it’s called a transposed form. In SSM, we can switch between these two forms easily, just replacing the A matrix with its transpose and swapping the B and C matrices. Their responses are the same.</a:t>
            </a:r>
            <a:endParaRPr lang="zh-TW" alt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13</a:t>
            </a:fld>
            <a:endParaRPr lang="zh-TW" altLang="en-US"/>
          </a:p>
        </p:txBody>
      </p:sp>
    </p:spTree>
    <p:extLst>
      <p:ext uri="{BB962C8B-B14F-4D97-AF65-F5344CB8AC3E}">
        <p14:creationId xmlns:p14="http://schemas.microsoft.com/office/powerpoint/2010/main" val="1138730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Next, as I showed before, the fundamental solution to reduce framework overhead is to implement the filter at the kernel level, so the function call overhead will remain mostly the same. In </a:t>
            </a:r>
            <a:r>
              <a:rPr lang="en-GB" sz="1200" b="0" i="0" u="none" strike="noStrike" kern="1200" dirty="0" err="1">
                <a:solidFill>
                  <a:schemeClr val="tx1"/>
                </a:solidFill>
                <a:effectLst/>
                <a:latin typeface="+mn-lt"/>
                <a:ea typeface="+mn-ea"/>
                <a:cs typeface="+mn-cs"/>
              </a:rPr>
              <a:t>Philtorch</a:t>
            </a:r>
            <a:r>
              <a:rPr lang="en-GB" sz="1200" b="0" i="0" u="none" strike="noStrike" kern="1200" dirty="0">
                <a:solidFill>
                  <a:schemeClr val="tx1"/>
                </a:solidFill>
                <a:effectLst/>
                <a:latin typeface="+mn-lt"/>
                <a:ea typeface="+mn-ea"/>
                <a:cs typeface="+mn-cs"/>
              </a:rPr>
              <a:t>, instead of implementing the entire SSM, we handle only the recurrent part —the first equation, and implement it in C++ and CUDA. In the later slides, I’ll use different colours to mark the input and recursive output variables in every recursion. To make the kernel differentiable, in addition to registering the forward pass of the filter, we also need to define how to compute the gradients during backpropagation. If you want to support forward-mode AD, the </a:t>
            </a:r>
            <a:r>
              <a:rPr lang="en-GB" sz="1200" b="0" i="0" u="none" strike="noStrike" kern="1200" dirty="0" err="1">
                <a:solidFill>
                  <a:schemeClr val="tx1"/>
                </a:solidFill>
                <a:effectLst/>
                <a:latin typeface="+mn-lt"/>
                <a:ea typeface="+mn-ea"/>
                <a:cs typeface="+mn-cs"/>
              </a:rPr>
              <a:t>jvp</a:t>
            </a:r>
            <a:r>
              <a:rPr lang="en-GB" sz="1200" b="0" i="0" u="none" strike="noStrike" kern="1200" dirty="0">
                <a:solidFill>
                  <a:schemeClr val="tx1"/>
                </a:solidFill>
                <a:effectLst/>
                <a:latin typeface="+mn-lt"/>
                <a:ea typeface="+mn-ea"/>
                <a:cs typeface="+mn-cs"/>
              </a:rPr>
              <a:t> function must be implemented as well.  </a:t>
            </a:r>
            <a:endParaRPr lang="en-US" dirty="0"/>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14</a:t>
            </a:fld>
            <a:endParaRPr lang="zh-TW" altLang="en-US"/>
          </a:p>
        </p:txBody>
      </p:sp>
    </p:spTree>
    <p:extLst>
      <p:ext uri="{BB962C8B-B14F-4D97-AF65-F5344CB8AC3E}">
        <p14:creationId xmlns:p14="http://schemas.microsoft.com/office/powerpoint/2010/main" val="1860241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So, how to backpropagate the gradients for the filter? After doing the math, it turns out that backpropagation of this recursion is also a recursion, but with a transposed A matrix and reverse time filtering. Once this recursive filter is evaluated, the gradients for the input, the a coefficients, and the initial condition to the filter are trivial to compute, as I show at the bottom. This property helps to reduce the number of operators needed when building </a:t>
            </a:r>
            <a:r>
              <a:rPr lang="en-GB" sz="1200" b="0" i="0" u="none" strike="noStrike" kern="1200" dirty="0" err="1">
                <a:solidFill>
                  <a:schemeClr val="tx1"/>
                </a:solidFill>
                <a:effectLst/>
                <a:latin typeface="+mn-lt"/>
                <a:ea typeface="+mn-ea"/>
                <a:cs typeface="+mn-cs"/>
              </a:rPr>
              <a:t>philtorch</a:t>
            </a:r>
            <a:r>
              <a:rPr lang="en-GB" sz="1200" b="0" i="0" u="none" strike="noStrike"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15</a:t>
            </a:fld>
            <a:endParaRPr lang="zh-TW" altLang="en-US"/>
          </a:p>
        </p:txBody>
      </p:sp>
    </p:spTree>
    <p:extLst>
      <p:ext uri="{BB962C8B-B14F-4D97-AF65-F5344CB8AC3E}">
        <p14:creationId xmlns:p14="http://schemas.microsoft.com/office/powerpoint/2010/main" val="2426139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Ok, good! Now we remove the overheads from the </a:t>
            </a:r>
            <a:r>
              <a:rPr lang="en-GB" sz="1200" b="0" i="0" u="none" strike="noStrike" kern="1200" dirty="0" err="1">
                <a:solidFill>
                  <a:schemeClr val="tx1"/>
                </a:solidFill>
                <a:effectLst/>
                <a:latin typeface="+mn-lt"/>
                <a:ea typeface="+mn-ea"/>
                <a:cs typeface="+mn-cs"/>
              </a:rPr>
              <a:t>PyTorch</a:t>
            </a:r>
            <a:r>
              <a:rPr lang="en-GB" sz="1200" b="0" i="0" u="none" strike="noStrike" kern="1200" dirty="0">
                <a:solidFill>
                  <a:schemeClr val="tx1"/>
                </a:solidFill>
                <a:effectLst/>
                <a:latin typeface="+mn-lt"/>
                <a:ea typeface="+mn-ea"/>
                <a:cs typeface="+mn-cs"/>
              </a:rPr>
              <a:t> framework. Is there anything we can do to the kernel? </a:t>
            </a:r>
            <a:r>
              <a:rPr lang="en-GB" sz="1200" b="1" i="0" u="none" strike="noStrike" kern="1200" dirty="0">
                <a:solidFill>
                  <a:schemeClr val="tx1"/>
                </a:solidFill>
                <a:effectLst/>
                <a:latin typeface="+mn-lt"/>
                <a:ea typeface="+mn-ea"/>
                <a:cs typeface="+mn-cs"/>
              </a:rPr>
              <a:t>Yes! </a:t>
            </a:r>
            <a:r>
              <a:rPr lang="en-GB" sz="1200" b="0" i="0" u="none" strike="noStrike" kern="1200" dirty="0">
                <a:solidFill>
                  <a:schemeClr val="tx1"/>
                </a:solidFill>
                <a:effectLst/>
                <a:latin typeface="+mn-lt"/>
                <a:ea typeface="+mn-ea"/>
                <a:cs typeface="+mn-cs"/>
              </a:rPr>
              <a:t>Let’s look at the recursion again. You might think it’s a recursive definition, so it can only be computed sequentially. </a:t>
            </a:r>
            <a:br>
              <a:rPr lang="en-GB" sz="1200" b="0" i="0" u="none" strike="noStrike" kern="1200" dirty="0">
                <a:solidFill>
                  <a:schemeClr val="tx1"/>
                </a:solidFill>
                <a:effectLst/>
                <a:latin typeface="+mn-lt"/>
                <a:ea typeface="+mn-ea"/>
                <a:cs typeface="+mn-cs"/>
              </a:rPr>
            </a:br>
            <a:r>
              <a:rPr lang="en-GB" sz="1200" b="0" i="0" u="none" strike="noStrike" kern="1200" dirty="0">
                <a:solidFill>
                  <a:schemeClr val="tx1"/>
                </a:solidFill>
                <a:effectLst/>
                <a:latin typeface="+mn-lt"/>
                <a:ea typeface="+mn-ea"/>
                <a:cs typeface="+mn-cs"/>
              </a:rPr>
              <a:t>However, if we can re-express the computation into an accumulation </a:t>
            </a:r>
            <a:r>
              <a:rPr lang="en-GB" altLang="zh-TW" sz="1200" b="0" i="0" u="none" strike="noStrike" kern="1200" dirty="0">
                <a:solidFill>
                  <a:schemeClr val="tx1"/>
                </a:solidFill>
                <a:effectLst/>
                <a:latin typeface="+mn-lt"/>
                <a:ea typeface="+mn-ea"/>
                <a:cs typeface="+mn-cs"/>
              </a:rPr>
              <a:t>over a sequence </a:t>
            </a:r>
            <a:r>
              <a:rPr lang="en-GB" sz="1200" b="0" i="0" u="none" strike="noStrike" kern="1200" dirty="0">
                <a:solidFill>
                  <a:schemeClr val="tx1"/>
                </a:solidFill>
                <a:effectLst/>
                <a:latin typeface="+mn-lt"/>
                <a:ea typeface="+mn-ea"/>
                <a:cs typeface="+mn-cs"/>
              </a:rPr>
              <a:t>using an associative operator, then the order of computing the sequence element doesn’t matter.</a:t>
            </a:r>
            <a:br>
              <a:rPr lang="en-GB" sz="1200" b="0" i="0" u="none" strike="noStrike" kern="1200" dirty="0">
                <a:solidFill>
                  <a:schemeClr val="tx1"/>
                </a:solidFill>
                <a:effectLst/>
                <a:latin typeface="+mn-lt"/>
                <a:ea typeface="+mn-ea"/>
                <a:cs typeface="+mn-cs"/>
              </a:rPr>
            </a:br>
            <a:r>
              <a:rPr lang="en-GB" sz="1200" b="0" i="0" u="none" strike="noStrike" kern="1200" dirty="0">
                <a:solidFill>
                  <a:schemeClr val="tx1"/>
                </a:solidFill>
                <a:effectLst/>
                <a:latin typeface="+mn-lt"/>
                <a:ea typeface="+mn-ea"/>
                <a:cs typeface="+mn-cs"/>
              </a:rPr>
              <a:t>We can compute partial results in parallel and combine them later. There’s an algorithm called parallel associative scan that does precisely that. In </a:t>
            </a:r>
            <a:r>
              <a:rPr lang="en-GB" sz="1200" b="0" i="0" u="none" strike="noStrike" kern="1200" dirty="0" err="1">
                <a:solidFill>
                  <a:schemeClr val="tx1"/>
                </a:solidFill>
                <a:effectLst/>
                <a:latin typeface="+mn-lt"/>
                <a:ea typeface="+mn-ea"/>
                <a:cs typeface="+mn-cs"/>
              </a:rPr>
              <a:t>Philtorch</a:t>
            </a:r>
            <a:r>
              <a:rPr lang="en-GB" sz="1200" b="0" i="0" u="none" strike="noStrike" kern="1200" dirty="0">
                <a:solidFill>
                  <a:schemeClr val="tx1"/>
                </a:solidFill>
                <a:effectLst/>
                <a:latin typeface="+mn-lt"/>
                <a:ea typeface="+mn-ea"/>
                <a:cs typeface="+mn-cs"/>
              </a:rPr>
              <a:t>, we use the scan implementation in the CUDA toolkit, which is highly optimised.</a:t>
            </a:r>
            <a:endParaRPr lang="en-US" dirty="0"/>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16</a:t>
            </a:fld>
            <a:endParaRPr lang="zh-TW" altLang="en-US"/>
          </a:p>
        </p:txBody>
      </p:sp>
    </p:spTree>
    <p:extLst>
      <p:ext uri="{BB962C8B-B14F-4D97-AF65-F5344CB8AC3E}">
        <p14:creationId xmlns:p14="http://schemas.microsoft.com/office/powerpoint/2010/main" val="321560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Moreover, there’s one more thing we can leverage. If the A matrix can be decomposed into a diagonal matrix and an invertible matrix, which means this filter has distinct poles, we can reformulate the recursion into this new recursion, where the A matrix is replaced with the diagonal matrix. Thus, matrix multiplications are replaced by simple element-wise multiplications, which can save significant computation when the filter order is high. This new form also corresponds to filtering the input signal with multiple first-order filters in parallel, then summing their outputs.</a:t>
            </a:r>
            <a:endParaRPr 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17</a:t>
            </a:fld>
            <a:endParaRPr lang="zh-TW" altLang="en-US"/>
          </a:p>
        </p:txBody>
      </p:sp>
    </p:spTree>
    <p:extLst>
      <p:ext uri="{BB962C8B-B14F-4D97-AF65-F5344CB8AC3E}">
        <p14:creationId xmlns:p14="http://schemas.microsoft.com/office/powerpoint/2010/main" val="1328873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Lastly, I want to present an alternative method that doesn’t involve custom kernels and instead uses </a:t>
            </a:r>
            <a:r>
              <a:rPr lang="en-GB" sz="1200" b="0" i="0" u="none" strike="noStrike" kern="1200" err="1">
                <a:solidFill>
                  <a:schemeClr val="tx1"/>
                </a:solidFill>
                <a:effectLst/>
                <a:latin typeface="+mn-lt"/>
                <a:ea typeface="+mn-ea"/>
                <a:cs typeface="+mn-cs"/>
              </a:rPr>
              <a:t>PyTorch's</a:t>
            </a:r>
            <a:r>
              <a:rPr lang="en-GB" sz="1200" b="0" i="0" u="none" strike="noStrike" kern="1200">
                <a:solidFill>
                  <a:schemeClr val="tx1"/>
                </a:solidFill>
                <a:effectLst/>
                <a:latin typeface="+mn-lt"/>
                <a:ea typeface="+mn-ea"/>
                <a:cs typeface="+mn-cs"/>
              </a:rPr>
              <a:t> Python API. It’s based on a talk by Andres from GPU Audio in ADC 2022. It’s called sample unrolling. The idea is that we can augment the matrix in the recursion to predict multiple steps at once; thus, we reduce the number of recursions and can leverage </a:t>
            </a:r>
            <a:r>
              <a:rPr lang="en-GB" sz="1200" b="0" i="0" u="none" strike="noStrike" kern="1200" err="1">
                <a:solidFill>
                  <a:schemeClr val="tx1"/>
                </a:solidFill>
                <a:effectLst/>
                <a:latin typeface="+mn-lt"/>
                <a:ea typeface="+mn-ea"/>
                <a:cs typeface="+mn-cs"/>
              </a:rPr>
              <a:t>PyTorch's</a:t>
            </a:r>
            <a:r>
              <a:rPr lang="en-GB" sz="1200" b="0" i="0" u="none" strike="noStrike" kern="1200">
                <a:solidFill>
                  <a:schemeClr val="tx1"/>
                </a:solidFill>
                <a:effectLst/>
                <a:latin typeface="+mn-lt"/>
                <a:ea typeface="+mn-ea"/>
                <a:cs typeface="+mn-cs"/>
              </a:rPr>
              <a:t> efficient matrix multiplication. The problem is that the algorithm is still sequential. It’s an online algorithm, but we’re interested in offline acceleration.</a:t>
            </a:r>
            <a:br>
              <a:rPr lang="en-GB" sz="1200" b="0" i="0" u="none" strike="noStrike" kern="1200">
                <a:solidFill>
                  <a:schemeClr val="tx1"/>
                </a:solidFill>
                <a:effectLst/>
                <a:latin typeface="+mn-lt"/>
                <a:ea typeface="+mn-ea"/>
                <a:cs typeface="+mn-cs"/>
              </a:rPr>
            </a:br>
            <a:r>
              <a:rPr lang="en-GB" sz="1200" b="0" i="0" u="none" strike="noStrike" kern="1200">
                <a:solidFill>
                  <a:schemeClr val="tx1"/>
                </a:solidFill>
                <a:effectLst/>
                <a:latin typeface="+mn-lt"/>
                <a:ea typeface="+mn-ea"/>
                <a:cs typeface="+mn-cs"/>
              </a:rPr>
              <a:t>If we remove the requirement that each sample has to be processed sequentially, can we make it faster?</a:t>
            </a:r>
            <a:endParaRPr 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18</a:t>
            </a:fld>
            <a:endParaRPr lang="zh-TW" altLang="en-US"/>
          </a:p>
        </p:txBody>
      </p:sp>
    </p:spTree>
    <p:extLst>
      <p:ext uri="{BB962C8B-B14F-4D97-AF65-F5344CB8AC3E}">
        <p14:creationId xmlns:p14="http://schemas.microsoft.com/office/powerpoint/2010/main" val="2495533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The offline version of sample unrolling is simply dividing the previous equation into two steps. In the first step, instead of computing all the outputs in one chunk, we just compute the last output of the chunk, which is enough to calculate the next chunk. In this way, the matrix sizes in the recursion are smaller and faster to compute. How about the rest of the outputs? Once step one is complete, we can compute the remaining steps in parallel using the subsampled output we obtained. BTW, you should notice something. What is step one? It’s a recursive filter. Can we solve it using the same process? </a:t>
            </a:r>
            <a:r>
              <a:rPr lang="en-GB" sz="1200" b="1" i="0" u="none" strike="noStrike" kern="1200">
                <a:solidFill>
                  <a:schemeClr val="tx1"/>
                </a:solidFill>
                <a:effectLst/>
                <a:latin typeface="+mn-lt"/>
                <a:ea typeface="+mn-ea"/>
                <a:cs typeface="+mn-cs"/>
              </a:rPr>
              <a:t>Sure, we can! </a:t>
            </a:r>
            <a:r>
              <a:rPr lang="en-GB" sz="1200" b="0" i="0" u="none" strike="noStrike" kern="1200">
                <a:solidFill>
                  <a:schemeClr val="tx1"/>
                </a:solidFill>
                <a:effectLst/>
                <a:latin typeface="+mn-lt"/>
                <a:ea typeface="+mn-ea"/>
                <a:cs typeface="+mn-cs"/>
              </a:rPr>
              <a:t>This algorithm can be recursively applied for optimal speedup.</a:t>
            </a:r>
            <a:endParaRPr 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19</a:t>
            </a:fld>
            <a:endParaRPr lang="zh-TW" altLang="en-US"/>
          </a:p>
        </p:txBody>
      </p:sp>
    </p:spTree>
    <p:extLst>
      <p:ext uri="{BB962C8B-B14F-4D97-AF65-F5344CB8AC3E}">
        <p14:creationId xmlns:p14="http://schemas.microsoft.com/office/powerpoint/2010/main" val="2301274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The recursive algorithm I just presented actually </a:t>
            </a:r>
            <a:r>
              <a:rPr lang="en-GB" sz="1200" b="0" i="0" u="none" strike="noStrike" kern="1200" dirty="0">
                <a:solidFill>
                  <a:schemeClr val="tx1"/>
                </a:solidFill>
                <a:effectLst/>
                <a:latin typeface="+mn-lt"/>
                <a:ea typeface="+mn-ea"/>
                <a:cs typeface="+mn-cs"/>
              </a:rPr>
              <a:t>is</a:t>
            </a:r>
            <a:r>
              <a:rPr lang="en-GB" sz="1200" b="0" i="0" u="none" strike="noStrike" kern="1200">
                <a:solidFill>
                  <a:schemeClr val="tx1"/>
                </a:solidFill>
                <a:effectLst/>
                <a:latin typeface="+mn-lt"/>
                <a:ea typeface="+mn-ea"/>
                <a:cs typeface="+mn-cs"/>
              </a:rPr>
              <a:t> the parallel associative scan algorithm. Here’s an example diagram I copied from Wikipedia just to give you an idea of how it actually works. </a:t>
            </a:r>
            <a:br>
              <a:rPr lang="en-GB" sz="1200" b="0" i="0" u="none" strike="noStrike" kern="1200">
                <a:solidFill>
                  <a:schemeClr val="tx1"/>
                </a:solidFill>
                <a:effectLst/>
                <a:latin typeface="+mn-lt"/>
                <a:ea typeface="+mn-ea"/>
                <a:cs typeface="+mn-cs"/>
              </a:rPr>
            </a:br>
            <a:r>
              <a:rPr lang="en-GB" altLang="zh-TW" sz="1200" b="0" i="0" u="none" strike="noStrike" kern="1200">
                <a:solidFill>
                  <a:schemeClr val="tx1"/>
                </a:solidFill>
                <a:effectLst/>
                <a:latin typeface="+mn-lt"/>
                <a:ea typeface="+mn-ea"/>
                <a:cs typeface="+mn-cs"/>
              </a:rPr>
              <a:t>We can interpret this diagram as a sequence with 16 elements, and we hop every two samples in step one. </a:t>
            </a:r>
            <a:br>
              <a:rPr lang="en-GB" sz="1200" b="0" i="0" u="none" strike="noStrike" kern="1200">
                <a:solidFill>
                  <a:schemeClr val="tx1"/>
                </a:solidFill>
                <a:effectLst/>
                <a:latin typeface="+mn-lt"/>
                <a:ea typeface="+mn-ea"/>
                <a:cs typeface="+mn-cs"/>
              </a:rPr>
            </a:br>
            <a:r>
              <a:rPr lang="en-US" altLang="zh-TW" sz="1200" b="0" i="0" u="none" strike="noStrike" kern="1200">
                <a:solidFill>
                  <a:schemeClr val="tx1"/>
                </a:solidFill>
                <a:effectLst/>
                <a:latin typeface="+mn-lt"/>
                <a:ea typeface="+mn-ea"/>
                <a:cs typeface="+mn-cs"/>
              </a:rPr>
              <a:t>You see that, assuming we have enough parallel processors, the number of computational steps becomes proportional to the sequence length logarithmically instead of linearly. So, the longer the sequence is, the more speedup you can get. That’s the power of parallel associative scan.</a:t>
            </a:r>
            <a:br>
              <a:rPr lang="en-GB" sz="1200" b="0" i="0" u="none" strike="noStrike" kern="1200">
                <a:solidFill>
                  <a:schemeClr val="tx1"/>
                </a:solidFill>
                <a:effectLst/>
                <a:latin typeface="+mn-lt"/>
                <a:ea typeface="+mn-ea"/>
                <a:cs typeface="+mn-cs"/>
              </a:rPr>
            </a:br>
            <a:endParaRPr lang="zh-TW" alt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20</a:t>
            </a:fld>
            <a:endParaRPr lang="zh-TW" altLang="en-US"/>
          </a:p>
        </p:txBody>
      </p:sp>
    </p:spTree>
    <p:extLst>
      <p:ext uri="{BB962C8B-B14F-4D97-AF65-F5344CB8AC3E}">
        <p14:creationId xmlns:p14="http://schemas.microsoft.com/office/powerpoint/2010/main" val="1907951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all the tricks I used.</a:t>
            </a:r>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21</a:t>
            </a:fld>
            <a:endParaRPr lang="zh-TW" altLang="en-US"/>
          </a:p>
        </p:txBody>
      </p:sp>
    </p:spTree>
    <p:extLst>
      <p:ext uri="{BB962C8B-B14F-4D97-AF65-F5344CB8AC3E}">
        <p14:creationId xmlns:p14="http://schemas.microsoft.com/office/powerpoint/2010/main" val="28908866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To compare the speed of </a:t>
            </a:r>
            <a:r>
              <a:rPr lang="en-GB" sz="1200" b="0" i="0" u="none" strike="noStrike" kern="1200" err="1">
                <a:solidFill>
                  <a:schemeClr val="tx1"/>
                </a:solidFill>
                <a:effectLst/>
                <a:latin typeface="+mn-lt"/>
                <a:ea typeface="+mn-ea"/>
                <a:cs typeface="+mn-cs"/>
              </a:rPr>
              <a:t>Philtorch</a:t>
            </a:r>
            <a:r>
              <a:rPr lang="en-GB" sz="1200" b="0" i="0" u="none" strike="noStrike" kern="1200">
                <a:solidFill>
                  <a:schemeClr val="tx1"/>
                </a:solidFill>
                <a:effectLst/>
                <a:latin typeface="+mn-lt"/>
                <a:ea typeface="+mn-ea"/>
                <a:cs typeface="+mn-cs"/>
              </a:rPr>
              <a:t>, I did a very simple benchmark. The methods I compared are the naive for-loop method, the optimised SSM kernel, diagonalised SSM, and sample unrolling. I used a second-order filter, the fundamental building block of any higher-order filter. I benchmarked their runtime on an Intel i7 and an RTX 5060 Ti. You can see that using a custom kernel, the SSM is already more than 100 times faster than the naive one. On the GPU, this difference is bigger, since we can leverage super-optimised parallel scan. Sample unrolling is around 10 times slower on the GPU, but it’s also super fast.</a:t>
            </a:r>
            <a:endParaRPr 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22</a:t>
            </a:fld>
            <a:endParaRPr lang="zh-TW" altLang="en-US"/>
          </a:p>
        </p:txBody>
      </p:sp>
    </p:spTree>
    <p:extLst>
      <p:ext uri="{BB962C8B-B14F-4D97-AF65-F5344CB8AC3E}">
        <p14:creationId xmlns:p14="http://schemas.microsoft.com/office/powerpoint/2010/main" val="888782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Now, let’s look at the speed of gradient computation. The naive method is even slower and went off the chart, while all other methods perform comparably fast. On the GPU, the fastest method is SSM, but I expect that when the filter order is higher, the diagonal method will outperform it. </a:t>
            </a:r>
            <a:endParaRPr 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23</a:t>
            </a:fld>
            <a:endParaRPr lang="zh-TW" altLang="en-US"/>
          </a:p>
        </p:txBody>
      </p:sp>
    </p:spTree>
    <p:extLst>
      <p:ext uri="{BB962C8B-B14F-4D97-AF65-F5344CB8AC3E}">
        <p14:creationId xmlns:p14="http://schemas.microsoft.com/office/powerpoint/2010/main" val="1519919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We have reached the end of this talk. Finally, some tips for using </a:t>
            </a:r>
            <a:r>
              <a:rPr lang="en-GB" sz="1200" b="0" i="0" u="none" strike="noStrike" kern="1200" dirty="0" err="1">
                <a:solidFill>
                  <a:schemeClr val="tx1"/>
                </a:solidFill>
                <a:effectLst/>
                <a:latin typeface="+mn-lt"/>
                <a:ea typeface="+mn-ea"/>
                <a:cs typeface="+mn-cs"/>
              </a:rPr>
              <a:t>Philtorch</a:t>
            </a:r>
            <a:r>
              <a:rPr lang="en-GB" sz="1200" b="0" i="0" u="none" strike="noStrike" kern="1200" dirty="0">
                <a:solidFill>
                  <a:schemeClr val="tx1"/>
                </a:solidFill>
                <a:effectLst/>
                <a:latin typeface="+mn-lt"/>
                <a:ea typeface="+mn-ea"/>
                <a:cs typeface="+mn-cs"/>
              </a:rPr>
              <a:t>. Currently, it has optimised kernels for first and second-order filters. Fast kernels for higher filters are on the way. I suggest decomposing your filters into multiple second-order filters, either cascaded or in parallel, and accelerating each small filter using </a:t>
            </a:r>
            <a:r>
              <a:rPr lang="en-GB" sz="1200" b="0" i="0" u="none" strike="noStrike" kern="1200" dirty="0" err="1">
                <a:solidFill>
                  <a:schemeClr val="tx1"/>
                </a:solidFill>
                <a:effectLst/>
                <a:latin typeface="+mn-lt"/>
                <a:ea typeface="+mn-ea"/>
                <a:cs typeface="+mn-cs"/>
              </a:rPr>
              <a:t>philtorch</a:t>
            </a:r>
            <a:r>
              <a:rPr lang="en-GB" sz="1200" b="0" i="0" u="none" strike="noStrike" kern="120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24</a:t>
            </a:fld>
            <a:endParaRPr lang="zh-TW" altLang="en-US"/>
          </a:p>
        </p:txBody>
      </p:sp>
    </p:spTree>
    <p:extLst>
      <p:ext uri="{BB962C8B-B14F-4D97-AF65-F5344CB8AC3E}">
        <p14:creationId xmlns:p14="http://schemas.microsoft.com/office/powerpoint/2010/main" val="19764720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And here are the references. That’s all. Thank you for listening!</a:t>
            </a:r>
            <a:endParaRPr lang="en-US"/>
          </a:p>
        </p:txBody>
      </p:sp>
      <p:sp>
        <p:nvSpPr>
          <p:cNvPr id="4" name="Slide Number Placeholder 3"/>
          <p:cNvSpPr>
            <a:spLocks noGrp="1"/>
          </p:cNvSpPr>
          <p:nvPr>
            <p:ph type="sldNum" sz="quarter" idx="5"/>
          </p:nvPr>
        </p:nvSpPr>
        <p:spPr/>
        <p:txBody>
          <a:bodyPr/>
          <a:lstStyle/>
          <a:p>
            <a:fld id="{30784CA9-CF0B-45ED-B410-A89B162844C8}" type="slidenum">
              <a:rPr lang="zh-TW" altLang="en-US" smtClean="0"/>
              <a:t>25</a:t>
            </a:fld>
            <a:endParaRPr lang="zh-TW" altLang="en-US"/>
          </a:p>
        </p:txBody>
      </p:sp>
    </p:spTree>
    <p:extLst>
      <p:ext uri="{BB962C8B-B14F-4D97-AF65-F5344CB8AC3E}">
        <p14:creationId xmlns:p14="http://schemas.microsoft.com/office/powerpoint/2010/main" val="1380660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6626A-FAF1-4849-BC22-04F8751BF301}"/>
              </a:ext>
            </a:extLst>
          </p:cNvPr>
          <p:cNvSpPr>
            <a:spLocks noGrp="1"/>
          </p:cNvSpPr>
          <p:nvPr>
            <p:ph type="ctrTitle"/>
          </p:nvPr>
        </p:nvSpPr>
        <p:spPr>
          <a:xfrm>
            <a:off x="1524000" y="1122363"/>
            <a:ext cx="9144000" cy="2387600"/>
          </a:xfrm>
        </p:spPr>
        <p:txBody>
          <a:bodyPr anchor="b"/>
          <a:lstStyle>
            <a:lvl1pPr algn="ctr">
              <a:defRPr sz="6000"/>
            </a:lvl1pPr>
          </a:lstStyle>
          <a:p>
            <a:r>
              <a:rPr lang="en-US" altLang="zh-TW"/>
              <a:t>Click to edit Master title style</a:t>
            </a:r>
            <a:endParaRPr lang="zh-TW" altLang="en-US"/>
          </a:p>
        </p:txBody>
      </p:sp>
      <p:sp>
        <p:nvSpPr>
          <p:cNvPr id="3" name="Subtitle 2">
            <a:extLst>
              <a:ext uri="{FF2B5EF4-FFF2-40B4-BE49-F238E27FC236}">
                <a16:creationId xmlns:a16="http://schemas.microsoft.com/office/drawing/2014/main" id="{574CA543-768C-4F39-A0A8-E21BF89233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TW"/>
              <a:t>Click to edit Master subtitle style</a:t>
            </a:r>
            <a:endParaRPr lang="zh-TW" altLang="en-US"/>
          </a:p>
        </p:txBody>
      </p:sp>
      <p:sp>
        <p:nvSpPr>
          <p:cNvPr id="4" name="Date Placeholder 3">
            <a:extLst>
              <a:ext uri="{FF2B5EF4-FFF2-40B4-BE49-F238E27FC236}">
                <a16:creationId xmlns:a16="http://schemas.microsoft.com/office/drawing/2014/main" id="{C5FB1844-C84A-4473-8B6F-67A5D91D12BC}"/>
              </a:ext>
            </a:extLst>
          </p:cNvPr>
          <p:cNvSpPr>
            <a:spLocks noGrp="1"/>
          </p:cNvSpPr>
          <p:nvPr>
            <p:ph type="dt" sz="half" idx="10"/>
          </p:nvPr>
        </p:nvSpPr>
        <p:spPr/>
        <p:txBody>
          <a:bodyPr/>
          <a:lstStyle/>
          <a:p>
            <a:fld id="{D680F702-B112-481C-AB2C-7959AD3BDC07}" type="datetime1">
              <a:rPr lang="zh-TW" altLang="en-US" smtClean="0"/>
              <a:t>2025/11/9</a:t>
            </a:fld>
            <a:endParaRPr lang="zh-TW" altLang="en-US"/>
          </a:p>
        </p:txBody>
      </p:sp>
      <p:sp>
        <p:nvSpPr>
          <p:cNvPr id="5" name="Footer Placeholder 4">
            <a:extLst>
              <a:ext uri="{FF2B5EF4-FFF2-40B4-BE49-F238E27FC236}">
                <a16:creationId xmlns:a16="http://schemas.microsoft.com/office/drawing/2014/main" id="{E33EB613-1C0C-4D86-A187-0883C863C6A3}"/>
              </a:ext>
            </a:extLst>
          </p:cNvPr>
          <p:cNvSpPr>
            <a:spLocks noGrp="1"/>
          </p:cNvSpPr>
          <p:nvPr>
            <p:ph type="ftr" sz="quarter" idx="11"/>
          </p:nvPr>
        </p:nvSpPr>
        <p:spPr/>
        <p:txBody>
          <a:bodyPr/>
          <a:lstStyle/>
          <a:p>
            <a:r>
              <a:rPr lang="en-GB" altLang="zh-TW"/>
              <a:t>ADC 2025, Bristol</a:t>
            </a:r>
            <a:endParaRPr lang="zh-TW" altLang="en-US"/>
          </a:p>
        </p:txBody>
      </p:sp>
      <p:sp>
        <p:nvSpPr>
          <p:cNvPr id="6" name="Slide Number Placeholder 5">
            <a:extLst>
              <a:ext uri="{FF2B5EF4-FFF2-40B4-BE49-F238E27FC236}">
                <a16:creationId xmlns:a16="http://schemas.microsoft.com/office/drawing/2014/main" id="{86C683A0-BCFE-464D-B52E-FF125833AC62}"/>
              </a:ext>
            </a:extLst>
          </p:cNvPr>
          <p:cNvSpPr>
            <a:spLocks noGrp="1"/>
          </p:cNvSpPr>
          <p:nvPr>
            <p:ph type="sldNum" sz="quarter" idx="12"/>
          </p:nvPr>
        </p:nvSpPr>
        <p:spPr/>
        <p:txBody>
          <a:body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3463966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B81C-79A7-4614-B8BF-C448755ADF56}"/>
              </a:ext>
            </a:extLst>
          </p:cNvPr>
          <p:cNvSpPr>
            <a:spLocks noGrp="1"/>
          </p:cNvSpPr>
          <p:nvPr>
            <p:ph type="title"/>
          </p:nvPr>
        </p:nvSpPr>
        <p:spPr/>
        <p:txBody>
          <a:bodyPr/>
          <a:lstStyle/>
          <a:p>
            <a:r>
              <a:rPr lang="en-US" altLang="zh-TW"/>
              <a:t>Click to edit Master title style</a:t>
            </a:r>
            <a:endParaRPr lang="zh-TW" altLang="en-US"/>
          </a:p>
        </p:txBody>
      </p:sp>
      <p:sp>
        <p:nvSpPr>
          <p:cNvPr id="3" name="Content Placeholder 2">
            <a:extLst>
              <a:ext uri="{FF2B5EF4-FFF2-40B4-BE49-F238E27FC236}">
                <a16:creationId xmlns:a16="http://schemas.microsoft.com/office/drawing/2014/main" id="{724BCD7B-DB64-42AF-A95C-647DE52F7463}"/>
              </a:ext>
            </a:extLst>
          </p:cNvPr>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a:extLst>
              <a:ext uri="{FF2B5EF4-FFF2-40B4-BE49-F238E27FC236}">
                <a16:creationId xmlns:a16="http://schemas.microsoft.com/office/drawing/2014/main" id="{EDA10BB4-AA2D-4E00-9908-E5C5913B3820}"/>
              </a:ext>
            </a:extLst>
          </p:cNvPr>
          <p:cNvSpPr>
            <a:spLocks noGrp="1"/>
          </p:cNvSpPr>
          <p:nvPr>
            <p:ph type="dt" sz="half" idx="10"/>
          </p:nvPr>
        </p:nvSpPr>
        <p:spPr/>
        <p:txBody>
          <a:bodyPr/>
          <a:lstStyle/>
          <a:p>
            <a:fld id="{53D39AEC-688D-4606-BEA6-CD0066D6AA5D}" type="datetime1">
              <a:rPr lang="zh-TW" altLang="en-US" smtClean="0"/>
              <a:t>2025/11/9</a:t>
            </a:fld>
            <a:endParaRPr lang="zh-TW" altLang="en-US"/>
          </a:p>
        </p:txBody>
      </p:sp>
      <p:sp>
        <p:nvSpPr>
          <p:cNvPr id="5" name="Footer Placeholder 4">
            <a:extLst>
              <a:ext uri="{FF2B5EF4-FFF2-40B4-BE49-F238E27FC236}">
                <a16:creationId xmlns:a16="http://schemas.microsoft.com/office/drawing/2014/main" id="{857371C2-825E-433E-97C1-DF2C95659921}"/>
              </a:ext>
            </a:extLst>
          </p:cNvPr>
          <p:cNvSpPr>
            <a:spLocks noGrp="1"/>
          </p:cNvSpPr>
          <p:nvPr>
            <p:ph type="ftr" sz="quarter" idx="11"/>
          </p:nvPr>
        </p:nvSpPr>
        <p:spPr/>
        <p:txBody>
          <a:bodyPr/>
          <a:lstStyle/>
          <a:p>
            <a:r>
              <a:rPr lang="en-GB" altLang="zh-TW"/>
              <a:t>ADC 2025, Bristol</a:t>
            </a:r>
            <a:endParaRPr lang="zh-TW" altLang="en-US"/>
          </a:p>
        </p:txBody>
      </p:sp>
      <p:sp>
        <p:nvSpPr>
          <p:cNvPr id="6" name="Slide Number Placeholder 5">
            <a:extLst>
              <a:ext uri="{FF2B5EF4-FFF2-40B4-BE49-F238E27FC236}">
                <a16:creationId xmlns:a16="http://schemas.microsoft.com/office/drawing/2014/main" id="{64C4FC4E-9E05-46F9-B76D-F9001DC312C2}"/>
              </a:ext>
            </a:extLst>
          </p:cNvPr>
          <p:cNvSpPr>
            <a:spLocks noGrp="1"/>
          </p:cNvSpPr>
          <p:nvPr>
            <p:ph type="sldNum" sz="quarter" idx="12"/>
          </p:nvPr>
        </p:nvSpPr>
        <p:spPr/>
        <p:txBody>
          <a:body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1952479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A7263-E7AE-4071-A2CA-61A6A1B27DBF}"/>
              </a:ext>
            </a:extLst>
          </p:cNvPr>
          <p:cNvSpPr>
            <a:spLocks noGrp="1"/>
          </p:cNvSpPr>
          <p:nvPr>
            <p:ph type="title"/>
          </p:nvPr>
        </p:nvSpPr>
        <p:spPr>
          <a:xfrm>
            <a:off x="831850" y="1709738"/>
            <a:ext cx="10515600" cy="2852737"/>
          </a:xfrm>
        </p:spPr>
        <p:txBody>
          <a:bodyPr anchor="b"/>
          <a:lstStyle>
            <a:lvl1pPr>
              <a:defRPr sz="6000"/>
            </a:lvl1pPr>
          </a:lstStyle>
          <a:p>
            <a:r>
              <a:rPr lang="en-US" altLang="zh-TW"/>
              <a:t>Click to edit Master title style</a:t>
            </a:r>
            <a:endParaRPr lang="zh-TW" altLang="en-US"/>
          </a:p>
        </p:txBody>
      </p:sp>
      <p:sp>
        <p:nvSpPr>
          <p:cNvPr id="3" name="Text Placeholder 2">
            <a:extLst>
              <a:ext uri="{FF2B5EF4-FFF2-40B4-BE49-F238E27FC236}">
                <a16:creationId xmlns:a16="http://schemas.microsoft.com/office/drawing/2014/main" id="{8818C0EE-BFC1-4BA5-B003-8B0955AA99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TW"/>
              <a:t>Click to edit Master text styles</a:t>
            </a:r>
          </a:p>
        </p:txBody>
      </p:sp>
      <p:sp>
        <p:nvSpPr>
          <p:cNvPr id="4" name="Date Placeholder 3">
            <a:extLst>
              <a:ext uri="{FF2B5EF4-FFF2-40B4-BE49-F238E27FC236}">
                <a16:creationId xmlns:a16="http://schemas.microsoft.com/office/drawing/2014/main" id="{4D5DBE37-14BF-415E-9D69-46D1D57C2BCC}"/>
              </a:ext>
            </a:extLst>
          </p:cNvPr>
          <p:cNvSpPr>
            <a:spLocks noGrp="1"/>
          </p:cNvSpPr>
          <p:nvPr>
            <p:ph type="dt" sz="half" idx="10"/>
          </p:nvPr>
        </p:nvSpPr>
        <p:spPr/>
        <p:txBody>
          <a:bodyPr/>
          <a:lstStyle/>
          <a:p>
            <a:fld id="{BD3855F5-4B3B-461D-99BD-74F95B9B868F}" type="datetime1">
              <a:rPr lang="zh-TW" altLang="en-US" smtClean="0"/>
              <a:t>2025/11/9</a:t>
            </a:fld>
            <a:endParaRPr lang="zh-TW" altLang="en-US"/>
          </a:p>
        </p:txBody>
      </p:sp>
      <p:sp>
        <p:nvSpPr>
          <p:cNvPr id="5" name="Footer Placeholder 4">
            <a:extLst>
              <a:ext uri="{FF2B5EF4-FFF2-40B4-BE49-F238E27FC236}">
                <a16:creationId xmlns:a16="http://schemas.microsoft.com/office/drawing/2014/main" id="{9B5E0A09-2D4B-4FFC-818A-64014101B47D}"/>
              </a:ext>
            </a:extLst>
          </p:cNvPr>
          <p:cNvSpPr>
            <a:spLocks noGrp="1"/>
          </p:cNvSpPr>
          <p:nvPr>
            <p:ph type="ftr" sz="quarter" idx="11"/>
          </p:nvPr>
        </p:nvSpPr>
        <p:spPr/>
        <p:txBody>
          <a:bodyPr/>
          <a:lstStyle/>
          <a:p>
            <a:r>
              <a:rPr lang="en-GB" altLang="zh-TW"/>
              <a:t>ADC 2025, Bristol</a:t>
            </a:r>
            <a:endParaRPr lang="zh-TW" altLang="en-US"/>
          </a:p>
        </p:txBody>
      </p:sp>
      <p:sp>
        <p:nvSpPr>
          <p:cNvPr id="6" name="Slide Number Placeholder 5">
            <a:extLst>
              <a:ext uri="{FF2B5EF4-FFF2-40B4-BE49-F238E27FC236}">
                <a16:creationId xmlns:a16="http://schemas.microsoft.com/office/drawing/2014/main" id="{FCDF0ED1-216F-40B5-BAB3-510680019BAD}"/>
              </a:ext>
            </a:extLst>
          </p:cNvPr>
          <p:cNvSpPr>
            <a:spLocks noGrp="1"/>
          </p:cNvSpPr>
          <p:nvPr>
            <p:ph type="sldNum" sz="quarter" idx="12"/>
          </p:nvPr>
        </p:nvSpPr>
        <p:spPr/>
        <p:txBody>
          <a:body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190642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EE08-DEA9-469E-A770-D2B41334C552}"/>
              </a:ext>
            </a:extLst>
          </p:cNvPr>
          <p:cNvSpPr>
            <a:spLocks noGrp="1"/>
          </p:cNvSpPr>
          <p:nvPr>
            <p:ph type="title"/>
          </p:nvPr>
        </p:nvSpPr>
        <p:spPr/>
        <p:txBody>
          <a:bodyPr/>
          <a:lstStyle/>
          <a:p>
            <a:r>
              <a:rPr lang="en-US" altLang="zh-TW"/>
              <a:t>Click to edit Master title style</a:t>
            </a:r>
            <a:endParaRPr lang="zh-TW" altLang="en-US"/>
          </a:p>
        </p:txBody>
      </p:sp>
      <p:sp>
        <p:nvSpPr>
          <p:cNvPr id="3" name="Content Placeholder 2">
            <a:extLst>
              <a:ext uri="{FF2B5EF4-FFF2-40B4-BE49-F238E27FC236}">
                <a16:creationId xmlns:a16="http://schemas.microsoft.com/office/drawing/2014/main" id="{DCADE723-CAA8-4E50-B655-72BC7ED19109}"/>
              </a:ext>
            </a:extLst>
          </p:cNvPr>
          <p:cNvSpPr>
            <a:spLocks noGrp="1"/>
          </p:cNvSpPr>
          <p:nvPr>
            <p:ph sz="half" idx="1"/>
          </p:nvPr>
        </p:nvSpPr>
        <p:spPr>
          <a:xfrm>
            <a:off x="838200" y="1825625"/>
            <a:ext cx="5181600" cy="4351338"/>
          </a:xfrm>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Content Placeholder 3">
            <a:extLst>
              <a:ext uri="{FF2B5EF4-FFF2-40B4-BE49-F238E27FC236}">
                <a16:creationId xmlns:a16="http://schemas.microsoft.com/office/drawing/2014/main" id="{09961268-10DB-4B40-848D-CB9CC3BD3B87}"/>
              </a:ext>
            </a:extLst>
          </p:cNvPr>
          <p:cNvSpPr>
            <a:spLocks noGrp="1"/>
          </p:cNvSpPr>
          <p:nvPr>
            <p:ph sz="half" idx="2"/>
          </p:nvPr>
        </p:nvSpPr>
        <p:spPr>
          <a:xfrm>
            <a:off x="6172200" y="1825625"/>
            <a:ext cx="5181600" cy="4351338"/>
          </a:xfrm>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Date Placeholder 4">
            <a:extLst>
              <a:ext uri="{FF2B5EF4-FFF2-40B4-BE49-F238E27FC236}">
                <a16:creationId xmlns:a16="http://schemas.microsoft.com/office/drawing/2014/main" id="{BA80B8CC-ADDE-4F83-84B3-F3C0AA141D6B}"/>
              </a:ext>
            </a:extLst>
          </p:cNvPr>
          <p:cNvSpPr>
            <a:spLocks noGrp="1"/>
          </p:cNvSpPr>
          <p:nvPr>
            <p:ph type="dt" sz="half" idx="10"/>
          </p:nvPr>
        </p:nvSpPr>
        <p:spPr/>
        <p:txBody>
          <a:bodyPr/>
          <a:lstStyle/>
          <a:p>
            <a:fld id="{23F43366-45AA-434A-9049-1B2298EABEF4}" type="datetime1">
              <a:rPr lang="zh-TW" altLang="en-US" smtClean="0"/>
              <a:t>2025/11/9</a:t>
            </a:fld>
            <a:endParaRPr lang="zh-TW" altLang="en-US"/>
          </a:p>
        </p:txBody>
      </p:sp>
      <p:sp>
        <p:nvSpPr>
          <p:cNvPr id="6" name="Footer Placeholder 5">
            <a:extLst>
              <a:ext uri="{FF2B5EF4-FFF2-40B4-BE49-F238E27FC236}">
                <a16:creationId xmlns:a16="http://schemas.microsoft.com/office/drawing/2014/main" id="{8CD2F043-226D-4A1F-8A06-575C9DD5D3F1}"/>
              </a:ext>
            </a:extLst>
          </p:cNvPr>
          <p:cNvSpPr>
            <a:spLocks noGrp="1"/>
          </p:cNvSpPr>
          <p:nvPr>
            <p:ph type="ftr" sz="quarter" idx="11"/>
          </p:nvPr>
        </p:nvSpPr>
        <p:spPr/>
        <p:txBody>
          <a:bodyPr/>
          <a:lstStyle/>
          <a:p>
            <a:r>
              <a:rPr lang="en-GB" altLang="zh-TW"/>
              <a:t>ADC 2025, Bristol</a:t>
            </a:r>
            <a:endParaRPr lang="zh-TW" altLang="en-US"/>
          </a:p>
        </p:txBody>
      </p:sp>
      <p:sp>
        <p:nvSpPr>
          <p:cNvPr id="7" name="Slide Number Placeholder 6">
            <a:extLst>
              <a:ext uri="{FF2B5EF4-FFF2-40B4-BE49-F238E27FC236}">
                <a16:creationId xmlns:a16="http://schemas.microsoft.com/office/drawing/2014/main" id="{EC6C7770-3BD2-4BB8-A3AF-43AD38E9425E}"/>
              </a:ext>
            </a:extLst>
          </p:cNvPr>
          <p:cNvSpPr>
            <a:spLocks noGrp="1"/>
          </p:cNvSpPr>
          <p:nvPr>
            <p:ph type="sldNum" sz="quarter" idx="12"/>
          </p:nvPr>
        </p:nvSpPr>
        <p:spPr/>
        <p:txBody>
          <a:body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2423203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2EBE3-BA9B-4C78-96BE-5D63A88A6352}"/>
              </a:ext>
            </a:extLst>
          </p:cNvPr>
          <p:cNvSpPr>
            <a:spLocks noGrp="1"/>
          </p:cNvSpPr>
          <p:nvPr>
            <p:ph type="title"/>
          </p:nvPr>
        </p:nvSpPr>
        <p:spPr>
          <a:xfrm>
            <a:off x="839788" y="365125"/>
            <a:ext cx="10515600" cy="1325563"/>
          </a:xfrm>
        </p:spPr>
        <p:txBody>
          <a:bodyPr/>
          <a:lstStyle/>
          <a:p>
            <a:r>
              <a:rPr lang="en-US" altLang="zh-TW"/>
              <a:t>Click to edit Master title style</a:t>
            </a:r>
            <a:endParaRPr lang="zh-TW" altLang="en-US"/>
          </a:p>
        </p:txBody>
      </p:sp>
      <p:sp>
        <p:nvSpPr>
          <p:cNvPr id="3" name="Text Placeholder 2">
            <a:extLst>
              <a:ext uri="{FF2B5EF4-FFF2-40B4-BE49-F238E27FC236}">
                <a16:creationId xmlns:a16="http://schemas.microsoft.com/office/drawing/2014/main" id="{376B18F5-AF49-48B4-ABB1-FFB5D880AC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4" name="Content Placeholder 3">
            <a:extLst>
              <a:ext uri="{FF2B5EF4-FFF2-40B4-BE49-F238E27FC236}">
                <a16:creationId xmlns:a16="http://schemas.microsoft.com/office/drawing/2014/main" id="{11982AC0-FFE7-4637-A0F5-DF6398783F30}"/>
              </a:ext>
            </a:extLst>
          </p:cNvPr>
          <p:cNvSpPr>
            <a:spLocks noGrp="1"/>
          </p:cNvSpPr>
          <p:nvPr>
            <p:ph sz="half" idx="2"/>
          </p:nvPr>
        </p:nvSpPr>
        <p:spPr>
          <a:xfrm>
            <a:off x="839788" y="2505075"/>
            <a:ext cx="5157787" cy="3684588"/>
          </a:xfrm>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Text Placeholder 4">
            <a:extLst>
              <a:ext uri="{FF2B5EF4-FFF2-40B4-BE49-F238E27FC236}">
                <a16:creationId xmlns:a16="http://schemas.microsoft.com/office/drawing/2014/main" id="{50E9A44C-B112-4D5E-8B54-B1A5430C59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Click to edit Master text styles</a:t>
            </a:r>
          </a:p>
        </p:txBody>
      </p:sp>
      <p:sp>
        <p:nvSpPr>
          <p:cNvPr id="6" name="Content Placeholder 5">
            <a:extLst>
              <a:ext uri="{FF2B5EF4-FFF2-40B4-BE49-F238E27FC236}">
                <a16:creationId xmlns:a16="http://schemas.microsoft.com/office/drawing/2014/main" id="{F2584120-D1E3-445C-89A9-2D4BA1465968}"/>
              </a:ext>
            </a:extLst>
          </p:cNvPr>
          <p:cNvSpPr>
            <a:spLocks noGrp="1"/>
          </p:cNvSpPr>
          <p:nvPr>
            <p:ph sz="quarter" idx="4"/>
          </p:nvPr>
        </p:nvSpPr>
        <p:spPr>
          <a:xfrm>
            <a:off x="6172200" y="2505075"/>
            <a:ext cx="5183188" cy="3684588"/>
          </a:xfrm>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Date Placeholder 6">
            <a:extLst>
              <a:ext uri="{FF2B5EF4-FFF2-40B4-BE49-F238E27FC236}">
                <a16:creationId xmlns:a16="http://schemas.microsoft.com/office/drawing/2014/main" id="{61DD0894-7583-4CFC-A7A1-D27F31BE8BF4}"/>
              </a:ext>
            </a:extLst>
          </p:cNvPr>
          <p:cNvSpPr>
            <a:spLocks noGrp="1"/>
          </p:cNvSpPr>
          <p:nvPr>
            <p:ph type="dt" sz="half" idx="10"/>
          </p:nvPr>
        </p:nvSpPr>
        <p:spPr/>
        <p:txBody>
          <a:bodyPr/>
          <a:lstStyle/>
          <a:p>
            <a:fld id="{B6F55395-551F-4C01-BC15-94AFB83360F1}" type="datetime1">
              <a:rPr lang="zh-TW" altLang="en-US" smtClean="0"/>
              <a:t>2025/11/9</a:t>
            </a:fld>
            <a:endParaRPr lang="zh-TW" altLang="en-US"/>
          </a:p>
        </p:txBody>
      </p:sp>
      <p:sp>
        <p:nvSpPr>
          <p:cNvPr id="8" name="Footer Placeholder 7">
            <a:extLst>
              <a:ext uri="{FF2B5EF4-FFF2-40B4-BE49-F238E27FC236}">
                <a16:creationId xmlns:a16="http://schemas.microsoft.com/office/drawing/2014/main" id="{765CA718-D3C6-454B-90C8-7D4740A43D12}"/>
              </a:ext>
            </a:extLst>
          </p:cNvPr>
          <p:cNvSpPr>
            <a:spLocks noGrp="1"/>
          </p:cNvSpPr>
          <p:nvPr>
            <p:ph type="ftr" sz="quarter" idx="11"/>
          </p:nvPr>
        </p:nvSpPr>
        <p:spPr/>
        <p:txBody>
          <a:bodyPr/>
          <a:lstStyle/>
          <a:p>
            <a:r>
              <a:rPr lang="en-GB" altLang="zh-TW"/>
              <a:t>ADC 2025, Bristol</a:t>
            </a:r>
            <a:endParaRPr lang="zh-TW" altLang="en-US"/>
          </a:p>
        </p:txBody>
      </p:sp>
      <p:sp>
        <p:nvSpPr>
          <p:cNvPr id="9" name="Slide Number Placeholder 8">
            <a:extLst>
              <a:ext uri="{FF2B5EF4-FFF2-40B4-BE49-F238E27FC236}">
                <a16:creationId xmlns:a16="http://schemas.microsoft.com/office/drawing/2014/main" id="{684387B4-EE2E-49C3-BCD7-C6915906E26E}"/>
              </a:ext>
            </a:extLst>
          </p:cNvPr>
          <p:cNvSpPr>
            <a:spLocks noGrp="1"/>
          </p:cNvSpPr>
          <p:nvPr>
            <p:ph type="sldNum" sz="quarter" idx="12"/>
          </p:nvPr>
        </p:nvSpPr>
        <p:spPr/>
        <p:txBody>
          <a:body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1766882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67843-D8C2-46ED-8AEF-22BD89EB5D12}"/>
              </a:ext>
            </a:extLst>
          </p:cNvPr>
          <p:cNvSpPr>
            <a:spLocks noGrp="1"/>
          </p:cNvSpPr>
          <p:nvPr>
            <p:ph type="title"/>
          </p:nvPr>
        </p:nvSpPr>
        <p:spPr/>
        <p:txBody>
          <a:bodyPr/>
          <a:lstStyle/>
          <a:p>
            <a:r>
              <a:rPr lang="en-US" altLang="zh-TW"/>
              <a:t>Click to edit Master title style</a:t>
            </a:r>
            <a:endParaRPr lang="zh-TW" altLang="en-US"/>
          </a:p>
        </p:txBody>
      </p:sp>
      <p:sp>
        <p:nvSpPr>
          <p:cNvPr id="3" name="Date Placeholder 2">
            <a:extLst>
              <a:ext uri="{FF2B5EF4-FFF2-40B4-BE49-F238E27FC236}">
                <a16:creationId xmlns:a16="http://schemas.microsoft.com/office/drawing/2014/main" id="{DA3A666A-35B3-4D81-A922-63E5CF446A7C}"/>
              </a:ext>
            </a:extLst>
          </p:cNvPr>
          <p:cNvSpPr>
            <a:spLocks noGrp="1"/>
          </p:cNvSpPr>
          <p:nvPr>
            <p:ph type="dt" sz="half" idx="10"/>
          </p:nvPr>
        </p:nvSpPr>
        <p:spPr/>
        <p:txBody>
          <a:bodyPr/>
          <a:lstStyle/>
          <a:p>
            <a:fld id="{3B05F6AF-83CF-4F10-A881-86E66DFFC352}" type="datetime1">
              <a:rPr lang="zh-TW" altLang="en-US" smtClean="0"/>
              <a:t>2025/11/9</a:t>
            </a:fld>
            <a:endParaRPr lang="zh-TW" altLang="en-US"/>
          </a:p>
        </p:txBody>
      </p:sp>
      <p:sp>
        <p:nvSpPr>
          <p:cNvPr id="4" name="Footer Placeholder 3">
            <a:extLst>
              <a:ext uri="{FF2B5EF4-FFF2-40B4-BE49-F238E27FC236}">
                <a16:creationId xmlns:a16="http://schemas.microsoft.com/office/drawing/2014/main" id="{42C31269-5DEA-4126-B373-1160C6B0588E}"/>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5FAA83B5-D7F5-45F5-AAB3-0228D2594490}"/>
              </a:ext>
            </a:extLst>
          </p:cNvPr>
          <p:cNvSpPr>
            <a:spLocks noGrp="1"/>
          </p:cNvSpPr>
          <p:nvPr>
            <p:ph type="sldNum" sz="quarter" idx="12"/>
          </p:nvPr>
        </p:nvSpPr>
        <p:spPr/>
        <p:txBody>
          <a:body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842558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693E4B-4C8D-486C-9908-B65E2C5E2B2B}"/>
              </a:ext>
            </a:extLst>
          </p:cNvPr>
          <p:cNvSpPr>
            <a:spLocks noGrp="1"/>
          </p:cNvSpPr>
          <p:nvPr>
            <p:ph type="dt" sz="half" idx="10"/>
          </p:nvPr>
        </p:nvSpPr>
        <p:spPr/>
        <p:txBody>
          <a:bodyPr/>
          <a:lstStyle/>
          <a:p>
            <a:fld id="{6DDB30CB-4CB8-4A70-B7B0-6EEB633C4EA2}" type="datetime1">
              <a:rPr lang="zh-TW" altLang="en-US" smtClean="0"/>
              <a:t>2025/11/9</a:t>
            </a:fld>
            <a:endParaRPr lang="zh-TW" altLang="en-US"/>
          </a:p>
        </p:txBody>
      </p:sp>
      <p:sp>
        <p:nvSpPr>
          <p:cNvPr id="3" name="Footer Placeholder 2">
            <a:extLst>
              <a:ext uri="{FF2B5EF4-FFF2-40B4-BE49-F238E27FC236}">
                <a16:creationId xmlns:a16="http://schemas.microsoft.com/office/drawing/2014/main" id="{36D5A0C9-BAB0-45AB-914A-5265D3657D14}"/>
              </a:ext>
            </a:extLst>
          </p:cNvPr>
          <p:cNvSpPr>
            <a:spLocks noGrp="1"/>
          </p:cNvSpPr>
          <p:nvPr>
            <p:ph type="ftr" sz="quarter" idx="11"/>
          </p:nvPr>
        </p:nvSpPr>
        <p:spPr/>
        <p:txBody>
          <a:bodyPr/>
          <a:lstStyle/>
          <a:p>
            <a:r>
              <a:rPr lang="en-GB" altLang="zh-TW"/>
              <a:t>ADC 2025, Bristol</a:t>
            </a:r>
            <a:endParaRPr lang="zh-TW" altLang="en-US"/>
          </a:p>
        </p:txBody>
      </p:sp>
      <p:sp>
        <p:nvSpPr>
          <p:cNvPr id="4" name="Slide Number Placeholder 3">
            <a:extLst>
              <a:ext uri="{FF2B5EF4-FFF2-40B4-BE49-F238E27FC236}">
                <a16:creationId xmlns:a16="http://schemas.microsoft.com/office/drawing/2014/main" id="{476A03CD-E4F1-4AEE-BCB7-EE76BC231A29}"/>
              </a:ext>
            </a:extLst>
          </p:cNvPr>
          <p:cNvSpPr>
            <a:spLocks noGrp="1"/>
          </p:cNvSpPr>
          <p:nvPr>
            <p:ph type="sldNum" sz="quarter" idx="12"/>
          </p:nvPr>
        </p:nvSpPr>
        <p:spPr/>
        <p:txBody>
          <a:body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3522553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67FCF-9FC3-4BAE-8C33-3231D5FA1579}"/>
              </a:ext>
            </a:extLst>
          </p:cNvPr>
          <p:cNvSpPr>
            <a:spLocks noGrp="1"/>
          </p:cNvSpPr>
          <p:nvPr>
            <p:ph type="title"/>
          </p:nvPr>
        </p:nvSpPr>
        <p:spPr>
          <a:xfrm>
            <a:off x="839788" y="457200"/>
            <a:ext cx="3932237" cy="1600200"/>
          </a:xfrm>
        </p:spPr>
        <p:txBody>
          <a:bodyPr anchor="b"/>
          <a:lstStyle>
            <a:lvl1pPr>
              <a:defRPr sz="3200"/>
            </a:lvl1pPr>
          </a:lstStyle>
          <a:p>
            <a:r>
              <a:rPr lang="en-US" altLang="zh-TW"/>
              <a:t>Click to edit Master title style</a:t>
            </a:r>
            <a:endParaRPr lang="zh-TW" altLang="en-US"/>
          </a:p>
        </p:txBody>
      </p:sp>
      <p:sp>
        <p:nvSpPr>
          <p:cNvPr id="3" name="Content Placeholder 2">
            <a:extLst>
              <a:ext uri="{FF2B5EF4-FFF2-40B4-BE49-F238E27FC236}">
                <a16:creationId xmlns:a16="http://schemas.microsoft.com/office/drawing/2014/main" id="{091D9A9B-0731-46D0-AE6D-403FF21822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Text Placeholder 3">
            <a:extLst>
              <a:ext uri="{FF2B5EF4-FFF2-40B4-BE49-F238E27FC236}">
                <a16:creationId xmlns:a16="http://schemas.microsoft.com/office/drawing/2014/main" id="{E35C5953-94C2-483C-8676-DDE096E895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a:t>Click to edit Master text styles</a:t>
            </a:r>
          </a:p>
        </p:txBody>
      </p:sp>
      <p:sp>
        <p:nvSpPr>
          <p:cNvPr id="5" name="Date Placeholder 4">
            <a:extLst>
              <a:ext uri="{FF2B5EF4-FFF2-40B4-BE49-F238E27FC236}">
                <a16:creationId xmlns:a16="http://schemas.microsoft.com/office/drawing/2014/main" id="{C48D9609-99A8-4E4F-B63E-7451829D72F8}"/>
              </a:ext>
            </a:extLst>
          </p:cNvPr>
          <p:cNvSpPr>
            <a:spLocks noGrp="1"/>
          </p:cNvSpPr>
          <p:nvPr>
            <p:ph type="dt" sz="half" idx="10"/>
          </p:nvPr>
        </p:nvSpPr>
        <p:spPr/>
        <p:txBody>
          <a:bodyPr/>
          <a:lstStyle/>
          <a:p>
            <a:fld id="{D31C73D2-BBDC-469D-B65E-016004B515F0}" type="datetime1">
              <a:rPr lang="zh-TW" altLang="en-US" smtClean="0"/>
              <a:t>2025/11/9</a:t>
            </a:fld>
            <a:endParaRPr lang="zh-TW" altLang="en-US"/>
          </a:p>
        </p:txBody>
      </p:sp>
      <p:sp>
        <p:nvSpPr>
          <p:cNvPr id="6" name="Footer Placeholder 5">
            <a:extLst>
              <a:ext uri="{FF2B5EF4-FFF2-40B4-BE49-F238E27FC236}">
                <a16:creationId xmlns:a16="http://schemas.microsoft.com/office/drawing/2014/main" id="{49D79463-BB88-49DB-AD47-A04FB24D117F}"/>
              </a:ext>
            </a:extLst>
          </p:cNvPr>
          <p:cNvSpPr>
            <a:spLocks noGrp="1"/>
          </p:cNvSpPr>
          <p:nvPr>
            <p:ph type="ftr" sz="quarter" idx="11"/>
          </p:nvPr>
        </p:nvSpPr>
        <p:spPr/>
        <p:txBody>
          <a:bodyPr/>
          <a:lstStyle/>
          <a:p>
            <a:r>
              <a:rPr lang="en-GB" altLang="zh-TW"/>
              <a:t>ADC 2025, Bristol</a:t>
            </a:r>
            <a:endParaRPr lang="zh-TW" altLang="en-US"/>
          </a:p>
        </p:txBody>
      </p:sp>
      <p:sp>
        <p:nvSpPr>
          <p:cNvPr id="7" name="Slide Number Placeholder 6">
            <a:extLst>
              <a:ext uri="{FF2B5EF4-FFF2-40B4-BE49-F238E27FC236}">
                <a16:creationId xmlns:a16="http://schemas.microsoft.com/office/drawing/2014/main" id="{6A9BCCBA-7002-47DE-9B29-9757C0D1B141}"/>
              </a:ext>
            </a:extLst>
          </p:cNvPr>
          <p:cNvSpPr>
            <a:spLocks noGrp="1"/>
          </p:cNvSpPr>
          <p:nvPr>
            <p:ph type="sldNum" sz="quarter" idx="12"/>
          </p:nvPr>
        </p:nvSpPr>
        <p:spPr/>
        <p:txBody>
          <a:body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132097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FA7C7-4E77-4D50-9964-740C06695B87}"/>
              </a:ext>
            </a:extLst>
          </p:cNvPr>
          <p:cNvSpPr>
            <a:spLocks noGrp="1"/>
          </p:cNvSpPr>
          <p:nvPr>
            <p:ph type="title"/>
          </p:nvPr>
        </p:nvSpPr>
        <p:spPr>
          <a:xfrm>
            <a:off x="839788" y="457200"/>
            <a:ext cx="3932237" cy="1600200"/>
          </a:xfrm>
        </p:spPr>
        <p:txBody>
          <a:bodyPr anchor="b"/>
          <a:lstStyle>
            <a:lvl1pPr>
              <a:defRPr sz="3200"/>
            </a:lvl1pPr>
          </a:lstStyle>
          <a:p>
            <a:r>
              <a:rPr lang="en-US" altLang="zh-TW"/>
              <a:t>Click to edit Master title style</a:t>
            </a:r>
            <a:endParaRPr lang="zh-TW" altLang="en-US"/>
          </a:p>
        </p:txBody>
      </p:sp>
      <p:sp>
        <p:nvSpPr>
          <p:cNvPr id="3" name="Picture Placeholder 2">
            <a:extLst>
              <a:ext uri="{FF2B5EF4-FFF2-40B4-BE49-F238E27FC236}">
                <a16:creationId xmlns:a16="http://schemas.microsoft.com/office/drawing/2014/main" id="{99639C9E-AEBE-4A58-970A-7086327C11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Text Placeholder 3">
            <a:extLst>
              <a:ext uri="{FF2B5EF4-FFF2-40B4-BE49-F238E27FC236}">
                <a16:creationId xmlns:a16="http://schemas.microsoft.com/office/drawing/2014/main" id="{42808788-EEF0-430F-91EE-B32D6EA4CC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a:t>Click to edit Master text styles</a:t>
            </a:r>
          </a:p>
        </p:txBody>
      </p:sp>
      <p:sp>
        <p:nvSpPr>
          <p:cNvPr id="5" name="Date Placeholder 4">
            <a:extLst>
              <a:ext uri="{FF2B5EF4-FFF2-40B4-BE49-F238E27FC236}">
                <a16:creationId xmlns:a16="http://schemas.microsoft.com/office/drawing/2014/main" id="{9E44E09B-6277-4BEC-A7F1-193E1AEF91F3}"/>
              </a:ext>
            </a:extLst>
          </p:cNvPr>
          <p:cNvSpPr>
            <a:spLocks noGrp="1"/>
          </p:cNvSpPr>
          <p:nvPr>
            <p:ph type="dt" sz="half" idx="10"/>
          </p:nvPr>
        </p:nvSpPr>
        <p:spPr/>
        <p:txBody>
          <a:bodyPr/>
          <a:lstStyle/>
          <a:p>
            <a:fld id="{CFCB1F75-78D7-4564-810E-BF611D2EB884}" type="datetime1">
              <a:rPr lang="zh-TW" altLang="en-US" smtClean="0"/>
              <a:t>2025/11/9</a:t>
            </a:fld>
            <a:endParaRPr lang="zh-TW" altLang="en-US"/>
          </a:p>
        </p:txBody>
      </p:sp>
      <p:sp>
        <p:nvSpPr>
          <p:cNvPr id="6" name="Footer Placeholder 5">
            <a:extLst>
              <a:ext uri="{FF2B5EF4-FFF2-40B4-BE49-F238E27FC236}">
                <a16:creationId xmlns:a16="http://schemas.microsoft.com/office/drawing/2014/main" id="{FD256754-D9F1-4C4D-ABC7-0260E17D4FCE}"/>
              </a:ext>
            </a:extLst>
          </p:cNvPr>
          <p:cNvSpPr>
            <a:spLocks noGrp="1"/>
          </p:cNvSpPr>
          <p:nvPr>
            <p:ph type="ftr" sz="quarter" idx="11"/>
          </p:nvPr>
        </p:nvSpPr>
        <p:spPr/>
        <p:txBody>
          <a:bodyPr/>
          <a:lstStyle/>
          <a:p>
            <a:r>
              <a:rPr lang="en-GB" altLang="zh-TW"/>
              <a:t>ADC 2025, Bristol</a:t>
            </a:r>
            <a:endParaRPr lang="zh-TW" altLang="en-US"/>
          </a:p>
        </p:txBody>
      </p:sp>
      <p:sp>
        <p:nvSpPr>
          <p:cNvPr id="7" name="Slide Number Placeholder 6">
            <a:extLst>
              <a:ext uri="{FF2B5EF4-FFF2-40B4-BE49-F238E27FC236}">
                <a16:creationId xmlns:a16="http://schemas.microsoft.com/office/drawing/2014/main" id="{C02EFFB8-6FFA-426C-A12B-EA88903C87E9}"/>
              </a:ext>
            </a:extLst>
          </p:cNvPr>
          <p:cNvSpPr>
            <a:spLocks noGrp="1"/>
          </p:cNvSpPr>
          <p:nvPr>
            <p:ph type="sldNum" sz="quarter" idx="12"/>
          </p:nvPr>
        </p:nvSpPr>
        <p:spPr/>
        <p:txBody>
          <a:body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3962222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EF9F5-F458-4766-AB6D-DF70D2343CC7}"/>
              </a:ext>
            </a:extLst>
          </p:cNvPr>
          <p:cNvSpPr>
            <a:spLocks noGrp="1"/>
          </p:cNvSpPr>
          <p:nvPr>
            <p:ph type="title"/>
          </p:nvPr>
        </p:nvSpPr>
        <p:spPr/>
        <p:txBody>
          <a:bodyPr/>
          <a:lstStyle/>
          <a:p>
            <a:r>
              <a:rPr lang="en-US" altLang="zh-TW"/>
              <a:t>Click to edit Master title style</a:t>
            </a:r>
            <a:endParaRPr lang="zh-TW" altLang="en-US"/>
          </a:p>
        </p:txBody>
      </p:sp>
      <p:sp>
        <p:nvSpPr>
          <p:cNvPr id="3" name="Vertical Text Placeholder 2">
            <a:extLst>
              <a:ext uri="{FF2B5EF4-FFF2-40B4-BE49-F238E27FC236}">
                <a16:creationId xmlns:a16="http://schemas.microsoft.com/office/drawing/2014/main" id="{67587F05-E8F7-47D3-93A3-7EC537C10A68}"/>
              </a:ext>
            </a:extLst>
          </p:cNvPr>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a:extLst>
              <a:ext uri="{FF2B5EF4-FFF2-40B4-BE49-F238E27FC236}">
                <a16:creationId xmlns:a16="http://schemas.microsoft.com/office/drawing/2014/main" id="{05E7445D-2D60-4EFF-A02C-3E5382DA29F6}"/>
              </a:ext>
            </a:extLst>
          </p:cNvPr>
          <p:cNvSpPr>
            <a:spLocks noGrp="1"/>
          </p:cNvSpPr>
          <p:nvPr>
            <p:ph type="dt" sz="half" idx="10"/>
          </p:nvPr>
        </p:nvSpPr>
        <p:spPr/>
        <p:txBody>
          <a:bodyPr/>
          <a:lstStyle/>
          <a:p>
            <a:fld id="{CB23816B-6FE9-4A96-83A4-70D843E2D78A}" type="datetime1">
              <a:rPr lang="zh-TW" altLang="en-US" smtClean="0"/>
              <a:t>2025/11/9</a:t>
            </a:fld>
            <a:endParaRPr lang="zh-TW" altLang="en-US"/>
          </a:p>
        </p:txBody>
      </p:sp>
      <p:sp>
        <p:nvSpPr>
          <p:cNvPr id="5" name="Footer Placeholder 4">
            <a:extLst>
              <a:ext uri="{FF2B5EF4-FFF2-40B4-BE49-F238E27FC236}">
                <a16:creationId xmlns:a16="http://schemas.microsoft.com/office/drawing/2014/main" id="{8E469431-C921-4479-AE42-5D1BABE60548}"/>
              </a:ext>
            </a:extLst>
          </p:cNvPr>
          <p:cNvSpPr>
            <a:spLocks noGrp="1"/>
          </p:cNvSpPr>
          <p:nvPr>
            <p:ph type="ftr" sz="quarter" idx="11"/>
          </p:nvPr>
        </p:nvSpPr>
        <p:spPr/>
        <p:txBody>
          <a:bodyPr/>
          <a:lstStyle/>
          <a:p>
            <a:r>
              <a:rPr lang="en-GB" altLang="zh-TW"/>
              <a:t>ADC 2025, Bristol</a:t>
            </a:r>
            <a:endParaRPr lang="zh-TW" altLang="en-US"/>
          </a:p>
        </p:txBody>
      </p:sp>
      <p:sp>
        <p:nvSpPr>
          <p:cNvPr id="6" name="Slide Number Placeholder 5">
            <a:extLst>
              <a:ext uri="{FF2B5EF4-FFF2-40B4-BE49-F238E27FC236}">
                <a16:creationId xmlns:a16="http://schemas.microsoft.com/office/drawing/2014/main" id="{052BE934-E17F-473E-8D60-A3AB972D4795}"/>
              </a:ext>
            </a:extLst>
          </p:cNvPr>
          <p:cNvSpPr>
            <a:spLocks noGrp="1"/>
          </p:cNvSpPr>
          <p:nvPr>
            <p:ph type="sldNum" sz="quarter" idx="12"/>
          </p:nvPr>
        </p:nvSpPr>
        <p:spPr/>
        <p:txBody>
          <a:body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976607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2F9902-C864-4F21-A362-45D9784BA1CC}"/>
              </a:ext>
            </a:extLst>
          </p:cNvPr>
          <p:cNvSpPr>
            <a:spLocks noGrp="1"/>
          </p:cNvSpPr>
          <p:nvPr>
            <p:ph type="title" orient="vert"/>
          </p:nvPr>
        </p:nvSpPr>
        <p:spPr>
          <a:xfrm>
            <a:off x="8724900" y="365125"/>
            <a:ext cx="2628900" cy="5811838"/>
          </a:xfrm>
        </p:spPr>
        <p:txBody>
          <a:bodyPr vert="eaVert"/>
          <a:lstStyle/>
          <a:p>
            <a:r>
              <a:rPr lang="en-US" altLang="zh-TW"/>
              <a:t>Click to edit Master title style</a:t>
            </a:r>
            <a:endParaRPr lang="zh-TW" altLang="en-US"/>
          </a:p>
        </p:txBody>
      </p:sp>
      <p:sp>
        <p:nvSpPr>
          <p:cNvPr id="3" name="Vertical Text Placeholder 2">
            <a:extLst>
              <a:ext uri="{FF2B5EF4-FFF2-40B4-BE49-F238E27FC236}">
                <a16:creationId xmlns:a16="http://schemas.microsoft.com/office/drawing/2014/main" id="{D7B03096-D83D-45AE-B6C3-6800DEC044A9}"/>
              </a:ext>
            </a:extLst>
          </p:cNvPr>
          <p:cNvSpPr>
            <a:spLocks noGrp="1"/>
          </p:cNvSpPr>
          <p:nvPr>
            <p:ph type="body" orient="vert" idx="1"/>
          </p:nvPr>
        </p:nvSpPr>
        <p:spPr>
          <a:xfrm>
            <a:off x="838200" y="365125"/>
            <a:ext cx="7734300" cy="5811838"/>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a:extLst>
              <a:ext uri="{FF2B5EF4-FFF2-40B4-BE49-F238E27FC236}">
                <a16:creationId xmlns:a16="http://schemas.microsoft.com/office/drawing/2014/main" id="{38D023FE-378D-4AD9-BD94-BA8DD9B95059}"/>
              </a:ext>
            </a:extLst>
          </p:cNvPr>
          <p:cNvSpPr>
            <a:spLocks noGrp="1"/>
          </p:cNvSpPr>
          <p:nvPr>
            <p:ph type="dt" sz="half" idx="10"/>
          </p:nvPr>
        </p:nvSpPr>
        <p:spPr/>
        <p:txBody>
          <a:bodyPr/>
          <a:lstStyle/>
          <a:p>
            <a:fld id="{9CD0087F-5375-42EF-99B2-26CC5F721E00}" type="datetime1">
              <a:rPr lang="zh-TW" altLang="en-US" smtClean="0"/>
              <a:t>2025/11/9</a:t>
            </a:fld>
            <a:endParaRPr lang="zh-TW" altLang="en-US"/>
          </a:p>
        </p:txBody>
      </p:sp>
      <p:sp>
        <p:nvSpPr>
          <p:cNvPr id="5" name="Footer Placeholder 4">
            <a:extLst>
              <a:ext uri="{FF2B5EF4-FFF2-40B4-BE49-F238E27FC236}">
                <a16:creationId xmlns:a16="http://schemas.microsoft.com/office/drawing/2014/main" id="{9C32FB92-D8B0-4D82-957E-507D67940657}"/>
              </a:ext>
            </a:extLst>
          </p:cNvPr>
          <p:cNvSpPr>
            <a:spLocks noGrp="1"/>
          </p:cNvSpPr>
          <p:nvPr>
            <p:ph type="ftr" sz="quarter" idx="11"/>
          </p:nvPr>
        </p:nvSpPr>
        <p:spPr/>
        <p:txBody>
          <a:bodyPr/>
          <a:lstStyle/>
          <a:p>
            <a:r>
              <a:rPr lang="en-GB" altLang="zh-TW"/>
              <a:t>ADC 2025, Bristol</a:t>
            </a:r>
            <a:endParaRPr lang="zh-TW" altLang="en-US"/>
          </a:p>
        </p:txBody>
      </p:sp>
      <p:sp>
        <p:nvSpPr>
          <p:cNvPr id="6" name="Slide Number Placeholder 5">
            <a:extLst>
              <a:ext uri="{FF2B5EF4-FFF2-40B4-BE49-F238E27FC236}">
                <a16:creationId xmlns:a16="http://schemas.microsoft.com/office/drawing/2014/main" id="{10F3EFE3-51E0-4710-A0D5-F9F435142979}"/>
              </a:ext>
            </a:extLst>
          </p:cNvPr>
          <p:cNvSpPr>
            <a:spLocks noGrp="1"/>
          </p:cNvSpPr>
          <p:nvPr>
            <p:ph type="sldNum" sz="quarter" idx="12"/>
          </p:nvPr>
        </p:nvSpPr>
        <p:spPr/>
        <p:txBody>
          <a:body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399114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3BFAAE-6DF0-43ED-A53F-EC3AE72E19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zh-TW"/>
              <a:t>Click to edit Master title style</a:t>
            </a:r>
            <a:endParaRPr lang="zh-TW" altLang="en-US"/>
          </a:p>
        </p:txBody>
      </p:sp>
      <p:sp>
        <p:nvSpPr>
          <p:cNvPr id="3" name="Text Placeholder 2">
            <a:extLst>
              <a:ext uri="{FF2B5EF4-FFF2-40B4-BE49-F238E27FC236}">
                <a16:creationId xmlns:a16="http://schemas.microsoft.com/office/drawing/2014/main" id="{EFFEBDC8-EB51-4E1B-8D68-D43BE19F88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Date Placeholder 3">
            <a:extLst>
              <a:ext uri="{FF2B5EF4-FFF2-40B4-BE49-F238E27FC236}">
                <a16:creationId xmlns:a16="http://schemas.microsoft.com/office/drawing/2014/main" id="{319E616E-70BE-4513-95AF-BCB1E08796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27C1CC-D2EF-408C-A254-3EB9E339E6EB}" type="datetime1">
              <a:rPr lang="zh-TW" altLang="en-US" smtClean="0"/>
              <a:t>2025/11/9</a:t>
            </a:fld>
            <a:endParaRPr lang="zh-TW" altLang="en-US"/>
          </a:p>
        </p:txBody>
      </p:sp>
      <p:sp>
        <p:nvSpPr>
          <p:cNvPr id="5" name="Footer Placeholder 4">
            <a:extLst>
              <a:ext uri="{FF2B5EF4-FFF2-40B4-BE49-F238E27FC236}">
                <a16:creationId xmlns:a16="http://schemas.microsoft.com/office/drawing/2014/main" id="{00AAAC9A-9F28-4691-B980-B075206CF4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zh-TW"/>
              <a:t>ADC 2025, Bristol</a:t>
            </a:r>
            <a:endParaRPr lang="zh-TW" altLang="en-US"/>
          </a:p>
        </p:txBody>
      </p:sp>
      <p:sp>
        <p:nvSpPr>
          <p:cNvPr id="6" name="Slide Number Placeholder 5">
            <a:extLst>
              <a:ext uri="{FF2B5EF4-FFF2-40B4-BE49-F238E27FC236}">
                <a16:creationId xmlns:a16="http://schemas.microsoft.com/office/drawing/2014/main" id="{7D28A9C5-A235-43A9-969E-A59C525743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AA6198-8B2D-4500-8E8B-4BFF2C464751}" type="slidenum">
              <a:rPr lang="zh-TW" altLang="en-US" smtClean="0"/>
              <a:t>‹#›</a:t>
            </a:fld>
            <a:endParaRPr lang="zh-TW" altLang="en-US"/>
          </a:p>
        </p:txBody>
      </p:sp>
    </p:spTree>
    <p:extLst>
      <p:ext uri="{BB962C8B-B14F-4D97-AF65-F5344CB8AC3E}">
        <p14:creationId xmlns:p14="http://schemas.microsoft.com/office/powerpoint/2010/main" val="323279424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amycy.github.io/" TargetMode="External"/><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hyperlink" Target="https://en.wikipedia.org/wiki/Prefix_sum"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hyperlink" Target="https://ccrma.stanford.edu/~jos/filter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youtu.be/UmYnoFo0Bb8" TargetMode="External"/><Relationship Id="rId4" Type="http://schemas.openxmlformats.org/officeDocument/2006/relationships/hyperlink" Target="https://en.wikipedia.org/wiki/Prefix_sum"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22031-48A8-496D-93A9-2EC494D64389}"/>
              </a:ext>
            </a:extLst>
          </p:cNvPr>
          <p:cNvSpPr>
            <a:spLocks noGrp="1"/>
          </p:cNvSpPr>
          <p:nvPr>
            <p:ph type="ctrTitle"/>
          </p:nvPr>
        </p:nvSpPr>
        <p:spPr/>
        <p:txBody>
          <a:bodyPr/>
          <a:lstStyle/>
          <a:p>
            <a:endParaRPr lang="zh-TW" altLang="en-US"/>
          </a:p>
        </p:txBody>
      </p:sp>
      <p:sp>
        <p:nvSpPr>
          <p:cNvPr id="3" name="Subtitle 2">
            <a:extLst>
              <a:ext uri="{FF2B5EF4-FFF2-40B4-BE49-F238E27FC236}">
                <a16:creationId xmlns:a16="http://schemas.microsoft.com/office/drawing/2014/main" id="{777615E5-0755-4A97-8E0C-B427B89547B9}"/>
              </a:ext>
            </a:extLst>
          </p:cNvPr>
          <p:cNvSpPr>
            <a:spLocks noGrp="1"/>
          </p:cNvSpPr>
          <p:nvPr>
            <p:ph type="subTitle" idx="1"/>
          </p:nvPr>
        </p:nvSpPr>
        <p:spPr/>
        <p:txBody>
          <a:bodyPr/>
          <a:lstStyle/>
          <a:p>
            <a:endParaRPr lang="zh-TW" altLang="en-US"/>
          </a:p>
        </p:txBody>
      </p:sp>
      <p:sp>
        <p:nvSpPr>
          <p:cNvPr id="6" name="Footer Placeholder 5">
            <a:extLst>
              <a:ext uri="{FF2B5EF4-FFF2-40B4-BE49-F238E27FC236}">
                <a16:creationId xmlns:a16="http://schemas.microsoft.com/office/drawing/2014/main" id="{301E16BA-430D-44C0-9193-CE7C9330FB0E}"/>
              </a:ext>
            </a:extLst>
          </p:cNvPr>
          <p:cNvSpPr>
            <a:spLocks noGrp="1"/>
          </p:cNvSpPr>
          <p:nvPr>
            <p:ph type="ftr" sz="quarter" idx="11"/>
          </p:nvPr>
        </p:nvSpPr>
        <p:spPr/>
        <p:txBody>
          <a:bodyPr/>
          <a:lstStyle/>
          <a:p>
            <a:r>
              <a:rPr lang="en-GB" altLang="zh-TW"/>
              <a:t>ADC 2025, Bristol</a:t>
            </a:r>
            <a:endParaRPr lang="zh-TW" altLang="en-US"/>
          </a:p>
        </p:txBody>
      </p:sp>
      <p:sp>
        <p:nvSpPr>
          <p:cNvPr id="7" name="Slide Number Placeholder 6">
            <a:extLst>
              <a:ext uri="{FF2B5EF4-FFF2-40B4-BE49-F238E27FC236}">
                <a16:creationId xmlns:a16="http://schemas.microsoft.com/office/drawing/2014/main" id="{EE031A20-D793-486A-9C23-01457D7CC1CC}"/>
              </a:ext>
            </a:extLst>
          </p:cNvPr>
          <p:cNvSpPr>
            <a:spLocks noGrp="1"/>
          </p:cNvSpPr>
          <p:nvPr>
            <p:ph type="sldNum" sz="quarter" idx="12"/>
          </p:nvPr>
        </p:nvSpPr>
        <p:spPr/>
        <p:txBody>
          <a:bodyPr/>
          <a:lstStyle/>
          <a:p>
            <a:fld id="{EFAA6198-8B2D-4500-8E8B-4BFF2C464751}" type="slidenum">
              <a:rPr lang="zh-TW" altLang="en-US" smtClean="0"/>
              <a:t>1</a:t>
            </a:fld>
            <a:endParaRPr lang="zh-TW" altLang="en-US"/>
          </a:p>
        </p:txBody>
      </p:sp>
      <p:pic>
        <p:nvPicPr>
          <p:cNvPr id="5" name="Picture 4" descr="A grey background with white text&#10;&#10;Description automatically generated">
            <a:extLst>
              <a:ext uri="{FF2B5EF4-FFF2-40B4-BE49-F238E27FC236}">
                <a16:creationId xmlns:a16="http://schemas.microsoft.com/office/drawing/2014/main" id="{0551281E-AD1F-4CE3-9507-3419B512D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56106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66EFC-7265-41A0-9B09-636697E5B9C4}"/>
              </a:ext>
            </a:extLst>
          </p:cNvPr>
          <p:cNvSpPr>
            <a:spLocks noGrp="1"/>
          </p:cNvSpPr>
          <p:nvPr>
            <p:ph type="title"/>
          </p:nvPr>
        </p:nvSpPr>
        <p:spPr/>
        <p:txBody>
          <a:bodyPr/>
          <a:lstStyle/>
          <a:p>
            <a:r>
              <a:rPr lang="en-US" altLang="zh-TW"/>
              <a:t>About me</a:t>
            </a:r>
            <a:endParaRPr lang="zh-TW" altLang="en-US"/>
          </a:p>
        </p:txBody>
      </p:sp>
      <p:sp>
        <p:nvSpPr>
          <p:cNvPr id="3" name="Content Placeholder 2">
            <a:extLst>
              <a:ext uri="{FF2B5EF4-FFF2-40B4-BE49-F238E27FC236}">
                <a16:creationId xmlns:a16="http://schemas.microsoft.com/office/drawing/2014/main" id="{DDCFBA77-2F23-4925-991B-18EA2BDA81E1}"/>
              </a:ext>
            </a:extLst>
          </p:cNvPr>
          <p:cNvSpPr>
            <a:spLocks noGrp="1"/>
          </p:cNvSpPr>
          <p:nvPr>
            <p:ph sz="half" idx="1"/>
          </p:nvPr>
        </p:nvSpPr>
        <p:spPr>
          <a:xfrm>
            <a:off x="838200" y="1825625"/>
            <a:ext cx="7117080" cy="4351338"/>
          </a:xfrm>
        </p:spPr>
        <p:txBody>
          <a:bodyPr>
            <a:normAutofit/>
          </a:bodyPr>
          <a:lstStyle/>
          <a:p>
            <a:r>
              <a:rPr lang="en-GB" altLang="zh-TW" dirty="0"/>
              <a:t>Yu, Chin-Yun </a:t>
            </a:r>
            <a:r>
              <a:rPr lang="zh-TW" altLang="en-US" dirty="0"/>
              <a:t>（尤靖允）</a:t>
            </a:r>
            <a:endParaRPr lang="en-GB" altLang="zh-TW" dirty="0"/>
          </a:p>
          <a:p>
            <a:r>
              <a:rPr lang="en-GB" altLang="zh-TW" dirty="0"/>
              <a:t>PhD student in AI &amp; Music at Queen Mary University of London</a:t>
            </a:r>
          </a:p>
          <a:p>
            <a:r>
              <a:rPr lang="en-GB" altLang="zh-TW" dirty="0"/>
              <a:t>Research interests</a:t>
            </a:r>
          </a:p>
          <a:p>
            <a:pPr lvl="1"/>
            <a:r>
              <a:rPr lang="en-GB" altLang="zh-TW" dirty="0"/>
              <a:t>Music Information Retrieval</a:t>
            </a:r>
          </a:p>
          <a:p>
            <a:pPr lvl="1"/>
            <a:r>
              <a:rPr lang="en-GB" altLang="zh-TW" dirty="0"/>
              <a:t>Voice synthesis</a:t>
            </a:r>
          </a:p>
          <a:p>
            <a:pPr lvl="1"/>
            <a:r>
              <a:rPr lang="en-GB" altLang="zh-TW" dirty="0"/>
              <a:t>Audio Effects Modelling</a:t>
            </a:r>
          </a:p>
          <a:p>
            <a:pPr lvl="1"/>
            <a:r>
              <a:rPr lang="en-GB" altLang="zh-TW" dirty="0"/>
              <a:t>Binaural Audio</a:t>
            </a:r>
          </a:p>
          <a:p>
            <a:r>
              <a:rPr lang="en-GB" altLang="zh-TW" dirty="0">
                <a:hlinkClick r:id="rId3"/>
              </a:rPr>
              <a:t>https://iamycy.github.io/</a:t>
            </a:r>
            <a:endParaRPr lang="en-GB" altLang="zh-TW" dirty="0"/>
          </a:p>
          <a:p>
            <a:endParaRPr lang="en-GB" altLang="zh-TW" dirty="0"/>
          </a:p>
        </p:txBody>
      </p:sp>
      <p:sp>
        <p:nvSpPr>
          <p:cNvPr id="5" name="Footer Placeholder 4">
            <a:extLst>
              <a:ext uri="{FF2B5EF4-FFF2-40B4-BE49-F238E27FC236}">
                <a16:creationId xmlns:a16="http://schemas.microsoft.com/office/drawing/2014/main" id="{11A9CBC7-3A98-475E-8386-87B1AFBAA111}"/>
              </a:ext>
            </a:extLst>
          </p:cNvPr>
          <p:cNvSpPr>
            <a:spLocks noGrp="1"/>
          </p:cNvSpPr>
          <p:nvPr>
            <p:ph type="ftr" sz="quarter" idx="11"/>
          </p:nvPr>
        </p:nvSpPr>
        <p:spPr/>
        <p:txBody>
          <a:bodyPr/>
          <a:lstStyle/>
          <a:p>
            <a:r>
              <a:rPr lang="en-GB" altLang="zh-TW"/>
              <a:t>ADC 2025, Bristol</a:t>
            </a:r>
            <a:endParaRPr lang="zh-TW" altLang="en-US"/>
          </a:p>
        </p:txBody>
      </p:sp>
      <p:sp>
        <p:nvSpPr>
          <p:cNvPr id="6" name="Slide Number Placeholder 5">
            <a:extLst>
              <a:ext uri="{FF2B5EF4-FFF2-40B4-BE49-F238E27FC236}">
                <a16:creationId xmlns:a16="http://schemas.microsoft.com/office/drawing/2014/main" id="{4C58CAA4-521F-4E30-BBE2-424BE6B52C1E}"/>
              </a:ext>
            </a:extLst>
          </p:cNvPr>
          <p:cNvSpPr>
            <a:spLocks noGrp="1"/>
          </p:cNvSpPr>
          <p:nvPr>
            <p:ph type="sldNum" sz="quarter" idx="12"/>
          </p:nvPr>
        </p:nvSpPr>
        <p:spPr/>
        <p:txBody>
          <a:bodyPr/>
          <a:lstStyle/>
          <a:p>
            <a:fld id="{EFAA6198-8B2D-4500-8E8B-4BFF2C464751}" type="slidenum">
              <a:rPr lang="zh-TW" altLang="en-US" smtClean="0"/>
              <a:t>2</a:t>
            </a:fld>
            <a:endParaRPr lang="zh-TW" altLang="en-US"/>
          </a:p>
        </p:txBody>
      </p:sp>
      <p:pic>
        <p:nvPicPr>
          <p:cNvPr id="8" name="Picture 7" descr="A black and white sign with white text&#10;&#10;AI-generated content may be incorrect.">
            <a:extLst>
              <a:ext uri="{FF2B5EF4-FFF2-40B4-BE49-F238E27FC236}">
                <a16:creationId xmlns:a16="http://schemas.microsoft.com/office/drawing/2014/main" id="{959F1CA7-646C-03CE-DEBF-A729C1B465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1280" y="4709986"/>
            <a:ext cx="2021840" cy="593300"/>
          </a:xfrm>
          <a:prstGeom prst="rect">
            <a:avLst/>
          </a:prstGeom>
        </p:spPr>
      </p:pic>
      <p:pic>
        <p:nvPicPr>
          <p:cNvPr id="10" name="Picture 9" descr="A close-up of a logo&#10;&#10;AI-generated content may be incorrect.">
            <a:extLst>
              <a:ext uri="{FF2B5EF4-FFF2-40B4-BE49-F238E27FC236}">
                <a16:creationId xmlns:a16="http://schemas.microsoft.com/office/drawing/2014/main" id="{00484430-33D7-2DF3-4707-4555947224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1000" y="5580476"/>
            <a:ext cx="1422400" cy="520700"/>
          </a:xfrm>
          <a:prstGeom prst="rect">
            <a:avLst/>
          </a:prstGeom>
        </p:spPr>
      </p:pic>
      <p:pic>
        <p:nvPicPr>
          <p:cNvPr id="13" name="Picture 12">
            <a:extLst>
              <a:ext uri="{FF2B5EF4-FFF2-40B4-BE49-F238E27FC236}">
                <a16:creationId xmlns:a16="http://schemas.microsoft.com/office/drawing/2014/main" id="{468E9DB0-2E40-4F83-0C2B-9E136882635B}"/>
              </a:ext>
            </a:extLst>
          </p:cNvPr>
          <p:cNvPicPr>
            <a:picLocks noChangeAspect="1"/>
          </p:cNvPicPr>
          <p:nvPr/>
        </p:nvPicPr>
        <p:blipFill>
          <a:blip r:embed="rId6"/>
          <a:stretch>
            <a:fillRect/>
          </a:stretch>
        </p:blipFill>
        <p:spPr>
          <a:xfrm>
            <a:off x="8862060" y="3835059"/>
            <a:ext cx="2240280" cy="597737"/>
          </a:xfrm>
          <a:prstGeom prst="rect">
            <a:avLst/>
          </a:prstGeom>
        </p:spPr>
      </p:pic>
      <p:pic>
        <p:nvPicPr>
          <p:cNvPr id="24" name="Content Placeholder 23">
            <a:extLst>
              <a:ext uri="{FF2B5EF4-FFF2-40B4-BE49-F238E27FC236}">
                <a16:creationId xmlns:a16="http://schemas.microsoft.com/office/drawing/2014/main" id="{41E675C5-A5A5-E9C7-6F11-4021D6F03A76}"/>
              </a:ext>
            </a:extLst>
          </p:cNvPr>
          <p:cNvPicPr>
            <a:picLocks noGrp="1" noChangeAspect="1"/>
          </p:cNvPicPr>
          <p:nvPr>
            <p:ph sz="half" idx="2"/>
          </p:nvPr>
        </p:nvPicPr>
        <p:blipFill>
          <a:blip r:embed="rId7"/>
          <a:srcRect l="24572" t="19255" r="58476" b="49579"/>
          <a:stretch>
            <a:fillRect/>
          </a:stretch>
        </p:blipFill>
        <p:spPr>
          <a:xfrm>
            <a:off x="9079917" y="1690688"/>
            <a:ext cx="1804566" cy="1867181"/>
          </a:xfrm>
          <a:prstGeom prst="rect">
            <a:avLst/>
          </a:prstGeom>
        </p:spPr>
      </p:pic>
    </p:spTree>
    <p:extLst>
      <p:ext uri="{BB962C8B-B14F-4D97-AF65-F5344CB8AC3E}">
        <p14:creationId xmlns:p14="http://schemas.microsoft.com/office/powerpoint/2010/main" val="2854144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B2C8-2109-F916-C2F4-71C3BDD4E070}"/>
              </a:ext>
            </a:extLst>
          </p:cNvPr>
          <p:cNvSpPr>
            <a:spLocks noGrp="1"/>
          </p:cNvSpPr>
          <p:nvPr>
            <p:ph type="title"/>
          </p:nvPr>
        </p:nvSpPr>
        <p:spPr/>
        <p:txBody>
          <a:bodyPr/>
          <a:lstStyle/>
          <a:p>
            <a:r>
              <a:rPr lang="en-GB" altLang="zh-TW" dirty="0"/>
              <a:t>Sources</a:t>
            </a:r>
            <a:endParaRPr lang="zh-TW" altLang="en-US" dirty="0"/>
          </a:p>
        </p:txBody>
      </p:sp>
      <p:sp>
        <p:nvSpPr>
          <p:cNvPr id="3" name="Content Placeholder 2">
            <a:extLst>
              <a:ext uri="{FF2B5EF4-FFF2-40B4-BE49-F238E27FC236}">
                <a16:creationId xmlns:a16="http://schemas.microsoft.com/office/drawing/2014/main" id="{63C9AF0D-4CEE-360F-6900-A44D1853BE2A}"/>
              </a:ext>
            </a:extLst>
          </p:cNvPr>
          <p:cNvSpPr>
            <a:spLocks noGrp="1"/>
          </p:cNvSpPr>
          <p:nvPr>
            <p:ph idx="1"/>
          </p:nvPr>
        </p:nvSpPr>
        <p:spPr/>
        <p:txBody>
          <a:bodyPr>
            <a:normAutofit/>
          </a:bodyPr>
          <a:lstStyle/>
          <a:p>
            <a:r>
              <a:rPr lang="en-GB" altLang="zh-TW" dirty="0"/>
              <a:t>Publications</a:t>
            </a:r>
          </a:p>
          <a:p>
            <a:pPr lvl="1"/>
            <a:r>
              <a:rPr lang="en-US" altLang="zh-TW" dirty="0"/>
              <a:t>“Singing voice synthesis using differentiable LPC and glottal-flow-inspired wavetables”, ISMIR 2023</a:t>
            </a:r>
          </a:p>
          <a:p>
            <a:pPr lvl="1"/>
            <a:r>
              <a:rPr lang="en-US" altLang="zh-TW" dirty="0"/>
              <a:t>“Differentiable all-pole filters for time-varying audio systems”, DAFx24</a:t>
            </a:r>
          </a:p>
          <a:p>
            <a:pPr lvl="1"/>
            <a:r>
              <a:rPr lang="en-US" altLang="zh-TW" dirty="0"/>
              <a:t>“</a:t>
            </a:r>
            <a:r>
              <a:rPr lang="en-US" altLang="zh-TW" dirty="0" err="1"/>
              <a:t>DiffVox</a:t>
            </a:r>
            <a:r>
              <a:rPr lang="en-US" altLang="zh-TW" dirty="0"/>
              <a:t>: A differentiable model for capturing and </a:t>
            </a:r>
            <a:r>
              <a:rPr lang="en-US" altLang="zh-TW" dirty="0" err="1"/>
              <a:t>analysing</a:t>
            </a:r>
            <a:r>
              <a:rPr lang="en-US" altLang="zh-TW" dirty="0"/>
              <a:t> vocal effects distributions”, DAFx25</a:t>
            </a:r>
          </a:p>
          <a:p>
            <a:r>
              <a:rPr lang="en-US" altLang="zh-TW" dirty="0"/>
              <a:t>Blog posts</a:t>
            </a:r>
          </a:p>
          <a:p>
            <a:pPr lvl="1"/>
            <a:r>
              <a:rPr lang="en-US" altLang="zh-TW" dirty="0"/>
              <a:t>“Introduction to Differentiable Audio </a:t>
            </a:r>
            <a:r>
              <a:rPr lang="en-US" altLang="zh-TW" dirty="0" err="1"/>
              <a:t>Synthesiser</a:t>
            </a:r>
            <a:r>
              <a:rPr lang="en-US" altLang="zh-TW" dirty="0"/>
              <a:t> Programming”, ISMIR 2023 Tutorial</a:t>
            </a:r>
          </a:p>
          <a:p>
            <a:pPr lvl="1"/>
            <a:r>
              <a:rPr lang="en-US" altLang="zh-TW" dirty="0"/>
              <a:t>“Notes on Differentiable TDF-II Filter”, personal blog</a:t>
            </a:r>
          </a:p>
          <a:p>
            <a:pPr lvl="1"/>
            <a:r>
              <a:rPr lang="en-US" altLang="zh-TW" dirty="0"/>
              <a:t>“Block-based Fast Differentiable IIR in </a:t>
            </a:r>
            <a:r>
              <a:rPr lang="en-US" altLang="zh-TW" dirty="0" err="1"/>
              <a:t>PyTorch</a:t>
            </a:r>
            <a:r>
              <a:rPr lang="en-US" altLang="zh-TW" dirty="0"/>
              <a:t>”, personal blog</a:t>
            </a:r>
          </a:p>
          <a:p>
            <a:pPr marL="457200" lvl="1" indent="0">
              <a:buNone/>
            </a:pPr>
            <a:endParaRPr lang="en-GB" altLang="zh-TW" dirty="0"/>
          </a:p>
          <a:p>
            <a:pPr marL="457200" lvl="1" indent="0">
              <a:buNone/>
            </a:pPr>
            <a:endParaRPr lang="zh-TW" altLang="en-US" dirty="0"/>
          </a:p>
        </p:txBody>
      </p:sp>
      <p:sp>
        <p:nvSpPr>
          <p:cNvPr id="4" name="Footer Placeholder 3">
            <a:extLst>
              <a:ext uri="{FF2B5EF4-FFF2-40B4-BE49-F238E27FC236}">
                <a16:creationId xmlns:a16="http://schemas.microsoft.com/office/drawing/2014/main" id="{E791806B-B427-3144-1B69-5EBEE870A3F3}"/>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570DBE8C-B47D-14BB-A43D-3734C2EAFA69}"/>
              </a:ext>
            </a:extLst>
          </p:cNvPr>
          <p:cNvSpPr>
            <a:spLocks noGrp="1"/>
          </p:cNvSpPr>
          <p:nvPr>
            <p:ph type="sldNum" sz="quarter" idx="12"/>
          </p:nvPr>
        </p:nvSpPr>
        <p:spPr/>
        <p:txBody>
          <a:bodyPr/>
          <a:lstStyle/>
          <a:p>
            <a:fld id="{EFAA6198-8B2D-4500-8E8B-4BFF2C464751}" type="slidenum">
              <a:rPr lang="zh-TW" altLang="en-US" smtClean="0"/>
              <a:t>3</a:t>
            </a:fld>
            <a:endParaRPr lang="zh-TW" altLang="en-US"/>
          </a:p>
        </p:txBody>
      </p:sp>
    </p:spTree>
    <p:extLst>
      <p:ext uri="{BB962C8B-B14F-4D97-AF65-F5344CB8AC3E}">
        <p14:creationId xmlns:p14="http://schemas.microsoft.com/office/powerpoint/2010/main" val="3327952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F05C9-B925-4849-BEBC-C233A0C1A4E7}"/>
              </a:ext>
            </a:extLst>
          </p:cNvPr>
          <p:cNvSpPr>
            <a:spLocks noGrp="1"/>
          </p:cNvSpPr>
          <p:nvPr>
            <p:ph type="title"/>
          </p:nvPr>
        </p:nvSpPr>
        <p:spPr/>
        <p:txBody>
          <a:bodyPr/>
          <a:lstStyle/>
          <a:p>
            <a:r>
              <a:rPr lang="en-US" altLang="zh-TW"/>
              <a:t>Agenda</a:t>
            </a:r>
            <a:endParaRPr lang="zh-TW" altLang="en-US"/>
          </a:p>
        </p:txBody>
      </p:sp>
      <p:sp>
        <p:nvSpPr>
          <p:cNvPr id="3" name="Content Placeholder 2">
            <a:extLst>
              <a:ext uri="{FF2B5EF4-FFF2-40B4-BE49-F238E27FC236}">
                <a16:creationId xmlns:a16="http://schemas.microsoft.com/office/drawing/2014/main" id="{D7BE6212-90F9-471F-8239-557C60C46278}"/>
              </a:ext>
            </a:extLst>
          </p:cNvPr>
          <p:cNvSpPr>
            <a:spLocks noGrp="1"/>
          </p:cNvSpPr>
          <p:nvPr>
            <p:ph idx="1"/>
          </p:nvPr>
        </p:nvSpPr>
        <p:spPr/>
        <p:txBody>
          <a:bodyPr>
            <a:normAutofit/>
          </a:bodyPr>
          <a:lstStyle/>
          <a:p>
            <a:r>
              <a:rPr lang="en-US" altLang="zh-TW" dirty="0"/>
              <a:t>What are differentiable filters</a:t>
            </a:r>
          </a:p>
          <a:p>
            <a:r>
              <a:rPr lang="en-US" altLang="zh-TW" dirty="0"/>
              <a:t>Efficiency problem in</a:t>
            </a:r>
            <a:r>
              <a:rPr lang="en-US" altLang="zh-TW" dirty="0">
                <a:solidFill>
                  <a:srgbClr val="F05F42"/>
                </a:solidFill>
              </a:rPr>
              <a:t> </a:t>
            </a:r>
            <a:r>
              <a:rPr lang="en-US" altLang="zh-TW" dirty="0" err="1">
                <a:solidFill>
                  <a:srgbClr val="F05F42"/>
                </a:solidFill>
              </a:rPr>
              <a:t>PyTorch</a:t>
            </a:r>
            <a:endParaRPr lang="en-US" altLang="zh-TW" dirty="0">
              <a:solidFill>
                <a:srgbClr val="F05F42"/>
              </a:solidFill>
            </a:endParaRPr>
          </a:p>
          <a:p>
            <a:r>
              <a:rPr lang="en-US" altLang="zh-TW" dirty="0"/>
              <a:t>Proposed solution: </a:t>
            </a:r>
            <a:r>
              <a:rPr lang="en-US" altLang="zh-TW" dirty="0" err="1"/>
              <a:t>PhilTorch</a:t>
            </a:r>
            <a:endParaRPr lang="en-US" altLang="zh-TW" dirty="0"/>
          </a:p>
          <a:p>
            <a:r>
              <a:rPr lang="en-US" altLang="zh-TW" dirty="0"/>
              <a:t>Benchmarks</a:t>
            </a:r>
          </a:p>
          <a:p>
            <a:r>
              <a:rPr lang="en-US" altLang="zh-TW" dirty="0"/>
              <a:t>Tips for efficient usage</a:t>
            </a:r>
            <a:endParaRPr lang="zh-TW" altLang="en-US" dirty="0"/>
          </a:p>
        </p:txBody>
      </p:sp>
      <p:sp>
        <p:nvSpPr>
          <p:cNvPr id="4" name="Footer Placeholder 3">
            <a:extLst>
              <a:ext uri="{FF2B5EF4-FFF2-40B4-BE49-F238E27FC236}">
                <a16:creationId xmlns:a16="http://schemas.microsoft.com/office/drawing/2014/main" id="{2663FC0B-AE72-4760-8069-8BFFD9473B78}"/>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76DACA1F-CF41-4462-BB06-5AE5146EE366}"/>
              </a:ext>
            </a:extLst>
          </p:cNvPr>
          <p:cNvSpPr>
            <a:spLocks noGrp="1"/>
          </p:cNvSpPr>
          <p:nvPr>
            <p:ph type="sldNum" sz="quarter" idx="12"/>
          </p:nvPr>
        </p:nvSpPr>
        <p:spPr/>
        <p:txBody>
          <a:bodyPr/>
          <a:lstStyle/>
          <a:p>
            <a:fld id="{EFAA6198-8B2D-4500-8E8B-4BFF2C464751}" type="slidenum">
              <a:rPr lang="zh-TW" altLang="en-US" smtClean="0"/>
              <a:t>4</a:t>
            </a:fld>
            <a:endParaRPr lang="zh-TW" altLang="en-US"/>
          </a:p>
        </p:txBody>
      </p:sp>
    </p:spTree>
    <p:extLst>
      <p:ext uri="{BB962C8B-B14F-4D97-AF65-F5344CB8AC3E}">
        <p14:creationId xmlns:p14="http://schemas.microsoft.com/office/powerpoint/2010/main" val="2083324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F489D-DA9B-F26C-24F4-B3D9A81C7D08}"/>
              </a:ext>
            </a:extLst>
          </p:cNvPr>
          <p:cNvSpPr>
            <a:spLocks noGrp="1"/>
          </p:cNvSpPr>
          <p:nvPr>
            <p:ph type="title"/>
          </p:nvPr>
        </p:nvSpPr>
        <p:spPr/>
        <p:txBody>
          <a:bodyPr/>
          <a:lstStyle/>
          <a:p>
            <a:r>
              <a:rPr lang="en-GB" altLang="zh-TW"/>
              <a:t>What Are Digital Filters?</a:t>
            </a:r>
            <a:endParaRPr lang="zh-TW" alt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B1202D0-8873-5F18-E7A2-AB3A39AE8805}"/>
                  </a:ext>
                </a:extLst>
              </p:cNvPr>
              <p:cNvSpPr>
                <a:spLocks noGrp="1"/>
              </p:cNvSpPr>
              <p:nvPr>
                <p:ph idx="1"/>
              </p:nvPr>
            </p:nvSpPr>
            <p:spPr/>
            <p:txBody>
              <a:bodyPr/>
              <a:lstStyle/>
              <a:p>
                <a:r>
                  <a:rPr lang="en-GB" altLang="zh-TW"/>
                  <a:t>In the Z domain</a:t>
                </a:r>
              </a:p>
              <a:p>
                <a:pPr marL="0" indent="0">
                  <a:buNone/>
                </a:pPr>
                <a:endParaRPr lang="en-GB" altLang="zh-TW"/>
              </a:p>
              <a:p>
                <a:pPr marL="0" indent="0">
                  <a:buNone/>
                </a:pPr>
                <a14:m>
                  <m:oMathPara xmlns:m="http://schemas.openxmlformats.org/officeDocument/2006/math">
                    <m:oMathParaPr>
                      <m:jc m:val="centerGroup"/>
                    </m:oMathParaPr>
                    <m:oMath xmlns:m="http://schemas.openxmlformats.org/officeDocument/2006/math">
                      <m:r>
                        <a:rPr lang="en-GB" altLang="zh-TW" b="0" i="1" smtClean="0">
                          <a:latin typeface="Cambria Math" panose="02040503050406030204" pitchFamily="18" charset="0"/>
                        </a:rPr>
                        <m:t>𝐻</m:t>
                      </m:r>
                      <m:d>
                        <m:dPr>
                          <m:ctrlPr>
                            <a:rPr lang="en-GB" altLang="zh-TW" b="0" i="1" smtClean="0">
                              <a:latin typeface="Cambria Math" panose="02040503050406030204" pitchFamily="18" charset="0"/>
                            </a:rPr>
                          </m:ctrlPr>
                        </m:dPr>
                        <m:e>
                          <m:r>
                            <a:rPr lang="en-GB" altLang="zh-TW" b="0" i="1" smtClean="0">
                              <a:latin typeface="Cambria Math" panose="02040503050406030204" pitchFamily="18" charset="0"/>
                            </a:rPr>
                            <m:t>𝑧</m:t>
                          </m:r>
                        </m:e>
                      </m:d>
                      <m:r>
                        <a:rPr lang="en-GB" altLang="zh-TW" b="0" i="1" smtClean="0">
                          <a:latin typeface="Cambria Math" panose="02040503050406030204" pitchFamily="18" charset="0"/>
                        </a:rPr>
                        <m:t>=</m:t>
                      </m:r>
                      <m:f>
                        <m:fPr>
                          <m:ctrlPr>
                            <a:rPr lang="en-GB" altLang="zh-TW" b="0" i="1" smtClean="0">
                              <a:latin typeface="Cambria Math" panose="02040503050406030204" pitchFamily="18" charset="0"/>
                            </a:rPr>
                          </m:ctrlPr>
                        </m:fPr>
                        <m:num>
                          <m:sSub>
                            <m:sSubPr>
                              <m:ctrlPr>
                                <a:rPr lang="en-GB" altLang="zh-TW" b="0" i="1" smtClean="0">
                                  <a:latin typeface="Cambria Math" panose="02040503050406030204" pitchFamily="18" charset="0"/>
                                </a:rPr>
                              </m:ctrlPr>
                            </m:sSubPr>
                            <m:e>
                              <m:r>
                                <a:rPr lang="en-GB" altLang="zh-TW" b="0" i="1" smtClean="0">
                                  <a:latin typeface="Cambria Math" panose="02040503050406030204" pitchFamily="18" charset="0"/>
                                </a:rPr>
                                <m:t>𝑏</m:t>
                              </m:r>
                            </m:e>
                            <m:sub>
                              <m:r>
                                <a:rPr lang="en-GB" altLang="zh-TW" b="0" i="1" smtClean="0">
                                  <a:latin typeface="Cambria Math" panose="02040503050406030204" pitchFamily="18" charset="0"/>
                                </a:rPr>
                                <m:t>0</m:t>
                              </m:r>
                            </m:sub>
                          </m:sSub>
                          <m:r>
                            <a:rPr lang="en-GB" altLang="zh-TW" b="0" i="1" smtClean="0">
                              <a:latin typeface="Cambria Math" panose="02040503050406030204" pitchFamily="18" charset="0"/>
                            </a:rPr>
                            <m:t>+</m:t>
                          </m:r>
                          <m:sSub>
                            <m:sSubPr>
                              <m:ctrlPr>
                                <a:rPr lang="en-GB" altLang="zh-TW" b="0" i="1" smtClean="0">
                                  <a:latin typeface="Cambria Math" panose="02040503050406030204" pitchFamily="18" charset="0"/>
                                </a:rPr>
                              </m:ctrlPr>
                            </m:sSubPr>
                            <m:e>
                              <m:r>
                                <a:rPr lang="en-GB" altLang="zh-TW" b="0" i="1" smtClean="0">
                                  <a:latin typeface="Cambria Math" panose="02040503050406030204" pitchFamily="18" charset="0"/>
                                </a:rPr>
                                <m:t>𝑏</m:t>
                              </m:r>
                            </m:e>
                            <m:sub>
                              <m:r>
                                <a:rPr lang="en-GB" altLang="zh-TW" b="0" i="1" smtClean="0">
                                  <a:latin typeface="Cambria Math" panose="02040503050406030204" pitchFamily="18" charset="0"/>
                                </a:rPr>
                                <m:t>1</m:t>
                              </m:r>
                            </m:sub>
                          </m:sSub>
                          <m:sSup>
                            <m:sSupPr>
                              <m:ctrlPr>
                                <a:rPr lang="en-GB" altLang="zh-TW" b="0" i="1" smtClean="0">
                                  <a:latin typeface="Cambria Math" panose="02040503050406030204" pitchFamily="18" charset="0"/>
                                </a:rPr>
                              </m:ctrlPr>
                            </m:sSupPr>
                            <m:e>
                              <m:r>
                                <a:rPr lang="en-GB" altLang="zh-TW" b="0" i="1" smtClean="0">
                                  <a:latin typeface="Cambria Math" panose="02040503050406030204" pitchFamily="18" charset="0"/>
                                </a:rPr>
                                <m:t>𝑧</m:t>
                              </m:r>
                            </m:e>
                            <m:sup>
                              <m:r>
                                <a:rPr lang="en-GB" altLang="zh-TW" b="0" i="1" smtClean="0">
                                  <a:latin typeface="Cambria Math" panose="02040503050406030204" pitchFamily="18" charset="0"/>
                                </a:rPr>
                                <m:t>−1</m:t>
                              </m:r>
                            </m:sup>
                          </m:sSup>
                          <m:r>
                            <a:rPr lang="en-GB" altLang="zh-TW" b="0" i="1" smtClean="0">
                              <a:latin typeface="Cambria Math" panose="02040503050406030204" pitchFamily="18" charset="0"/>
                            </a:rPr>
                            <m:t>+…+</m:t>
                          </m:r>
                          <m:sSub>
                            <m:sSubPr>
                              <m:ctrlPr>
                                <a:rPr lang="en-GB" altLang="zh-TW" b="0" i="1" smtClean="0">
                                  <a:latin typeface="Cambria Math" panose="02040503050406030204" pitchFamily="18" charset="0"/>
                                </a:rPr>
                              </m:ctrlPr>
                            </m:sSubPr>
                            <m:e>
                              <m:r>
                                <a:rPr lang="en-GB" altLang="zh-TW" b="0" i="1" smtClean="0">
                                  <a:latin typeface="Cambria Math" panose="02040503050406030204" pitchFamily="18" charset="0"/>
                                </a:rPr>
                                <m:t>𝑏</m:t>
                              </m:r>
                            </m:e>
                            <m:sub>
                              <m:r>
                                <a:rPr lang="en-GB" altLang="zh-TW" b="0" i="1" smtClean="0">
                                  <a:latin typeface="Cambria Math" panose="02040503050406030204" pitchFamily="18" charset="0"/>
                                </a:rPr>
                                <m:t>𝑀</m:t>
                              </m:r>
                            </m:sub>
                          </m:sSub>
                          <m:sSup>
                            <m:sSupPr>
                              <m:ctrlPr>
                                <a:rPr lang="en-GB" altLang="zh-TW" b="0" i="1" smtClean="0">
                                  <a:latin typeface="Cambria Math" panose="02040503050406030204" pitchFamily="18" charset="0"/>
                                </a:rPr>
                              </m:ctrlPr>
                            </m:sSupPr>
                            <m:e>
                              <m:r>
                                <a:rPr lang="en-GB" altLang="zh-TW" b="0" i="1" smtClean="0">
                                  <a:latin typeface="Cambria Math" panose="02040503050406030204" pitchFamily="18" charset="0"/>
                                </a:rPr>
                                <m:t>𝑧</m:t>
                              </m:r>
                            </m:e>
                            <m:sup>
                              <m:r>
                                <a:rPr lang="en-GB" altLang="zh-TW" b="0" i="1" smtClean="0">
                                  <a:latin typeface="Cambria Math" panose="02040503050406030204" pitchFamily="18" charset="0"/>
                                </a:rPr>
                                <m:t>−</m:t>
                              </m:r>
                              <m:r>
                                <a:rPr lang="en-GB" altLang="zh-TW" b="0" i="1" smtClean="0">
                                  <a:latin typeface="Cambria Math" panose="02040503050406030204" pitchFamily="18" charset="0"/>
                                </a:rPr>
                                <m:t>𝑀</m:t>
                              </m:r>
                            </m:sup>
                          </m:sSup>
                        </m:num>
                        <m:den>
                          <m:r>
                            <a:rPr lang="en-GB" altLang="zh-TW" b="0" i="1" smtClean="0">
                              <a:latin typeface="Cambria Math" panose="02040503050406030204" pitchFamily="18" charset="0"/>
                            </a:rPr>
                            <m:t>1</m:t>
                          </m:r>
                          <m:r>
                            <a:rPr lang="en-GB" altLang="zh-TW" i="1">
                              <a:latin typeface="Cambria Math" panose="02040503050406030204" pitchFamily="18" charset="0"/>
                            </a:rPr>
                            <m:t>+</m:t>
                          </m:r>
                          <m:sSub>
                            <m:sSubPr>
                              <m:ctrlPr>
                                <a:rPr lang="en-GB" altLang="zh-TW" i="1">
                                  <a:latin typeface="Cambria Math" panose="02040503050406030204" pitchFamily="18" charset="0"/>
                                </a:rPr>
                              </m:ctrlPr>
                            </m:sSubPr>
                            <m:e>
                              <m:r>
                                <a:rPr lang="en-GB" altLang="zh-TW" b="0" i="1" smtClean="0">
                                  <a:latin typeface="Cambria Math" panose="02040503050406030204" pitchFamily="18" charset="0"/>
                                </a:rPr>
                                <m:t>𝑎</m:t>
                              </m:r>
                            </m:e>
                            <m:sub>
                              <m:r>
                                <a:rPr lang="en-GB" altLang="zh-TW" i="1">
                                  <a:latin typeface="Cambria Math" panose="02040503050406030204" pitchFamily="18" charset="0"/>
                                </a:rPr>
                                <m:t>1</m:t>
                              </m:r>
                            </m:sub>
                          </m:sSub>
                          <m:sSup>
                            <m:sSupPr>
                              <m:ctrlPr>
                                <a:rPr lang="en-GB" altLang="zh-TW" i="1">
                                  <a:latin typeface="Cambria Math" panose="02040503050406030204" pitchFamily="18" charset="0"/>
                                </a:rPr>
                              </m:ctrlPr>
                            </m:sSupPr>
                            <m:e>
                              <m:r>
                                <a:rPr lang="en-GB" altLang="zh-TW" i="1">
                                  <a:latin typeface="Cambria Math" panose="02040503050406030204" pitchFamily="18" charset="0"/>
                                </a:rPr>
                                <m:t>𝑧</m:t>
                              </m:r>
                            </m:e>
                            <m:sup>
                              <m:r>
                                <a:rPr lang="en-GB" altLang="zh-TW" i="1">
                                  <a:latin typeface="Cambria Math" panose="02040503050406030204" pitchFamily="18" charset="0"/>
                                </a:rPr>
                                <m:t>−1</m:t>
                              </m:r>
                            </m:sup>
                          </m:sSup>
                          <m:r>
                            <a:rPr lang="en-GB" altLang="zh-TW" i="1">
                              <a:latin typeface="Cambria Math" panose="02040503050406030204" pitchFamily="18" charset="0"/>
                            </a:rPr>
                            <m:t>+…+</m:t>
                          </m:r>
                          <m:sSub>
                            <m:sSubPr>
                              <m:ctrlPr>
                                <a:rPr lang="en-GB" altLang="zh-TW" i="1">
                                  <a:latin typeface="Cambria Math" panose="02040503050406030204" pitchFamily="18" charset="0"/>
                                </a:rPr>
                              </m:ctrlPr>
                            </m:sSubPr>
                            <m:e>
                              <m:r>
                                <a:rPr lang="en-GB" altLang="zh-TW" b="0" i="1" smtClean="0">
                                  <a:latin typeface="Cambria Math" panose="02040503050406030204" pitchFamily="18" charset="0"/>
                                </a:rPr>
                                <m:t>𝑎</m:t>
                              </m:r>
                            </m:e>
                            <m:sub>
                              <m:r>
                                <a:rPr lang="en-GB" altLang="zh-TW" i="1">
                                  <a:latin typeface="Cambria Math" panose="02040503050406030204" pitchFamily="18" charset="0"/>
                                </a:rPr>
                                <m:t>𝑀</m:t>
                              </m:r>
                            </m:sub>
                          </m:sSub>
                          <m:sSup>
                            <m:sSupPr>
                              <m:ctrlPr>
                                <a:rPr lang="en-GB" altLang="zh-TW" i="1">
                                  <a:latin typeface="Cambria Math" panose="02040503050406030204" pitchFamily="18" charset="0"/>
                                </a:rPr>
                              </m:ctrlPr>
                            </m:sSupPr>
                            <m:e>
                              <m:r>
                                <a:rPr lang="en-GB" altLang="zh-TW" i="1">
                                  <a:latin typeface="Cambria Math" panose="02040503050406030204" pitchFamily="18" charset="0"/>
                                </a:rPr>
                                <m:t>𝑧</m:t>
                              </m:r>
                            </m:e>
                            <m:sup>
                              <m:r>
                                <a:rPr lang="en-GB" altLang="zh-TW" i="1">
                                  <a:latin typeface="Cambria Math" panose="02040503050406030204" pitchFamily="18" charset="0"/>
                                </a:rPr>
                                <m:t>−</m:t>
                              </m:r>
                              <m:r>
                                <a:rPr lang="en-GB" altLang="zh-TW" i="1">
                                  <a:latin typeface="Cambria Math" panose="02040503050406030204" pitchFamily="18" charset="0"/>
                                </a:rPr>
                                <m:t>𝑀</m:t>
                              </m:r>
                            </m:sup>
                          </m:sSup>
                        </m:den>
                      </m:f>
                    </m:oMath>
                  </m:oMathPara>
                </a14:m>
                <a:endParaRPr lang="en-GB" altLang="zh-TW"/>
              </a:p>
              <a:p>
                <a:r>
                  <a:rPr lang="en-GB" altLang="zh-TW"/>
                  <a:t>In the time domain</a:t>
                </a:r>
              </a:p>
              <a:p>
                <a:pPr marL="0" indent="0">
                  <a:buNone/>
                </a:pPr>
                <a:endParaRPr lang="en-GB" altLang="zh-TW"/>
              </a:p>
              <a:p>
                <a:pPr marL="0" indent="0">
                  <a:buNone/>
                </a:pPr>
                <a14:m>
                  <m:oMathPara xmlns:m="http://schemas.openxmlformats.org/officeDocument/2006/math">
                    <m:oMathParaPr>
                      <m:jc m:val="centerGroup"/>
                    </m:oMathParaPr>
                    <m:oMath xmlns:m="http://schemas.openxmlformats.org/officeDocument/2006/math">
                      <m:r>
                        <a:rPr lang="en-GB" altLang="zh-TW" b="0" i="1" smtClean="0">
                          <a:latin typeface="Cambria Math" panose="02040503050406030204" pitchFamily="18" charset="0"/>
                        </a:rPr>
                        <m:t>𝑦</m:t>
                      </m:r>
                      <m:d>
                        <m:dPr>
                          <m:ctrlPr>
                            <a:rPr lang="en-GB" altLang="zh-TW" b="0" i="1" smtClean="0">
                              <a:latin typeface="Cambria Math" panose="02040503050406030204" pitchFamily="18" charset="0"/>
                            </a:rPr>
                          </m:ctrlPr>
                        </m:dPr>
                        <m:e>
                          <m:r>
                            <a:rPr lang="en-GB" altLang="zh-TW" b="0" i="1" smtClean="0">
                              <a:latin typeface="Cambria Math" panose="02040503050406030204" pitchFamily="18" charset="0"/>
                            </a:rPr>
                            <m:t>𝑛</m:t>
                          </m:r>
                        </m:e>
                      </m:d>
                      <m:r>
                        <a:rPr lang="en-GB" altLang="zh-TW" b="0" i="1" smtClean="0">
                          <a:latin typeface="Cambria Math" panose="02040503050406030204" pitchFamily="18" charset="0"/>
                        </a:rPr>
                        <m:t>= </m:t>
                      </m:r>
                      <m:sSub>
                        <m:sSubPr>
                          <m:ctrlPr>
                            <a:rPr lang="en-GB" altLang="zh-TW" i="1">
                              <a:latin typeface="Cambria Math" panose="02040503050406030204" pitchFamily="18" charset="0"/>
                            </a:rPr>
                          </m:ctrlPr>
                        </m:sSubPr>
                        <m:e>
                          <m:r>
                            <a:rPr lang="en-GB" altLang="zh-TW" i="1">
                              <a:latin typeface="Cambria Math" panose="02040503050406030204" pitchFamily="18" charset="0"/>
                            </a:rPr>
                            <m:t>𝑏</m:t>
                          </m:r>
                        </m:e>
                        <m:sub>
                          <m:r>
                            <a:rPr lang="en-GB" altLang="zh-TW" i="1">
                              <a:latin typeface="Cambria Math" panose="02040503050406030204" pitchFamily="18" charset="0"/>
                            </a:rPr>
                            <m:t>0</m:t>
                          </m:r>
                        </m:sub>
                      </m:sSub>
                      <m:r>
                        <a:rPr lang="en-GB" altLang="zh-TW" b="0" i="1" smtClean="0">
                          <a:latin typeface="Cambria Math" panose="02040503050406030204" pitchFamily="18" charset="0"/>
                        </a:rPr>
                        <m:t>𝑥</m:t>
                      </m:r>
                      <m:d>
                        <m:dPr>
                          <m:ctrlPr>
                            <a:rPr lang="en-GB" altLang="zh-TW" b="0" i="1" smtClean="0">
                              <a:latin typeface="Cambria Math" panose="02040503050406030204" pitchFamily="18" charset="0"/>
                            </a:rPr>
                          </m:ctrlPr>
                        </m:dPr>
                        <m:e>
                          <m:r>
                            <a:rPr lang="en-GB" altLang="zh-TW" b="0" i="1" smtClean="0">
                              <a:latin typeface="Cambria Math" panose="02040503050406030204" pitchFamily="18" charset="0"/>
                            </a:rPr>
                            <m:t>𝑛</m:t>
                          </m:r>
                        </m:e>
                      </m:d>
                      <m:r>
                        <a:rPr lang="en-GB" altLang="zh-TW" i="1">
                          <a:latin typeface="Cambria Math" panose="02040503050406030204" pitchFamily="18" charset="0"/>
                        </a:rPr>
                        <m:t>+</m:t>
                      </m:r>
                      <m:sSub>
                        <m:sSubPr>
                          <m:ctrlPr>
                            <a:rPr lang="en-GB" altLang="zh-TW" i="1">
                              <a:latin typeface="Cambria Math" panose="02040503050406030204" pitchFamily="18" charset="0"/>
                            </a:rPr>
                          </m:ctrlPr>
                        </m:sSubPr>
                        <m:e>
                          <m:r>
                            <a:rPr lang="en-GB" altLang="zh-TW" i="1">
                              <a:latin typeface="Cambria Math" panose="02040503050406030204" pitchFamily="18" charset="0"/>
                            </a:rPr>
                            <m:t>𝑏</m:t>
                          </m:r>
                        </m:e>
                        <m:sub>
                          <m:r>
                            <a:rPr lang="en-GB" altLang="zh-TW" i="1">
                              <a:latin typeface="Cambria Math" panose="02040503050406030204" pitchFamily="18" charset="0"/>
                            </a:rPr>
                            <m:t>1</m:t>
                          </m:r>
                        </m:sub>
                      </m:sSub>
                      <m:r>
                        <a:rPr lang="en-GB" altLang="zh-TW" b="0" i="1" smtClean="0">
                          <a:latin typeface="Cambria Math" panose="02040503050406030204" pitchFamily="18" charset="0"/>
                        </a:rPr>
                        <m:t>𝑥</m:t>
                      </m:r>
                      <m:d>
                        <m:dPr>
                          <m:ctrlPr>
                            <a:rPr lang="en-GB" altLang="zh-TW" b="0" i="1" smtClean="0">
                              <a:latin typeface="Cambria Math" panose="02040503050406030204" pitchFamily="18" charset="0"/>
                            </a:rPr>
                          </m:ctrlPr>
                        </m:dPr>
                        <m:e>
                          <m:r>
                            <a:rPr lang="en-GB" altLang="zh-TW" b="0" i="1" smtClean="0">
                              <a:latin typeface="Cambria Math" panose="02040503050406030204" pitchFamily="18" charset="0"/>
                            </a:rPr>
                            <m:t>𝑛</m:t>
                          </m:r>
                          <m:r>
                            <a:rPr lang="en-GB" altLang="zh-TW" b="0" i="1" smtClean="0">
                              <a:latin typeface="Cambria Math" panose="02040503050406030204" pitchFamily="18" charset="0"/>
                            </a:rPr>
                            <m:t>−1</m:t>
                          </m:r>
                        </m:e>
                      </m:d>
                      <m:r>
                        <a:rPr lang="en-GB" altLang="zh-TW" i="1">
                          <a:latin typeface="Cambria Math" panose="02040503050406030204" pitchFamily="18" charset="0"/>
                        </a:rPr>
                        <m:t>+…+</m:t>
                      </m:r>
                      <m:sSub>
                        <m:sSubPr>
                          <m:ctrlPr>
                            <a:rPr lang="en-GB" altLang="zh-TW" i="1">
                              <a:latin typeface="Cambria Math" panose="02040503050406030204" pitchFamily="18" charset="0"/>
                            </a:rPr>
                          </m:ctrlPr>
                        </m:sSubPr>
                        <m:e>
                          <m:r>
                            <a:rPr lang="en-GB" altLang="zh-TW" i="1">
                              <a:latin typeface="Cambria Math" panose="02040503050406030204" pitchFamily="18" charset="0"/>
                            </a:rPr>
                            <m:t>𝑏</m:t>
                          </m:r>
                        </m:e>
                        <m:sub>
                          <m:r>
                            <a:rPr lang="en-GB" altLang="zh-TW" i="1">
                              <a:latin typeface="Cambria Math" panose="02040503050406030204" pitchFamily="18" charset="0"/>
                            </a:rPr>
                            <m:t>𝑀</m:t>
                          </m:r>
                        </m:sub>
                      </m:sSub>
                      <m:r>
                        <a:rPr lang="en-GB" altLang="zh-TW" b="0" i="1" smtClean="0">
                          <a:latin typeface="Cambria Math" panose="02040503050406030204" pitchFamily="18" charset="0"/>
                        </a:rPr>
                        <m:t>𝑥</m:t>
                      </m:r>
                      <m:d>
                        <m:dPr>
                          <m:ctrlPr>
                            <a:rPr lang="en-GB" altLang="zh-TW" b="0" i="1" smtClean="0">
                              <a:latin typeface="Cambria Math" panose="02040503050406030204" pitchFamily="18" charset="0"/>
                            </a:rPr>
                          </m:ctrlPr>
                        </m:dPr>
                        <m:e>
                          <m:r>
                            <a:rPr lang="en-GB" altLang="zh-TW" b="0" i="1" smtClean="0">
                              <a:latin typeface="Cambria Math" panose="02040503050406030204" pitchFamily="18" charset="0"/>
                            </a:rPr>
                            <m:t>𝑛</m:t>
                          </m:r>
                          <m:r>
                            <a:rPr lang="en-GB" altLang="zh-TW" b="0" i="1" smtClean="0">
                              <a:latin typeface="Cambria Math" panose="02040503050406030204" pitchFamily="18" charset="0"/>
                            </a:rPr>
                            <m:t>−</m:t>
                          </m:r>
                          <m:r>
                            <a:rPr lang="en-GB" altLang="zh-TW" b="0" i="1" smtClean="0">
                              <a:latin typeface="Cambria Math" panose="02040503050406030204" pitchFamily="18" charset="0"/>
                            </a:rPr>
                            <m:t>𝑀</m:t>
                          </m:r>
                        </m:e>
                      </m:d>
                    </m:oMath>
                  </m:oMathPara>
                </a14:m>
                <a:endParaRPr lang="en-GB" altLang="zh-TW" b="0" i="1">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altLang="zh-TW" b="0" i="1" smtClean="0">
                          <a:latin typeface="Cambria Math" panose="02040503050406030204" pitchFamily="18" charset="0"/>
                        </a:rPr>
                        <m:t>−</m:t>
                      </m:r>
                      <m:sSub>
                        <m:sSubPr>
                          <m:ctrlPr>
                            <a:rPr lang="en-GB" altLang="zh-TW" b="0" i="1" smtClean="0">
                              <a:latin typeface="Cambria Math" panose="02040503050406030204" pitchFamily="18" charset="0"/>
                            </a:rPr>
                          </m:ctrlPr>
                        </m:sSubPr>
                        <m:e>
                          <m:r>
                            <a:rPr lang="en-GB" altLang="zh-TW" b="0" i="1" smtClean="0">
                              <a:latin typeface="Cambria Math" panose="02040503050406030204" pitchFamily="18" charset="0"/>
                            </a:rPr>
                            <m:t>𝑎</m:t>
                          </m:r>
                        </m:e>
                        <m:sub>
                          <m:r>
                            <a:rPr lang="en-GB" altLang="zh-TW" b="0" i="1" smtClean="0">
                              <a:latin typeface="Cambria Math" panose="02040503050406030204" pitchFamily="18" charset="0"/>
                            </a:rPr>
                            <m:t>1</m:t>
                          </m:r>
                        </m:sub>
                      </m:sSub>
                      <m:r>
                        <a:rPr lang="en-GB" altLang="zh-TW" b="0" i="1" smtClean="0">
                          <a:latin typeface="Cambria Math" panose="02040503050406030204" pitchFamily="18" charset="0"/>
                        </a:rPr>
                        <m:t>𝑦</m:t>
                      </m:r>
                      <m:d>
                        <m:dPr>
                          <m:ctrlPr>
                            <a:rPr lang="en-GB" altLang="zh-TW" b="0" i="1" smtClean="0">
                              <a:latin typeface="Cambria Math" panose="02040503050406030204" pitchFamily="18" charset="0"/>
                            </a:rPr>
                          </m:ctrlPr>
                        </m:dPr>
                        <m:e>
                          <m:r>
                            <a:rPr lang="en-GB" altLang="zh-TW" b="0" i="1" smtClean="0">
                              <a:latin typeface="Cambria Math" panose="02040503050406030204" pitchFamily="18" charset="0"/>
                            </a:rPr>
                            <m:t>𝑛</m:t>
                          </m:r>
                          <m:r>
                            <a:rPr lang="en-GB" altLang="zh-TW" b="0" i="1" smtClean="0">
                              <a:latin typeface="Cambria Math" panose="02040503050406030204" pitchFamily="18" charset="0"/>
                            </a:rPr>
                            <m:t>−1</m:t>
                          </m:r>
                        </m:e>
                      </m:d>
                      <m:r>
                        <a:rPr lang="en-GB" altLang="zh-TW" b="0" i="1" smtClean="0">
                          <a:latin typeface="Cambria Math" panose="02040503050406030204" pitchFamily="18" charset="0"/>
                        </a:rPr>
                        <m:t>−…−</m:t>
                      </m:r>
                      <m:sSub>
                        <m:sSubPr>
                          <m:ctrlPr>
                            <a:rPr lang="en-GB" altLang="zh-TW" b="0" i="1" smtClean="0">
                              <a:latin typeface="Cambria Math" panose="02040503050406030204" pitchFamily="18" charset="0"/>
                            </a:rPr>
                          </m:ctrlPr>
                        </m:sSubPr>
                        <m:e>
                          <m:r>
                            <a:rPr lang="en-GB" altLang="zh-TW" b="0" i="1" smtClean="0">
                              <a:latin typeface="Cambria Math" panose="02040503050406030204" pitchFamily="18" charset="0"/>
                            </a:rPr>
                            <m:t>𝑎</m:t>
                          </m:r>
                        </m:e>
                        <m:sub>
                          <m:r>
                            <a:rPr lang="en-GB" altLang="zh-TW" b="0" i="1" smtClean="0">
                              <a:latin typeface="Cambria Math" panose="02040503050406030204" pitchFamily="18" charset="0"/>
                            </a:rPr>
                            <m:t>𝑀</m:t>
                          </m:r>
                        </m:sub>
                      </m:sSub>
                      <m:r>
                        <a:rPr lang="en-GB" altLang="zh-TW" b="0" i="1" smtClean="0">
                          <a:latin typeface="Cambria Math" panose="02040503050406030204" pitchFamily="18" charset="0"/>
                        </a:rPr>
                        <m:t>𝑦</m:t>
                      </m:r>
                      <m:r>
                        <a:rPr lang="en-GB" altLang="zh-TW" b="0" i="1" smtClean="0">
                          <a:latin typeface="Cambria Math" panose="02040503050406030204" pitchFamily="18" charset="0"/>
                        </a:rPr>
                        <m:t>(</m:t>
                      </m:r>
                      <m:r>
                        <a:rPr lang="en-GB" altLang="zh-TW" b="0" i="1" smtClean="0">
                          <a:latin typeface="Cambria Math" panose="02040503050406030204" pitchFamily="18" charset="0"/>
                        </a:rPr>
                        <m:t>𝑛</m:t>
                      </m:r>
                      <m:r>
                        <a:rPr lang="en-GB" altLang="zh-TW" b="0" i="1" smtClean="0">
                          <a:latin typeface="Cambria Math" panose="02040503050406030204" pitchFamily="18" charset="0"/>
                        </a:rPr>
                        <m:t>−</m:t>
                      </m:r>
                      <m:r>
                        <a:rPr lang="en-GB" altLang="zh-TW" b="0" i="1" smtClean="0">
                          <a:latin typeface="Cambria Math" panose="02040503050406030204" pitchFamily="18" charset="0"/>
                        </a:rPr>
                        <m:t>𝑀</m:t>
                      </m:r>
                      <m:r>
                        <a:rPr lang="en-GB" altLang="zh-TW" b="0" i="1" smtClean="0">
                          <a:latin typeface="Cambria Math" panose="02040503050406030204" pitchFamily="18" charset="0"/>
                        </a:rPr>
                        <m:t>)</m:t>
                      </m:r>
                    </m:oMath>
                  </m:oMathPara>
                </a14:m>
                <a:endParaRPr lang="en-GB" altLang="zh-TW" b="0"/>
              </a:p>
              <a:p>
                <a:pPr marL="0" indent="0">
                  <a:buNone/>
                </a:pPr>
                <a:endParaRPr lang="en-GB" altLang="zh-TW" b="0"/>
              </a:p>
              <a:p>
                <a:pPr marL="0" indent="0">
                  <a:buNone/>
                </a:pPr>
                <a:endParaRPr lang="zh-TW" altLang="en-US"/>
              </a:p>
            </p:txBody>
          </p:sp>
        </mc:Choice>
        <mc:Fallback xmlns="">
          <p:sp>
            <p:nvSpPr>
              <p:cNvPr id="3" name="Content Placeholder 2">
                <a:extLst>
                  <a:ext uri="{FF2B5EF4-FFF2-40B4-BE49-F238E27FC236}">
                    <a16:creationId xmlns:a16="http://schemas.microsoft.com/office/drawing/2014/main" id="{EB1202D0-8873-5F18-E7A2-AB3A39AE8805}"/>
                  </a:ext>
                </a:extLst>
              </p:cNvPr>
              <p:cNvSpPr>
                <a:spLocks noGrp="1" noRot="1" noChangeAspect="1" noMove="1" noResize="1" noEditPoints="1" noAdjustHandles="1" noChangeArrowheads="1" noChangeShapeType="1" noTextEdit="1"/>
              </p:cNvSpPr>
              <p:nvPr>
                <p:ph idx="1"/>
              </p:nvPr>
            </p:nvSpPr>
            <p:spPr>
              <a:blipFill>
                <a:blip r:embed="rId3"/>
                <a:stretch>
                  <a:fillRect l="-1043" t="-238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0733FB4C-D72B-5375-EFD8-976540E63E4D}"/>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69A120AD-4D53-17B9-570A-D3125759AA3D}"/>
              </a:ext>
            </a:extLst>
          </p:cNvPr>
          <p:cNvSpPr>
            <a:spLocks noGrp="1"/>
          </p:cNvSpPr>
          <p:nvPr>
            <p:ph type="sldNum" sz="quarter" idx="12"/>
          </p:nvPr>
        </p:nvSpPr>
        <p:spPr/>
        <p:txBody>
          <a:bodyPr/>
          <a:lstStyle/>
          <a:p>
            <a:fld id="{EFAA6198-8B2D-4500-8E8B-4BFF2C464751}" type="slidenum">
              <a:rPr lang="zh-TW" altLang="en-US" smtClean="0"/>
              <a:t>5</a:t>
            </a:fld>
            <a:endParaRPr lang="zh-TW" altLang="en-US"/>
          </a:p>
        </p:txBody>
      </p:sp>
    </p:spTree>
    <p:extLst>
      <p:ext uri="{BB962C8B-B14F-4D97-AF65-F5344CB8AC3E}">
        <p14:creationId xmlns:p14="http://schemas.microsoft.com/office/powerpoint/2010/main" val="553019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3B162-AE47-A24C-0E6F-73D7C5A28F7D}"/>
              </a:ext>
            </a:extLst>
          </p:cNvPr>
          <p:cNvSpPr>
            <a:spLocks noGrp="1"/>
          </p:cNvSpPr>
          <p:nvPr>
            <p:ph type="title"/>
          </p:nvPr>
        </p:nvSpPr>
        <p:spPr/>
        <p:txBody>
          <a:bodyPr/>
          <a:lstStyle/>
          <a:p>
            <a:r>
              <a:rPr lang="en-GB" altLang="zh-TW"/>
              <a:t>Usage</a:t>
            </a:r>
            <a:endParaRPr lang="zh-TW" altLang="en-US"/>
          </a:p>
        </p:txBody>
      </p:sp>
      <p:sp>
        <p:nvSpPr>
          <p:cNvPr id="3" name="Content Placeholder 2">
            <a:extLst>
              <a:ext uri="{FF2B5EF4-FFF2-40B4-BE49-F238E27FC236}">
                <a16:creationId xmlns:a16="http://schemas.microsoft.com/office/drawing/2014/main" id="{86E9C8C9-B388-C9D7-7B73-A98B8C4FDBB9}"/>
              </a:ext>
            </a:extLst>
          </p:cNvPr>
          <p:cNvSpPr>
            <a:spLocks noGrp="1"/>
          </p:cNvSpPr>
          <p:nvPr>
            <p:ph sz="half" idx="1"/>
          </p:nvPr>
        </p:nvSpPr>
        <p:spPr/>
        <p:txBody>
          <a:bodyPr/>
          <a:lstStyle/>
          <a:p>
            <a:r>
              <a:rPr lang="en-GB" altLang="zh-TW" dirty="0"/>
              <a:t>Low/high/all-pass filters</a:t>
            </a:r>
          </a:p>
          <a:p>
            <a:r>
              <a:rPr lang="en-GB" altLang="zh-TW" dirty="0"/>
              <a:t>Shelving filters</a:t>
            </a:r>
          </a:p>
          <a:p>
            <a:r>
              <a:rPr lang="en-GB" altLang="zh-TW" dirty="0"/>
              <a:t>Peak filters</a:t>
            </a:r>
          </a:p>
          <a:p>
            <a:r>
              <a:rPr lang="en-GB" altLang="zh-TW" dirty="0"/>
              <a:t>Equalisers</a:t>
            </a:r>
          </a:p>
          <a:p>
            <a:r>
              <a:rPr lang="en-GB" altLang="zh-TW" dirty="0"/>
              <a:t>Subtractive synthesiser</a:t>
            </a:r>
          </a:p>
          <a:p>
            <a:r>
              <a:rPr lang="en-GB" altLang="zh-TW" dirty="0"/>
              <a:t>Phaser</a:t>
            </a:r>
          </a:p>
          <a:p>
            <a:r>
              <a:rPr lang="en-GB" altLang="zh-TW" dirty="0"/>
              <a:t>Linear prediction</a:t>
            </a:r>
          </a:p>
          <a:p>
            <a:r>
              <a:rPr lang="en-GB" altLang="zh-TW" dirty="0"/>
              <a:t>.etc</a:t>
            </a:r>
          </a:p>
          <a:p>
            <a:endParaRPr lang="zh-TW" altLang="en-US" dirty="0"/>
          </a:p>
        </p:txBody>
      </p:sp>
      <p:sp>
        <p:nvSpPr>
          <p:cNvPr id="5" name="Footer Placeholder 4">
            <a:extLst>
              <a:ext uri="{FF2B5EF4-FFF2-40B4-BE49-F238E27FC236}">
                <a16:creationId xmlns:a16="http://schemas.microsoft.com/office/drawing/2014/main" id="{D2D18CEB-3DEE-A027-93EC-2CFACFB59AF7}"/>
              </a:ext>
            </a:extLst>
          </p:cNvPr>
          <p:cNvSpPr>
            <a:spLocks noGrp="1"/>
          </p:cNvSpPr>
          <p:nvPr>
            <p:ph type="ftr" sz="quarter" idx="11"/>
          </p:nvPr>
        </p:nvSpPr>
        <p:spPr/>
        <p:txBody>
          <a:bodyPr/>
          <a:lstStyle/>
          <a:p>
            <a:r>
              <a:rPr lang="en-GB" altLang="zh-TW"/>
              <a:t>ADC 2025, Bristol</a:t>
            </a:r>
            <a:endParaRPr lang="zh-TW" altLang="en-US"/>
          </a:p>
        </p:txBody>
      </p:sp>
      <p:sp>
        <p:nvSpPr>
          <p:cNvPr id="6" name="Slide Number Placeholder 5">
            <a:extLst>
              <a:ext uri="{FF2B5EF4-FFF2-40B4-BE49-F238E27FC236}">
                <a16:creationId xmlns:a16="http://schemas.microsoft.com/office/drawing/2014/main" id="{89AD1356-6AD5-357C-7D81-62CE59AA7356}"/>
              </a:ext>
            </a:extLst>
          </p:cNvPr>
          <p:cNvSpPr>
            <a:spLocks noGrp="1"/>
          </p:cNvSpPr>
          <p:nvPr>
            <p:ph type="sldNum" sz="quarter" idx="12"/>
          </p:nvPr>
        </p:nvSpPr>
        <p:spPr/>
        <p:txBody>
          <a:bodyPr/>
          <a:lstStyle/>
          <a:p>
            <a:fld id="{EFAA6198-8B2D-4500-8E8B-4BFF2C464751}" type="slidenum">
              <a:rPr lang="zh-TW" altLang="en-US" smtClean="0"/>
              <a:t>6</a:t>
            </a:fld>
            <a:endParaRPr lang="zh-TW" altLang="en-US"/>
          </a:p>
        </p:txBody>
      </p:sp>
      <p:pic>
        <p:nvPicPr>
          <p:cNvPr id="1028" name="Picture 4">
            <a:extLst>
              <a:ext uri="{FF2B5EF4-FFF2-40B4-BE49-F238E27FC236}">
                <a16:creationId xmlns:a16="http://schemas.microsoft.com/office/drawing/2014/main" id="{AACE3582-9826-8E20-DFFB-06FA5711B06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2445461"/>
            <a:ext cx="5181600" cy="311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148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9D752-4202-3D10-33B8-2B1C5FBDE467}"/>
              </a:ext>
            </a:extLst>
          </p:cNvPr>
          <p:cNvSpPr>
            <a:spLocks noGrp="1"/>
          </p:cNvSpPr>
          <p:nvPr>
            <p:ph type="title"/>
          </p:nvPr>
        </p:nvSpPr>
        <p:spPr/>
        <p:txBody>
          <a:bodyPr/>
          <a:lstStyle/>
          <a:p>
            <a:r>
              <a:rPr lang="en-GB" altLang="zh-TW" dirty="0"/>
              <a:t>Differentiable Use Cases</a:t>
            </a:r>
            <a:endParaRPr lang="zh-TW" altLang="en-US" dirty="0"/>
          </a:p>
        </p:txBody>
      </p:sp>
      <p:sp>
        <p:nvSpPr>
          <p:cNvPr id="3" name="Content Placeholder 2">
            <a:extLst>
              <a:ext uri="{FF2B5EF4-FFF2-40B4-BE49-F238E27FC236}">
                <a16:creationId xmlns:a16="http://schemas.microsoft.com/office/drawing/2014/main" id="{DC6A50F7-168E-9B43-070C-D923186C9D02}"/>
              </a:ext>
            </a:extLst>
          </p:cNvPr>
          <p:cNvSpPr>
            <a:spLocks noGrp="1"/>
          </p:cNvSpPr>
          <p:nvPr>
            <p:ph sz="half" idx="1"/>
          </p:nvPr>
        </p:nvSpPr>
        <p:spPr/>
        <p:txBody>
          <a:bodyPr/>
          <a:lstStyle/>
          <a:p>
            <a:r>
              <a:rPr lang="en-GB" altLang="zh-TW" dirty="0"/>
              <a:t>Differentiable Digital Signal Processing (DDSP)</a:t>
            </a:r>
          </a:p>
          <a:p>
            <a:pPr lvl="1"/>
            <a:r>
              <a:rPr lang="en-GB" altLang="zh-TW" dirty="0"/>
              <a:t>Interpretable structure</a:t>
            </a:r>
          </a:p>
          <a:p>
            <a:pPr lvl="1"/>
            <a:r>
              <a:rPr lang="en-GB" altLang="zh-TW" dirty="0"/>
              <a:t>strong inductive bias → highly efficient systems</a:t>
            </a:r>
          </a:p>
          <a:p>
            <a:r>
              <a:rPr lang="en-GB" altLang="zh-TW" dirty="0"/>
              <a:t>e.g.</a:t>
            </a:r>
          </a:p>
          <a:p>
            <a:pPr lvl="1"/>
            <a:r>
              <a:rPr lang="en-GB" altLang="zh-TW" dirty="0"/>
              <a:t>Grey-box virtual analogue modelling</a:t>
            </a:r>
          </a:p>
          <a:p>
            <a:pPr lvl="1"/>
            <a:r>
              <a:rPr lang="en-GB" altLang="zh-TW" dirty="0"/>
              <a:t>Synthesiser parameter retrieval</a:t>
            </a:r>
          </a:p>
          <a:p>
            <a:endParaRPr lang="zh-TW" altLang="en-US" dirty="0"/>
          </a:p>
        </p:txBody>
      </p:sp>
      <p:sp>
        <p:nvSpPr>
          <p:cNvPr id="4" name="Footer Placeholder 3">
            <a:extLst>
              <a:ext uri="{FF2B5EF4-FFF2-40B4-BE49-F238E27FC236}">
                <a16:creationId xmlns:a16="http://schemas.microsoft.com/office/drawing/2014/main" id="{24B290B3-3E35-A657-44D4-FF818865EB69}"/>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BC62954F-C1DB-FCF3-E6F9-17DA65031A20}"/>
              </a:ext>
            </a:extLst>
          </p:cNvPr>
          <p:cNvSpPr>
            <a:spLocks noGrp="1"/>
          </p:cNvSpPr>
          <p:nvPr>
            <p:ph type="sldNum" sz="quarter" idx="12"/>
          </p:nvPr>
        </p:nvSpPr>
        <p:spPr/>
        <p:txBody>
          <a:bodyPr/>
          <a:lstStyle/>
          <a:p>
            <a:fld id="{EFAA6198-8B2D-4500-8E8B-4BFF2C464751}" type="slidenum">
              <a:rPr lang="zh-TW" altLang="en-US" smtClean="0"/>
              <a:t>7</a:t>
            </a:fld>
            <a:endParaRPr lang="zh-TW" altLang="en-US"/>
          </a:p>
        </p:txBody>
      </p:sp>
      <p:pic>
        <p:nvPicPr>
          <p:cNvPr id="9" name="Picture 2" descr="A diagram of a computer program&#10;&#10;AI-generated content may be incorrect.">
            <a:extLst>
              <a:ext uri="{FF2B5EF4-FFF2-40B4-BE49-F238E27FC236}">
                <a16:creationId xmlns:a16="http://schemas.microsoft.com/office/drawing/2014/main" id="{D43E31C8-8070-7EC3-D5CC-14570DB3757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596461" y="1825625"/>
            <a:ext cx="4539061" cy="375931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D5F8511-3BCD-50E5-90FD-3CE2BDFC5EB3}"/>
              </a:ext>
            </a:extLst>
          </p:cNvPr>
          <p:cNvSpPr txBox="1"/>
          <p:nvPr/>
        </p:nvSpPr>
        <p:spPr>
          <a:xfrm>
            <a:off x="6596461" y="5584935"/>
            <a:ext cx="4539062" cy="584775"/>
          </a:xfrm>
          <a:prstGeom prst="rect">
            <a:avLst/>
          </a:prstGeom>
          <a:noFill/>
        </p:spPr>
        <p:txBody>
          <a:bodyPr wrap="square" rtlCol="0">
            <a:spAutoFit/>
          </a:bodyPr>
          <a:lstStyle/>
          <a:p>
            <a:r>
              <a:rPr lang="en-GB" altLang="zh-TW" sz="1600" dirty="0"/>
              <a:t>Fig. 3 from “</a:t>
            </a:r>
            <a:r>
              <a:rPr lang="en-US" altLang="zh-TW" sz="1600" dirty="0"/>
              <a:t>Differentiable all-pole filters for time-varying audio systems”</a:t>
            </a:r>
          </a:p>
        </p:txBody>
      </p:sp>
    </p:spTree>
    <p:extLst>
      <p:ext uri="{BB962C8B-B14F-4D97-AF65-F5344CB8AC3E}">
        <p14:creationId xmlns:p14="http://schemas.microsoft.com/office/powerpoint/2010/main" val="4117816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F41F7-23AD-D326-A42C-E40810CF13D5}"/>
              </a:ext>
            </a:extLst>
          </p:cNvPr>
          <p:cNvSpPr>
            <a:spLocks noGrp="1"/>
          </p:cNvSpPr>
          <p:nvPr>
            <p:ph type="title"/>
          </p:nvPr>
        </p:nvSpPr>
        <p:spPr/>
        <p:txBody>
          <a:bodyPr/>
          <a:lstStyle/>
          <a:p>
            <a:r>
              <a:rPr lang="en-GB" altLang="zh-TW"/>
              <a:t>Automatic Differentiation (AD) of Filters </a:t>
            </a:r>
            <a:endParaRPr lang="zh-TW" alt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E8E2A15-3D11-D808-A1AF-71D9CD6184B8}"/>
                  </a:ext>
                </a:extLst>
              </p:cNvPr>
              <p:cNvSpPr>
                <a:spLocks noGrp="1"/>
              </p:cNvSpPr>
              <p:nvPr>
                <p:ph idx="1"/>
              </p:nvPr>
            </p:nvSpPr>
            <p:spPr/>
            <p:txBody>
              <a:bodyPr/>
              <a:lstStyle/>
              <a:p>
                <a:r>
                  <a:rPr lang="en-GB" altLang="zh-TW"/>
                  <a:t>Differentiable everywhere? </a:t>
                </a:r>
                <a:r>
                  <a:rPr lang="en-GB" altLang="zh-TW">
                    <a:sym typeface="Wingdings" panose="05000000000000000000" pitchFamily="2" charset="2"/>
                  </a:rPr>
                  <a:t></a:t>
                </a:r>
              </a:p>
              <a:p>
                <a:r>
                  <a:rPr lang="en-GB" altLang="zh-TW">
                    <a:sym typeface="Wingdings" panose="05000000000000000000" pitchFamily="2" charset="2"/>
                  </a:rPr>
                  <a:t>Fast computation in </a:t>
                </a:r>
                <a:r>
                  <a:rPr lang="en-GB" altLang="zh-TW" err="1">
                    <a:solidFill>
                      <a:srgbClr val="F05F42"/>
                    </a:solidFill>
                    <a:sym typeface="Wingdings" panose="05000000000000000000" pitchFamily="2" charset="2"/>
                  </a:rPr>
                  <a:t>PyTorch</a:t>
                </a:r>
                <a:r>
                  <a:rPr lang="en-GB" altLang="zh-TW">
                    <a:sym typeface="Wingdings" panose="05000000000000000000" pitchFamily="2" charset="2"/>
                  </a:rPr>
                  <a:t>? </a:t>
                </a:r>
                <a:endParaRPr lang="en-GB" altLang="zh-TW">
                  <a:solidFill>
                    <a:srgbClr val="F05F42"/>
                  </a:solidFill>
                </a:endParaRPr>
              </a:p>
              <a:p>
                <a:r>
                  <a:rPr lang="en-GB" altLang="zh-TW"/>
                  <a:t>Problems</a:t>
                </a:r>
              </a:p>
              <a:p>
                <a:pPr lvl="1"/>
                <a:r>
                  <a:rPr lang="en-GB" altLang="zh-TW"/>
                  <a:t>No native ops for recursions/autoregression</a:t>
                </a:r>
              </a:p>
              <a:p>
                <a:pPr marL="0" indent="0">
                  <a:buNone/>
                </a:pPr>
                <a:endParaRPr lang="en-GB" altLang="zh-TW"/>
              </a:p>
              <a:p>
                <a:pPr marL="0" indent="0">
                  <a:buNone/>
                </a:pPr>
                <a14:m>
                  <m:oMathPara xmlns:m="http://schemas.openxmlformats.org/officeDocument/2006/math">
                    <m:oMathParaPr>
                      <m:jc m:val="centerGroup"/>
                    </m:oMathParaPr>
                    <m:oMath xmlns:m="http://schemas.openxmlformats.org/officeDocument/2006/math">
                      <m:r>
                        <a:rPr lang="en-GB" altLang="zh-TW" i="1">
                          <a:latin typeface="Cambria Math" panose="02040503050406030204" pitchFamily="18" charset="0"/>
                        </a:rPr>
                        <m:t>𝑦</m:t>
                      </m:r>
                      <m:d>
                        <m:dPr>
                          <m:ctrlPr>
                            <a:rPr lang="en-GB" altLang="zh-TW" i="1">
                              <a:latin typeface="Cambria Math" panose="02040503050406030204" pitchFamily="18" charset="0"/>
                            </a:rPr>
                          </m:ctrlPr>
                        </m:dPr>
                        <m:e>
                          <m:r>
                            <a:rPr lang="en-GB" altLang="zh-TW" i="1">
                              <a:latin typeface="Cambria Math" panose="02040503050406030204" pitchFamily="18" charset="0"/>
                            </a:rPr>
                            <m:t>𝑛</m:t>
                          </m:r>
                        </m:e>
                      </m:d>
                      <m:r>
                        <a:rPr lang="en-GB" altLang="zh-TW" i="1">
                          <a:latin typeface="Cambria Math" panose="02040503050406030204" pitchFamily="18" charset="0"/>
                        </a:rPr>
                        <m:t>= </m:t>
                      </m:r>
                      <m:sSub>
                        <m:sSubPr>
                          <m:ctrlPr>
                            <a:rPr lang="en-GB" altLang="zh-TW" i="1">
                              <a:latin typeface="Cambria Math" panose="02040503050406030204" pitchFamily="18" charset="0"/>
                            </a:rPr>
                          </m:ctrlPr>
                        </m:sSubPr>
                        <m:e>
                          <m:r>
                            <a:rPr lang="en-GB" altLang="zh-TW" i="1">
                              <a:latin typeface="Cambria Math" panose="02040503050406030204" pitchFamily="18" charset="0"/>
                            </a:rPr>
                            <m:t>𝑏</m:t>
                          </m:r>
                        </m:e>
                        <m:sub>
                          <m:r>
                            <a:rPr lang="en-GB" altLang="zh-TW" i="1">
                              <a:latin typeface="Cambria Math" panose="02040503050406030204" pitchFamily="18" charset="0"/>
                            </a:rPr>
                            <m:t>0</m:t>
                          </m:r>
                        </m:sub>
                      </m:sSub>
                      <m:r>
                        <a:rPr lang="en-GB" altLang="zh-TW" i="1">
                          <a:latin typeface="Cambria Math" panose="02040503050406030204" pitchFamily="18" charset="0"/>
                        </a:rPr>
                        <m:t>𝑥</m:t>
                      </m:r>
                      <m:d>
                        <m:dPr>
                          <m:ctrlPr>
                            <a:rPr lang="en-GB" altLang="zh-TW" i="1">
                              <a:latin typeface="Cambria Math" panose="02040503050406030204" pitchFamily="18" charset="0"/>
                            </a:rPr>
                          </m:ctrlPr>
                        </m:dPr>
                        <m:e>
                          <m:r>
                            <a:rPr lang="en-GB" altLang="zh-TW" i="1">
                              <a:latin typeface="Cambria Math" panose="02040503050406030204" pitchFamily="18" charset="0"/>
                            </a:rPr>
                            <m:t>𝑛</m:t>
                          </m:r>
                        </m:e>
                      </m:d>
                      <m:r>
                        <a:rPr lang="en-GB" altLang="zh-TW" i="1">
                          <a:latin typeface="Cambria Math" panose="02040503050406030204" pitchFamily="18" charset="0"/>
                        </a:rPr>
                        <m:t>+</m:t>
                      </m:r>
                      <m:sSub>
                        <m:sSubPr>
                          <m:ctrlPr>
                            <a:rPr lang="en-GB" altLang="zh-TW" i="1">
                              <a:latin typeface="Cambria Math" panose="02040503050406030204" pitchFamily="18" charset="0"/>
                            </a:rPr>
                          </m:ctrlPr>
                        </m:sSubPr>
                        <m:e>
                          <m:r>
                            <a:rPr lang="en-GB" altLang="zh-TW" i="1">
                              <a:latin typeface="Cambria Math" panose="02040503050406030204" pitchFamily="18" charset="0"/>
                            </a:rPr>
                            <m:t>𝑏</m:t>
                          </m:r>
                        </m:e>
                        <m:sub>
                          <m:r>
                            <a:rPr lang="en-GB" altLang="zh-TW" i="1">
                              <a:latin typeface="Cambria Math" panose="02040503050406030204" pitchFamily="18" charset="0"/>
                            </a:rPr>
                            <m:t>1</m:t>
                          </m:r>
                        </m:sub>
                      </m:sSub>
                      <m:r>
                        <a:rPr lang="en-GB" altLang="zh-TW" i="1">
                          <a:latin typeface="Cambria Math" panose="02040503050406030204" pitchFamily="18" charset="0"/>
                        </a:rPr>
                        <m:t>𝑥</m:t>
                      </m:r>
                      <m:d>
                        <m:dPr>
                          <m:ctrlPr>
                            <a:rPr lang="en-GB" altLang="zh-TW" i="1">
                              <a:latin typeface="Cambria Math" panose="02040503050406030204" pitchFamily="18" charset="0"/>
                            </a:rPr>
                          </m:ctrlPr>
                        </m:dPr>
                        <m:e>
                          <m:r>
                            <a:rPr lang="en-GB" altLang="zh-TW" i="1">
                              <a:latin typeface="Cambria Math" panose="02040503050406030204" pitchFamily="18" charset="0"/>
                            </a:rPr>
                            <m:t>𝑛</m:t>
                          </m:r>
                          <m:r>
                            <a:rPr lang="en-GB" altLang="zh-TW" i="1">
                              <a:latin typeface="Cambria Math" panose="02040503050406030204" pitchFamily="18" charset="0"/>
                            </a:rPr>
                            <m:t>−1</m:t>
                          </m:r>
                        </m:e>
                      </m:d>
                      <m:r>
                        <a:rPr lang="en-GB" altLang="zh-TW" i="1">
                          <a:latin typeface="Cambria Math" panose="02040503050406030204" pitchFamily="18" charset="0"/>
                        </a:rPr>
                        <m:t>+…+</m:t>
                      </m:r>
                      <m:sSub>
                        <m:sSubPr>
                          <m:ctrlPr>
                            <a:rPr lang="en-GB" altLang="zh-TW" i="1">
                              <a:latin typeface="Cambria Math" panose="02040503050406030204" pitchFamily="18" charset="0"/>
                            </a:rPr>
                          </m:ctrlPr>
                        </m:sSubPr>
                        <m:e>
                          <m:r>
                            <a:rPr lang="en-GB" altLang="zh-TW" i="1">
                              <a:latin typeface="Cambria Math" panose="02040503050406030204" pitchFamily="18" charset="0"/>
                            </a:rPr>
                            <m:t>𝑏</m:t>
                          </m:r>
                        </m:e>
                        <m:sub>
                          <m:r>
                            <a:rPr lang="en-GB" altLang="zh-TW" i="1">
                              <a:latin typeface="Cambria Math" panose="02040503050406030204" pitchFamily="18" charset="0"/>
                            </a:rPr>
                            <m:t>𝑀</m:t>
                          </m:r>
                        </m:sub>
                      </m:sSub>
                      <m:r>
                        <a:rPr lang="en-GB" altLang="zh-TW" i="1">
                          <a:latin typeface="Cambria Math" panose="02040503050406030204" pitchFamily="18" charset="0"/>
                        </a:rPr>
                        <m:t>𝑥</m:t>
                      </m:r>
                      <m:d>
                        <m:dPr>
                          <m:ctrlPr>
                            <a:rPr lang="en-GB" altLang="zh-TW" i="1">
                              <a:latin typeface="Cambria Math" panose="02040503050406030204" pitchFamily="18" charset="0"/>
                            </a:rPr>
                          </m:ctrlPr>
                        </m:dPr>
                        <m:e>
                          <m:r>
                            <a:rPr lang="en-GB" altLang="zh-TW" i="1">
                              <a:latin typeface="Cambria Math" panose="02040503050406030204" pitchFamily="18" charset="0"/>
                            </a:rPr>
                            <m:t>𝑛</m:t>
                          </m:r>
                          <m:r>
                            <a:rPr lang="en-GB" altLang="zh-TW" i="1">
                              <a:latin typeface="Cambria Math" panose="02040503050406030204" pitchFamily="18" charset="0"/>
                            </a:rPr>
                            <m:t>−</m:t>
                          </m:r>
                          <m:r>
                            <a:rPr lang="en-GB" altLang="zh-TW" i="1">
                              <a:latin typeface="Cambria Math" panose="02040503050406030204" pitchFamily="18" charset="0"/>
                            </a:rPr>
                            <m:t>𝑀</m:t>
                          </m:r>
                        </m:e>
                      </m:d>
                    </m:oMath>
                  </m:oMathPara>
                </a14:m>
                <a:endParaRPr lang="en-GB" altLang="zh-TW" i="1">
                  <a:latin typeface="Cambria Math" panose="02040503050406030204" pitchFamily="18" charset="0"/>
                </a:endParaRPr>
              </a:p>
              <a:p>
                <a:pPr marL="0" indent="0">
                  <a:buNone/>
                </a:pPr>
                <a:endParaRPr lang="en-GB" altLang="zh-TW" i="1">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altLang="zh-TW" i="1">
                          <a:latin typeface="Cambria Math" panose="02040503050406030204" pitchFamily="18" charset="0"/>
                        </a:rPr>
                        <m:t>−</m:t>
                      </m:r>
                      <m:sSub>
                        <m:sSubPr>
                          <m:ctrlPr>
                            <a:rPr lang="en-GB" altLang="zh-TW" i="1">
                              <a:latin typeface="Cambria Math" panose="02040503050406030204" pitchFamily="18" charset="0"/>
                            </a:rPr>
                          </m:ctrlPr>
                        </m:sSubPr>
                        <m:e>
                          <m:r>
                            <a:rPr lang="en-GB" altLang="zh-TW" i="1">
                              <a:latin typeface="Cambria Math" panose="02040503050406030204" pitchFamily="18" charset="0"/>
                            </a:rPr>
                            <m:t>𝑎</m:t>
                          </m:r>
                        </m:e>
                        <m:sub>
                          <m:r>
                            <a:rPr lang="en-GB" altLang="zh-TW" i="1">
                              <a:latin typeface="Cambria Math" panose="02040503050406030204" pitchFamily="18" charset="0"/>
                            </a:rPr>
                            <m:t>1</m:t>
                          </m:r>
                        </m:sub>
                      </m:sSub>
                      <m:r>
                        <a:rPr lang="en-GB" altLang="zh-TW" i="1">
                          <a:latin typeface="Cambria Math" panose="02040503050406030204" pitchFamily="18" charset="0"/>
                        </a:rPr>
                        <m:t>𝑦</m:t>
                      </m:r>
                      <m:d>
                        <m:dPr>
                          <m:ctrlPr>
                            <a:rPr lang="en-GB" altLang="zh-TW" i="1">
                              <a:latin typeface="Cambria Math" panose="02040503050406030204" pitchFamily="18" charset="0"/>
                            </a:rPr>
                          </m:ctrlPr>
                        </m:dPr>
                        <m:e>
                          <m:r>
                            <a:rPr lang="en-GB" altLang="zh-TW" i="1">
                              <a:latin typeface="Cambria Math" panose="02040503050406030204" pitchFamily="18" charset="0"/>
                            </a:rPr>
                            <m:t>𝑛</m:t>
                          </m:r>
                          <m:r>
                            <a:rPr lang="en-GB" altLang="zh-TW" i="1">
                              <a:latin typeface="Cambria Math" panose="02040503050406030204" pitchFamily="18" charset="0"/>
                            </a:rPr>
                            <m:t>−1</m:t>
                          </m:r>
                        </m:e>
                      </m:d>
                      <m:r>
                        <a:rPr lang="en-GB" altLang="zh-TW" i="1">
                          <a:latin typeface="Cambria Math" panose="02040503050406030204" pitchFamily="18" charset="0"/>
                        </a:rPr>
                        <m:t>−…−</m:t>
                      </m:r>
                      <m:sSub>
                        <m:sSubPr>
                          <m:ctrlPr>
                            <a:rPr lang="en-GB" altLang="zh-TW" i="1">
                              <a:latin typeface="Cambria Math" panose="02040503050406030204" pitchFamily="18" charset="0"/>
                            </a:rPr>
                          </m:ctrlPr>
                        </m:sSubPr>
                        <m:e>
                          <m:r>
                            <a:rPr lang="en-GB" altLang="zh-TW" i="1">
                              <a:latin typeface="Cambria Math" panose="02040503050406030204" pitchFamily="18" charset="0"/>
                            </a:rPr>
                            <m:t>𝑎</m:t>
                          </m:r>
                        </m:e>
                        <m:sub>
                          <m:r>
                            <a:rPr lang="en-GB" altLang="zh-TW" i="1">
                              <a:latin typeface="Cambria Math" panose="02040503050406030204" pitchFamily="18" charset="0"/>
                            </a:rPr>
                            <m:t>𝑀</m:t>
                          </m:r>
                        </m:sub>
                      </m:sSub>
                      <m:r>
                        <a:rPr lang="en-GB" altLang="zh-TW" i="1">
                          <a:latin typeface="Cambria Math" panose="02040503050406030204" pitchFamily="18" charset="0"/>
                        </a:rPr>
                        <m:t>𝑦</m:t>
                      </m:r>
                      <m:r>
                        <a:rPr lang="en-GB" altLang="zh-TW" i="1">
                          <a:latin typeface="Cambria Math" panose="02040503050406030204" pitchFamily="18" charset="0"/>
                        </a:rPr>
                        <m:t>(</m:t>
                      </m:r>
                      <m:r>
                        <a:rPr lang="en-GB" altLang="zh-TW" i="1">
                          <a:latin typeface="Cambria Math" panose="02040503050406030204" pitchFamily="18" charset="0"/>
                        </a:rPr>
                        <m:t>𝑛</m:t>
                      </m:r>
                      <m:r>
                        <a:rPr lang="en-GB" altLang="zh-TW" i="1">
                          <a:latin typeface="Cambria Math" panose="02040503050406030204" pitchFamily="18" charset="0"/>
                        </a:rPr>
                        <m:t>−</m:t>
                      </m:r>
                      <m:r>
                        <a:rPr lang="en-GB" altLang="zh-TW" i="1">
                          <a:latin typeface="Cambria Math" panose="02040503050406030204" pitchFamily="18" charset="0"/>
                        </a:rPr>
                        <m:t>𝑀</m:t>
                      </m:r>
                      <m:r>
                        <a:rPr lang="en-GB" altLang="zh-TW" i="1">
                          <a:latin typeface="Cambria Math" panose="02040503050406030204" pitchFamily="18" charset="0"/>
                        </a:rPr>
                        <m:t>)</m:t>
                      </m:r>
                    </m:oMath>
                  </m:oMathPara>
                </a14:m>
                <a:endParaRPr lang="en-GB" altLang="zh-TW"/>
              </a:p>
              <a:p>
                <a:pPr marL="0" indent="0">
                  <a:buNone/>
                </a:pPr>
                <a:endParaRPr lang="en-GB" altLang="zh-TW"/>
              </a:p>
              <a:p>
                <a:pPr lvl="1"/>
                <a:endParaRPr lang="zh-TW" altLang="en-US"/>
              </a:p>
            </p:txBody>
          </p:sp>
        </mc:Choice>
        <mc:Fallback xmlns="">
          <p:sp>
            <p:nvSpPr>
              <p:cNvPr id="3" name="Content Placeholder 2">
                <a:extLst>
                  <a:ext uri="{FF2B5EF4-FFF2-40B4-BE49-F238E27FC236}">
                    <a16:creationId xmlns:a16="http://schemas.microsoft.com/office/drawing/2014/main" id="{AE8E2A15-3D11-D808-A1AF-71D9CD6184B8}"/>
                  </a:ext>
                </a:extLst>
              </p:cNvPr>
              <p:cNvSpPr>
                <a:spLocks noGrp="1" noRot="1" noChangeAspect="1" noMove="1" noResize="1" noEditPoints="1" noAdjustHandles="1" noChangeArrowheads="1" noChangeShapeType="1" noTextEdit="1"/>
              </p:cNvSpPr>
              <p:nvPr>
                <p:ph idx="1"/>
              </p:nvPr>
            </p:nvSpPr>
            <p:spPr>
              <a:blipFill>
                <a:blip r:embed="rId3"/>
                <a:stretch>
                  <a:fillRect l="-1043" t="-238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3244CDE6-7350-5A33-3D9A-7E072E6760F6}"/>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AEC7407B-5C70-0439-93BB-79A0ADAEF877}"/>
              </a:ext>
            </a:extLst>
          </p:cNvPr>
          <p:cNvSpPr>
            <a:spLocks noGrp="1"/>
          </p:cNvSpPr>
          <p:nvPr>
            <p:ph type="sldNum" sz="quarter" idx="12"/>
          </p:nvPr>
        </p:nvSpPr>
        <p:spPr/>
        <p:txBody>
          <a:bodyPr/>
          <a:lstStyle/>
          <a:p>
            <a:fld id="{EFAA6198-8B2D-4500-8E8B-4BFF2C464751}" type="slidenum">
              <a:rPr lang="zh-TW" altLang="en-US" smtClean="0"/>
              <a:t>8</a:t>
            </a:fld>
            <a:endParaRPr lang="zh-TW" altLang="en-US"/>
          </a:p>
        </p:txBody>
      </p:sp>
      <p:sp>
        <p:nvSpPr>
          <p:cNvPr id="6" name="Rectangle 5">
            <a:extLst>
              <a:ext uri="{FF2B5EF4-FFF2-40B4-BE49-F238E27FC236}">
                <a16:creationId xmlns:a16="http://schemas.microsoft.com/office/drawing/2014/main" id="{85E11C6F-1C82-697E-B0A4-884CAA4ECA19}"/>
              </a:ext>
            </a:extLst>
          </p:cNvPr>
          <p:cNvSpPr/>
          <p:nvPr/>
        </p:nvSpPr>
        <p:spPr>
          <a:xfrm>
            <a:off x="3585029" y="3955143"/>
            <a:ext cx="6393542" cy="841828"/>
          </a:xfrm>
          <a:prstGeom prst="rect">
            <a:avLst/>
          </a:prstGeom>
          <a:noFill/>
          <a:ln w="28575">
            <a:solidFill>
              <a:srgbClr val="F05F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TextBox 6">
            <a:extLst>
              <a:ext uri="{FF2B5EF4-FFF2-40B4-BE49-F238E27FC236}">
                <a16:creationId xmlns:a16="http://schemas.microsoft.com/office/drawing/2014/main" id="{D4EFA3D6-C7AE-35F1-FA14-656EBBEBC2C1}"/>
              </a:ext>
            </a:extLst>
          </p:cNvPr>
          <p:cNvSpPr txBox="1"/>
          <p:nvPr/>
        </p:nvSpPr>
        <p:spPr>
          <a:xfrm>
            <a:off x="4938988" y="3591090"/>
            <a:ext cx="3685624" cy="369332"/>
          </a:xfrm>
          <a:prstGeom prst="rect">
            <a:avLst/>
          </a:prstGeom>
          <a:noFill/>
        </p:spPr>
        <p:txBody>
          <a:bodyPr wrap="none" rtlCol="0">
            <a:spAutoFit/>
          </a:bodyPr>
          <a:lstStyle/>
          <a:p>
            <a:r>
              <a:rPr lang="en-GB" altLang="zh-TW" dirty="0">
                <a:solidFill>
                  <a:srgbClr val="F05F42"/>
                </a:solidFill>
                <a:latin typeface="Cascadia Code" panose="020B0609020000020004" pitchFamily="49" charset="0"/>
                <a:ea typeface="Cascadia Code" panose="020B0609020000020004" pitchFamily="49" charset="0"/>
                <a:cs typeface="Cascadia Code" panose="020B0609020000020004" pitchFamily="49" charset="0"/>
              </a:rPr>
              <a:t>torch.nn.functional.conv1d</a:t>
            </a:r>
            <a:endParaRPr lang="zh-TW" altLang="en-US" dirty="0">
              <a:solidFill>
                <a:srgbClr val="F05F42"/>
              </a:solidFill>
              <a:latin typeface="Cascadia Code" panose="020B0609020000020004" pitchFamily="49" charset="0"/>
              <a:cs typeface="Cascadia Code" panose="020B0609020000020004" pitchFamily="49" charset="0"/>
            </a:endParaRPr>
          </a:p>
        </p:txBody>
      </p:sp>
      <p:sp>
        <p:nvSpPr>
          <p:cNvPr id="8" name="Rectangle 7">
            <a:extLst>
              <a:ext uri="{FF2B5EF4-FFF2-40B4-BE49-F238E27FC236}">
                <a16:creationId xmlns:a16="http://schemas.microsoft.com/office/drawing/2014/main" id="{65857630-0E5E-BFF6-62B8-F39CB5937284}"/>
              </a:ext>
            </a:extLst>
          </p:cNvPr>
          <p:cNvSpPr/>
          <p:nvPr/>
        </p:nvSpPr>
        <p:spPr>
          <a:xfrm>
            <a:off x="3497943" y="4930550"/>
            <a:ext cx="5326743" cy="719465"/>
          </a:xfrm>
          <a:prstGeom prst="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TextBox 8">
            <a:extLst>
              <a:ext uri="{FF2B5EF4-FFF2-40B4-BE49-F238E27FC236}">
                <a16:creationId xmlns:a16="http://schemas.microsoft.com/office/drawing/2014/main" id="{00E24FFA-18DE-A217-312B-A6D3AAAAD286}"/>
              </a:ext>
            </a:extLst>
          </p:cNvPr>
          <p:cNvSpPr txBox="1"/>
          <p:nvPr/>
        </p:nvSpPr>
        <p:spPr>
          <a:xfrm>
            <a:off x="4318502" y="5650015"/>
            <a:ext cx="1396536" cy="369332"/>
          </a:xfrm>
          <a:prstGeom prst="rect">
            <a:avLst/>
          </a:prstGeom>
          <a:noFill/>
        </p:spPr>
        <p:txBody>
          <a:bodyPr wrap="none" rtlCol="0">
            <a:spAutoFit/>
          </a:bodyPr>
          <a:lstStyle/>
          <a:p>
            <a:r>
              <a:rPr lang="en-GB" altLang="zh-TW">
                <a:solidFill>
                  <a:srgbClr val="F05F42"/>
                </a:solidFill>
                <a:latin typeface="Cascadia Code" panose="020B0609020000020004" pitchFamily="49" charset="0"/>
                <a:ea typeface="Cascadia Code" panose="020B0609020000020004" pitchFamily="49" charset="0"/>
                <a:cs typeface="Cascadia Code" panose="020B0609020000020004" pitchFamily="49" charset="0"/>
              </a:rPr>
              <a:t>torch.* ?</a:t>
            </a:r>
            <a:endParaRPr lang="zh-TW" altLang="en-US">
              <a:solidFill>
                <a:srgbClr val="F05F42"/>
              </a:solidFill>
              <a:latin typeface="Cascadia Code" panose="020B0609020000020004" pitchFamily="49" charset="0"/>
              <a:cs typeface="Cascadia Code" panose="020B0609020000020004" pitchFamily="49" charset="0"/>
            </a:endParaRPr>
          </a:p>
        </p:txBody>
      </p:sp>
    </p:spTree>
    <p:extLst>
      <p:ext uri="{BB962C8B-B14F-4D97-AF65-F5344CB8AC3E}">
        <p14:creationId xmlns:p14="http://schemas.microsoft.com/office/powerpoint/2010/main" val="2622433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C22C1-7A5F-FCE2-F317-53F80784AF2E}"/>
              </a:ext>
            </a:extLst>
          </p:cNvPr>
          <p:cNvSpPr>
            <a:spLocks noGrp="1"/>
          </p:cNvSpPr>
          <p:nvPr>
            <p:ph type="title"/>
          </p:nvPr>
        </p:nvSpPr>
        <p:spPr/>
        <p:txBody>
          <a:bodyPr/>
          <a:lstStyle/>
          <a:p>
            <a:r>
              <a:rPr lang="en-GB" altLang="zh-TW"/>
              <a:t>Naïve AD of Recursions</a:t>
            </a:r>
            <a:endParaRPr lang="zh-TW" altLang="en-US"/>
          </a:p>
        </p:txBody>
      </p:sp>
      <p:sp>
        <p:nvSpPr>
          <p:cNvPr id="3" name="Footer Placeholder 2">
            <a:extLst>
              <a:ext uri="{FF2B5EF4-FFF2-40B4-BE49-F238E27FC236}">
                <a16:creationId xmlns:a16="http://schemas.microsoft.com/office/drawing/2014/main" id="{8D84878B-BC47-F55F-03CC-55FDA497D3D1}"/>
              </a:ext>
            </a:extLst>
          </p:cNvPr>
          <p:cNvSpPr>
            <a:spLocks noGrp="1"/>
          </p:cNvSpPr>
          <p:nvPr>
            <p:ph type="ftr" sz="quarter" idx="11"/>
          </p:nvPr>
        </p:nvSpPr>
        <p:spPr/>
        <p:txBody>
          <a:bodyPr/>
          <a:lstStyle/>
          <a:p>
            <a:r>
              <a:rPr lang="en-GB" altLang="zh-TW"/>
              <a:t>ADC 2025, Bristol</a:t>
            </a:r>
            <a:endParaRPr lang="zh-TW" altLang="en-US"/>
          </a:p>
        </p:txBody>
      </p:sp>
      <p:sp>
        <p:nvSpPr>
          <p:cNvPr id="4" name="Slide Number Placeholder 3">
            <a:extLst>
              <a:ext uri="{FF2B5EF4-FFF2-40B4-BE49-F238E27FC236}">
                <a16:creationId xmlns:a16="http://schemas.microsoft.com/office/drawing/2014/main" id="{546F0E71-4BEC-EB55-CFF4-3FDFEB32DE07}"/>
              </a:ext>
            </a:extLst>
          </p:cNvPr>
          <p:cNvSpPr>
            <a:spLocks noGrp="1"/>
          </p:cNvSpPr>
          <p:nvPr>
            <p:ph type="sldNum" sz="quarter" idx="12"/>
          </p:nvPr>
        </p:nvSpPr>
        <p:spPr/>
        <p:txBody>
          <a:bodyPr/>
          <a:lstStyle/>
          <a:p>
            <a:fld id="{EFAA6198-8B2D-4500-8E8B-4BFF2C464751}" type="slidenum">
              <a:rPr lang="zh-TW" altLang="en-US" smtClean="0"/>
              <a:t>9</a:t>
            </a:fld>
            <a:endParaRPr lang="zh-TW" altLang="en-US"/>
          </a:p>
        </p:txBody>
      </p:sp>
      <p:grpSp>
        <p:nvGrpSpPr>
          <p:cNvPr id="11" name="Group 10">
            <a:extLst>
              <a:ext uri="{FF2B5EF4-FFF2-40B4-BE49-F238E27FC236}">
                <a16:creationId xmlns:a16="http://schemas.microsoft.com/office/drawing/2014/main" id="{9FC7C412-6D09-5A62-52CF-CC4F98A9D782}"/>
              </a:ext>
            </a:extLst>
          </p:cNvPr>
          <p:cNvGrpSpPr/>
          <p:nvPr/>
        </p:nvGrpSpPr>
        <p:grpSpPr>
          <a:xfrm>
            <a:off x="3639685" y="1690688"/>
            <a:ext cx="4912629" cy="1665739"/>
            <a:chOff x="1183371" y="2030864"/>
            <a:chExt cx="4912629" cy="1665739"/>
          </a:xfrm>
        </p:grpSpPr>
        <p:pic>
          <p:nvPicPr>
            <p:cNvPr id="9" name="Picture 8">
              <a:extLst>
                <a:ext uri="{FF2B5EF4-FFF2-40B4-BE49-F238E27FC236}">
                  <a16:creationId xmlns:a16="http://schemas.microsoft.com/office/drawing/2014/main" id="{B68B33C7-9164-35FC-AE5E-67363F2A42B4}"/>
                </a:ext>
              </a:extLst>
            </p:cNvPr>
            <p:cNvPicPr>
              <a:picLocks noChangeAspect="1"/>
            </p:cNvPicPr>
            <p:nvPr/>
          </p:nvPicPr>
          <p:blipFill>
            <a:blip r:embed="rId3"/>
            <a:srcRect l="6323" t="17196" r="3123"/>
            <a:stretch>
              <a:fillRect/>
            </a:stretch>
          </p:blipFill>
          <p:spPr>
            <a:xfrm>
              <a:off x="1183371" y="2030864"/>
              <a:ext cx="4912629" cy="1325563"/>
            </a:xfrm>
            <a:prstGeom prst="rect">
              <a:avLst/>
            </a:prstGeom>
          </p:spPr>
        </p:pic>
        <p:sp>
          <p:nvSpPr>
            <p:cNvPr id="10" name="TextBox 9">
              <a:extLst>
                <a:ext uri="{FF2B5EF4-FFF2-40B4-BE49-F238E27FC236}">
                  <a16:creationId xmlns:a16="http://schemas.microsoft.com/office/drawing/2014/main" id="{CC0E592E-B88D-F794-CC56-305168E2FFAA}"/>
                </a:ext>
              </a:extLst>
            </p:cNvPr>
            <p:cNvSpPr txBox="1"/>
            <p:nvPr/>
          </p:nvSpPr>
          <p:spPr>
            <a:xfrm>
              <a:off x="2220482" y="3358049"/>
              <a:ext cx="2838406" cy="338554"/>
            </a:xfrm>
            <a:prstGeom prst="rect">
              <a:avLst/>
            </a:prstGeom>
            <a:noFill/>
          </p:spPr>
          <p:txBody>
            <a:bodyPr wrap="none" rtlCol="0">
              <a:spAutoFit/>
            </a:bodyPr>
            <a:lstStyle/>
            <a:p>
              <a:r>
                <a:rPr lang="en-GB" altLang="zh-TW" sz="1600" err="1"/>
                <a:t>philtorch</a:t>
              </a:r>
              <a:r>
                <a:rPr lang="en-GB" altLang="zh-TW" sz="1600"/>
                <a:t>/lti/ssm.py, L127-131</a:t>
              </a:r>
              <a:endParaRPr lang="zh-TW" altLang="en-US" sz="1600"/>
            </a:p>
          </p:txBody>
        </p:sp>
      </p:grpSp>
      <p:sp>
        <p:nvSpPr>
          <p:cNvPr id="12" name="Rectangle 11">
            <a:extLst>
              <a:ext uri="{FF2B5EF4-FFF2-40B4-BE49-F238E27FC236}">
                <a16:creationId xmlns:a16="http://schemas.microsoft.com/office/drawing/2014/main" id="{0AE19770-15C9-84BC-A918-A652981DA341}"/>
              </a:ext>
            </a:extLst>
          </p:cNvPr>
          <p:cNvSpPr/>
          <p:nvPr/>
        </p:nvSpPr>
        <p:spPr>
          <a:xfrm>
            <a:off x="1556657" y="4341817"/>
            <a:ext cx="1894114" cy="44994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tLang="zh-TW" err="1">
                <a:solidFill>
                  <a:srgbClr val="F05F42"/>
                </a:solidFill>
                <a:latin typeface="Cascadia Code" panose="020B0609020000020004" pitchFamily="49" charset="0"/>
                <a:ea typeface="Cascadia Code" panose="020B0609020000020004" pitchFamily="49" charset="0"/>
                <a:cs typeface="Cascadia Code" panose="020B0609020000020004" pitchFamily="49" charset="0"/>
              </a:rPr>
              <a:t>torch.addmm</a:t>
            </a:r>
            <a:endParaRPr lang="zh-TW" altLang="en-US">
              <a:solidFill>
                <a:srgbClr val="F05F42"/>
              </a:solidFill>
              <a:latin typeface="Cascadia Code" panose="020B0609020000020004" pitchFamily="49" charset="0"/>
              <a:cs typeface="Cascadia Code" panose="020B0609020000020004" pitchFamily="49" charset="0"/>
            </a:endParaRPr>
          </a:p>
        </p:txBody>
      </p:sp>
      <p:sp>
        <p:nvSpPr>
          <p:cNvPr id="13" name="Rectangle 12">
            <a:extLst>
              <a:ext uri="{FF2B5EF4-FFF2-40B4-BE49-F238E27FC236}">
                <a16:creationId xmlns:a16="http://schemas.microsoft.com/office/drawing/2014/main" id="{7AEFDA15-BB0B-35BE-4EF2-6A4DC24D5940}"/>
              </a:ext>
            </a:extLst>
          </p:cNvPr>
          <p:cNvSpPr/>
          <p:nvPr/>
        </p:nvSpPr>
        <p:spPr>
          <a:xfrm>
            <a:off x="3450771" y="4341817"/>
            <a:ext cx="849086" cy="4499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tLang="zh-TW">
                <a:solidFill>
                  <a:schemeClr val="bg1"/>
                </a:solidFill>
              </a:rPr>
              <a:t>kernel</a:t>
            </a:r>
            <a:endParaRPr lang="zh-TW" altLang="en-US">
              <a:solidFill>
                <a:schemeClr val="bg1"/>
              </a:solidFill>
            </a:endParaRPr>
          </a:p>
        </p:txBody>
      </p:sp>
      <p:sp>
        <p:nvSpPr>
          <p:cNvPr id="15" name="Rectangle 14">
            <a:extLst>
              <a:ext uri="{FF2B5EF4-FFF2-40B4-BE49-F238E27FC236}">
                <a16:creationId xmlns:a16="http://schemas.microsoft.com/office/drawing/2014/main" id="{42035BE9-3B1B-F746-F086-7B31B25329EF}"/>
              </a:ext>
            </a:extLst>
          </p:cNvPr>
          <p:cNvSpPr/>
          <p:nvPr/>
        </p:nvSpPr>
        <p:spPr>
          <a:xfrm>
            <a:off x="4299857" y="4341816"/>
            <a:ext cx="1894114" cy="44994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tLang="zh-TW" err="1">
                <a:solidFill>
                  <a:srgbClr val="F05F42"/>
                </a:solidFill>
                <a:latin typeface="Cascadia Code" panose="020B0609020000020004" pitchFamily="49" charset="0"/>
                <a:ea typeface="Cascadia Code" panose="020B0609020000020004" pitchFamily="49" charset="0"/>
                <a:cs typeface="Cascadia Code" panose="020B0609020000020004" pitchFamily="49" charset="0"/>
              </a:rPr>
              <a:t>torch.addmm</a:t>
            </a:r>
            <a:endParaRPr lang="zh-TW" altLang="en-US">
              <a:solidFill>
                <a:srgbClr val="F05F42"/>
              </a:solidFill>
              <a:latin typeface="Cascadia Code" panose="020B0609020000020004" pitchFamily="49" charset="0"/>
              <a:cs typeface="Cascadia Code" panose="020B0609020000020004" pitchFamily="49" charset="0"/>
            </a:endParaRPr>
          </a:p>
        </p:txBody>
      </p:sp>
      <p:sp>
        <p:nvSpPr>
          <p:cNvPr id="16" name="Rectangle 15">
            <a:extLst>
              <a:ext uri="{FF2B5EF4-FFF2-40B4-BE49-F238E27FC236}">
                <a16:creationId xmlns:a16="http://schemas.microsoft.com/office/drawing/2014/main" id="{A47C5E1A-1DDD-5C40-2C9D-0C44104B80E6}"/>
              </a:ext>
            </a:extLst>
          </p:cNvPr>
          <p:cNvSpPr/>
          <p:nvPr/>
        </p:nvSpPr>
        <p:spPr>
          <a:xfrm>
            <a:off x="6193971" y="4341815"/>
            <a:ext cx="849086" cy="4499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tLang="zh-TW">
                <a:solidFill>
                  <a:schemeClr val="bg1"/>
                </a:solidFill>
              </a:rPr>
              <a:t>kernel</a:t>
            </a:r>
            <a:endParaRPr lang="zh-TW" altLang="en-US">
              <a:solidFill>
                <a:schemeClr val="bg1"/>
              </a:solidFill>
            </a:endParaRPr>
          </a:p>
        </p:txBody>
      </p:sp>
      <p:sp>
        <p:nvSpPr>
          <p:cNvPr id="17" name="Rectangle 16">
            <a:extLst>
              <a:ext uri="{FF2B5EF4-FFF2-40B4-BE49-F238E27FC236}">
                <a16:creationId xmlns:a16="http://schemas.microsoft.com/office/drawing/2014/main" id="{7B1323BA-1291-5B24-FA26-71C82BD4DCA9}"/>
              </a:ext>
            </a:extLst>
          </p:cNvPr>
          <p:cNvSpPr/>
          <p:nvPr/>
        </p:nvSpPr>
        <p:spPr>
          <a:xfrm>
            <a:off x="7892143" y="4341815"/>
            <a:ext cx="1894114" cy="44994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tLang="zh-TW" err="1">
                <a:solidFill>
                  <a:srgbClr val="F05F42"/>
                </a:solidFill>
                <a:latin typeface="Cascadia Code" panose="020B0609020000020004" pitchFamily="49" charset="0"/>
                <a:ea typeface="Cascadia Code" panose="020B0609020000020004" pitchFamily="49" charset="0"/>
                <a:cs typeface="Cascadia Code" panose="020B0609020000020004" pitchFamily="49" charset="0"/>
              </a:rPr>
              <a:t>torch.stack</a:t>
            </a:r>
            <a:endParaRPr lang="zh-TW" altLang="en-US">
              <a:solidFill>
                <a:srgbClr val="F05F42"/>
              </a:solidFill>
              <a:latin typeface="Cascadia Code" panose="020B0609020000020004" pitchFamily="49" charset="0"/>
              <a:cs typeface="Cascadia Code" panose="020B0609020000020004" pitchFamily="49" charset="0"/>
            </a:endParaRPr>
          </a:p>
        </p:txBody>
      </p:sp>
      <p:sp>
        <p:nvSpPr>
          <p:cNvPr id="18" name="Rectangle 17">
            <a:extLst>
              <a:ext uri="{FF2B5EF4-FFF2-40B4-BE49-F238E27FC236}">
                <a16:creationId xmlns:a16="http://schemas.microsoft.com/office/drawing/2014/main" id="{B4AA2998-7EAC-94CE-F8E7-CBC3262939DC}"/>
              </a:ext>
            </a:extLst>
          </p:cNvPr>
          <p:cNvSpPr/>
          <p:nvPr/>
        </p:nvSpPr>
        <p:spPr>
          <a:xfrm>
            <a:off x="9786257" y="4341814"/>
            <a:ext cx="849086" cy="4499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tLang="zh-TW">
                <a:solidFill>
                  <a:schemeClr val="bg1"/>
                </a:solidFill>
              </a:rPr>
              <a:t>kernel</a:t>
            </a:r>
            <a:endParaRPr lang="zh-TW" altLang="en-US">
              <a:solidFill>
                <a:schemeClr val="bg1"/>
              </a:solidFill>
            </a:endParaRPr>
          </a:p>
        </p:txBody>
      </p:sp>
      <p:sp>
        <p:nvSpPr>
          <p:cNvPr id="19" name="Rectangle 18">
            <a:extLst>
              <a:ext uri="{FF2B5EF4-FFF2-40B4-BE49-F238E27FC236}">
                <a16:creationId xmlns:a16="http://schemas.microsoft.com/office/drawing/2014/main" id="{411D3A1A-D1D5-F4EF-E2B5-15321231476A}"/>
              </a:ext>
            </a:extLst>
          </p:cNvPr>
          <p:cNvSpPr/>
          <p:nvPr/>
        </p:nvSpPr>
        <p:spPr>
          <a:xfrm>
            <a:off x="7043057" y="4341815"/>
            <a:ext cx="849086" cy="449943"/>
          </a:xfrm>
          <a:prstGeom prst="rect">
            <a:avLst/>
          </a:prstGeom>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tLang="zh-TW">
                <a:solidFill>
                  <a:schemeClr val="bg1"/>
                </a:solidFill>
              </a:rPr>
              <a:t>…</a:t>
            </a:r>
            <a:endParaRPr lang="zh-TW" altLang="en-US">
              <a:solidFill>
                <a:schemeClr val="bg1"/>
              </a:solidFill>
            </a:endParaRPr>
          </a:p>
        </p:txBody>
      </p:sp>
      <p:sp>
        <p:nvSpPr>
          <p:cNvPr id="21" name="Arrow: Right 20">
            <a:extLst>
              <a:ext uri="{FF2B5EF4-FFF2-40B4-BE49-F238E27FC236}">
                <a16:creationId xmlns:a16="http://schemas.microsoft.com/office/drawing/2014/main" id="{04A805AA-A5CD-DD11-7045-16E507000272}"/>
              </a:ext>
            </a:extLst>
          </p:cNvPr>
          <p:cNvSpPr/>
          <p:nvPr/>
        </p:nvSpPr>
        <p:spPr>
          <a:xfrm>
            <a:off x="4676796" y="3585029"/>
            <a:ext cx="2906918" cy="59508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tLang="zh-TW">
                <a:solidFill>
                  <a:schemeClr val="bg1"/>
                </a:solidFill>
              </a:rPr>
              <a:t>runtime</a:t>
            </a:r>
            <a:endParaRPr lang="zh-TW" altLang="en-US">
              <a:solidFill>
                <a:schemeClr val="bg1"/>
              </a:solidFill>
            </a:endParaRPr>
          </a:p>
        </p:txBody>
      </p:sp>
      <p:sp>
        <p:nvSpPr>
          <p:cNvPr id="22" name="Rectangle 21">
            <a:extLst>
              <a:ext uri="{FF2B5EF4-FFF2-40B4-BE49-F238E27FC236}">
                <a16:creationId xmlns:a16="http://schemas.microsoft.com/office/drawing/2014/main" id="{4D997BAD-B05D-8223-1978-BA5CBE42915C}"/>
              </a:ext>
            </a:extLst>
          </p:cNvPr>
          <p:cNvSpPr/>
          <p:nvPr/>
        </p:nvSpPr>
        <p:spPr>
          <a:xfrm>
            <a:off x="1556657" y="5505679"/>
            <a:ext cx="1894114" cy="44994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tLang="zh-TW">
                <a:solidFill>
                  <a:srgbClr val="F05F42"/>
                </a:solidFill>
                <a:latin typeface="Cascadia Code" panose="020B0609020000020004" pitchFamily="49" charset="0"/>
                <a:ea typeface="Cascadia Code" panose="020B0609020000020004" pitchFamily="49" charset="0"/>
                <a:cs typeface="Cascadia Code" panose="020B0609020000020004" pitchFamily="49" charset="0"/>
              </a:rPr>
              <a:t>F.conv1d</a:t>
            </a:r>
            <a:endParaRPr lang="zh-TW" altLang="en-US">
              <a:solidFill>
                <a:srgbClr val="F05F42"/>
              </a:solidFill>
              <a:latin typeface="Cascadia Code" panose="020B0609020000020004" pitchFamily="49" charset="0"/>
              <a:cs typeface="Cascadia Code" panose="020B0609020000020004" pitchFamily="49" charset="0"/>
            </a:endParaRPr>
          </a:p>
        </p:txBody>
      </p:sp>
      <p:sp>
        <p:nvSpPr>
          <p:cNvPr id="23" name="Rectangle 22">
            <a:extLst>
              <a:ext uri="{FF2B5EF4-FFF2-40B4-BE49-F238E27FC236}">
                <a16:creationId xmlns:a16="http://schemas.microsoft.com/office/drawing/2014/main" id="{214EBADA-23E7-71E2-4D53-BE9AD76B4D88}"/>
              </a:ext>
            </a:extLst>
          </p:cNvPr>
          <p:cNvSpPr/>
          <p:nvPr/>
        </p:nvSpPr>
        <p:spPr>
          <a:xfrm>
            <a:off x="3450771" y="5505678"/>
            <a:ext cx="2906486" cy="4499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tLang="zh-TW">
                <a:solidFill>
                  <a:schemeClr val="bg1"/>
                </a:solidFill>
              </a:rPr>
              <a:t>kernel</a:t>
            </a:r>
            <a:endParaRPr lang="zh-TW" altLang="en-US">
              <a:solidFill>
                <a:schemeClr val="bg1"/>
              </a:solidFill>
            </a:endParaRPr>
          </a:p>
        </p:txBody>
      </p:sp>
    </p:spTree>
    <p:extLst>
      <p:ext uri="{BB962C8B-B14F-4D97-AF65-F5344CB8AC3E}">
        <p14:creationId xmlns:p14="http://schemas.microsoft.com/office/powerpoint/2010/main" val="342592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0D5C9-3A73-866E-D295-333B3FDF6E2E}"/>
              </a:ext>
            </a:extLst>
          </p:cNvPr>
          <p:cNvSpPr>
            <a:spLocks noGrp="1"/>
          </p:cNvSpPr>
          <p:nvPr>
            <p:ph type="title"/>
          </p:nvPr>
        </p:nvSpPr>
        <p:spPr/>
        <p:txBody>
          <a:bodyPr/>
          <a:lstStyle/>
          <a:p>
            <a:r>
              <a:rPr lang="en-GB" altLang="zh-TW" dirty="0" err="1"/>
              <a:t>PhilTorch</a:t>
            </a:r>
            <a:r>
              <a:rPr lang="en-GB" altLang="zh-TW" dirty="0"/>
              <a:t> </a:t>
            </a:r>
            <a:r>
              <a:rPr lang="en-GB" altLang="zh-TW" dirty="0" err="1"/>
              <a:t>Φ</a:t>
            </a:r>
            <a:r>
              <a:rPr lang="en-GB" altLang="zh-TW" dirty="0"/>
              <a:t>🔥</a:t>
            </a:r>
            <a:endParaRPr lang="zh-TW" altLang="en-US" dirty="0"/>
          </a:p>
        </p:txBody>
      </p:sp>
      <p:sp>
        <p:nvSpPr>
          <p:cNvPr id="3" name="Content Placeholder 2">
            <a:extLst>
              <a:ext uri="{FF2B5EF4-FFF2-40B4-BE49-F238E27FC236}">
                <a16:creationId xmlns:a16="http://schemas.microsoft.com/office/drawing/2014/main" id="{7550CB6A-BCA3-CFD0-931E-B1DC2F03A900}"/>
              </a:ext>
            </a:extLst>
          </p:cNvPr>
          <p:cNvSpPr>
            <a:spLocks noGrp="1"/>
          </p:cNvSpPr>
          <p:nvPr>
            <p:ph idx="1"/>
          </p:nvPr>
        </p:nvSpPr>
        <p:spPr/>
        <p:txBody>
          <a:bodyPr/>
          <a:lstStyle/>
          <a:p>
            <a:r>
              <a:rPr lang="en-US" altLang="zh-TW" dirty="0"/>
              <a:t>A Python package for </a:t>
            </a:r>
            <a:r>
              <a:rPr lang="en-US" altLang="zh-TW" dirty="0" err="1">
                <a:solidFill>
                  <a:srgbClr val="F05F42"/>
                </a:solidFill>
              </a:rPr>
              <a:t>PyTorch</a:t>
            </a:r>
            <a:endParaRPr lang="en-US" altLang="zh-TW" dirty="0">
              <a:solidFill>
                <a:srgbClr val="F05F42"/>
              </a:solidFill>
            </a:endParaRPr>
          </a:p>
          <a:p>
            <a:r>
              <a:rPr lang="en-US" altLang="zh-TW" dirty="0">
                <a:solidFill>
                  <a:srgbClr val="00B0F0"/>
                </a:solidFill>
              </a:rPr>
              <a:t>Fast computation of linear discrete time filtering</a:t>
            </a:r>
          </a:p>
          <a:p>
            <a:r>
              <a:rPr lang="en-US" altLang="zh-TW" dirty="0">
                <a:solidFill>
                  <a:srgbClr val="00B0F0"/>
                </a:solidFill>
              </a:rPr>
              <a:t>Same numerical robustness as SciPy</a:t>
            </a:r>
          </a:p>
          <a:p>
            <a:r>
              <a:rPr lang="en-GB" altLang="zh-TW" dirty="0">
                <a:solidFill>
                  <a:srgbClr val="00B0F0"/>
                </a:solidFill>
              </a:rPr>
              <a:t>Reverse- </a:t>
            </a:r>
            <a:r>
              <a:rPr lang="en-GB" altLang="zh-TW" dirty="0"/>
              <a:t>(and forward) </a:t>
            </a:r>
            <a:r>
              <a:rPr lang="en-GB" altLang="zh-TW" dirty="0">
                <a:solidFill>
                  <a:srgbClr val="00B0F0"/>
                </a:solidFill>
              </a:rPr>
              <a:t>mode AD</a:t>
            </a:r>
          </a:p>
          <a:p>
            <a:r>
              <a:rPr lang="en-GB" altLang="zh-TW" dirty="0">
                <a:solidFill>
                  <a:srgbClr val="00B0F0"/>
                </a:solidFill>
              </a:rPr>
              <a:t>Linear time-invariant filters</a:t>
            </a:r>
          </a:p>
          <a:p>
            <a:r>
              <a:rPr lang="en-GB" altLang="zh-TW" dirty="0"/>
              <a:t>Parameter-varying (time-varying) filters</a:t>
            </a:r>
            <a:endParaRPr lang="zh-TW" altLang="en-US" dirty="0"/>
          </a:p>
        </p:txBody>
      </p:sp>
      <p:sp>
        <p:nvSpPr>
          <p:cNvPr id="4" name="Footer Placeholder 3">
            <a:extLst>
              <a:ext uri="{FF2B5EF4-FFF2-40B4-BE49-F238E27FC236}">
                <a16:creationId xmlns:a16="http://schemas.microsoft.com/office/drawing/2014/main" id="{187E85EA-A4C0-7CA5-2025-D38464A6363F}"/>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1C8BC092-EB9F-C775-6B80-58BF91DB4CC7}"/>
              </a:ext>
            </a:extLst>
          </p:cNvPr>
          <p:cNvSpPr>
            <a:spLocks noGrp="1"/>
          </p:cNvSpPr>
          <p:nvPr>
            <p:ph type="sldNum" sz="quarter" idx="12"/>
          </p:nvPr>
        </p:nvSpPr>
        <p:spPr/>
        <p:txBody>
          <a:bodyPr/>
          <a:lstStyle/>
          <a:p>
            <a:fld id="{EFAA6198-8B2D-4500-8E8B-4BFF2C464751}" type="slidenum">
              <a:rPr lang="zh-TW" altLang="en-US" smtClean="0"/>
              <a:t>10</a:t>
            </a:fld>
            <a:endParaRPr lang="zh-TW" altLang="en-US"/>
          </a:p>
        </p:txBody>
      </p:sp>
      <p:sp>
        <p:nvSpPr>
          <p:cNvPr id="6" name="Rectangle: Rounded Corners 5">
            <a:extLst>
              <a:ext uri="{FF2B5EF4-FFF2-40B4-BE49-F238E27FC236}">
                <a16:creationId xmlns:a16="http://schemas.microsoft.com/office/drawing/2014/main" id="{0B9E4C24-5477-3D5F-D359-0CE1900612F7}"/>
              </a:ext>
            </a:extLst>
          </p:cNvPr>
          <p:cNvSpPr/>
          <p:nvPr/>
        </p:nvSpPr>
        <p:spPr>
          <a:xfrm>
            <a:off x="2616820" y="5250944"/>
            <a:ext cx="3479180" cy="512956"/>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2400">
                <a:ln>
                  <a:solidFill>
                    <a:schemeClr val="bg1"/>
                  </a:solidFill>
                </a:ln>
                <a:solidFill>
                  <a:schemeClr val="bg1"/>
                </a:solidFill>
                <a:latin typeface="Cascadia Code" panose="020B0609020000020004" pitchFamily="49" charset="0"/>
                <a:ea typeface="Cascadia Code" panose="020B0609020000020004" pitchFamily="49" charset="0"/>
                <a:cs typeface="Cascadia Code" panose="020B0609020000020004" pitchFamily="49" charset="0"/>
              </a:rPr>
              <a:t>pip install </a:t>
            </a:r>
            <a:r>
              <a:rPr lang="en-US" altLang="zh-TW" sz="2400" err="1">
                <a:ln>
                  <a:solidFill>
                    <a:schemeClr val="bg1"/>
                  </a:solidFill>
                </a:ln>
                <a:solidFill>
                  <a:schemeClr val="bg1"/>
                </a:solidFill>
                <a:latin typeface="Cascadia Code" panose="020B0609020000020004" pitchFamily="49" charset="0"/>
                <a:ea typeface="Cascadia Code" panose="020B0609020000020004" pitchFamily="49" charset="0"/>
                <a:cs typeface="Cascadia Code" panose="020B0609020000020004" pitchFamily="49" charset="0"/>
              </a:rPr>
              <a:t>philtorch</a:t>
            </a:r>
            <a:endParaRPr lang="zh-TW" altLang="en-US" sz="2400">
              <a:ln>
                <a:solidFill>
                  <a:schemeClr val="bg1"/>
                </a:solidFill>
              </a:ln>
              <a:solidFill>
                <a:schemeClr val="bg1"/>
              </a:solidFill>
              <a:latin typeface="Cascadia Code" panose="020B0609020000020004" pitchFamily="49" charset="0"/>
              <a:cs typeface="Cascadia Code" panose="020B0609020000020004" pitchFamily="49" charset="0"/>
            </a:endParaRPr>
          </a:p>
        </p:txBody>
      </p:sp>
      <p:pic>
        <p:nvPicPr>
          <p:cNvPr id="10" name="Picture 9" descr="A qr code with black squares&#10;&#10;AI-generated content may be incorrect.">
            <a:extLst>
              <a:ext uri="{FF2B5EF4-FFF2-40B4-BE49-F238E27FC236}">
                <a16:creationId xmlns:a16="http://schemas.microsoft.com/office/drawing/2014/main" id="{CADCF21B-E091-9FBB-D3E4-C7C04F0EFE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2834" y="4265454"/>
            <a:ext cx="1874567" cy="1874567"/>
          </a:xfrm>
          <a:prstGeom prst="rect">
            <a:avLst/>
          </a:prstGeom>
        </p:spPr>
      </p:pic>
      <p:pic>
        <p:nvPicPr>
          <p:cNvPr id="11" name="Picture 2">
            <a:extLst>
              <a:ext uri="{FF2B5EF4-FFF2-40B4-BE49-F238E27FC236}">
                <a16:creationId xmlns:a16="http://schemas.microsoft.com/office/drawing/2014/main" id="{71429627-6A26-71A5-8C9E-55FAA8FDB913}"/>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9646528" y="3468720"/>
            <a:ext cx="427175" cy="427175"/>
          </a:xfrm>
          <a:prstGeom prst="rect">
            <a:avLst/>
          </a:prstGeom>
          <a:noFill/>
          <a:ln>
            <a:noFill/>
          </a:ln>
        </p:spPr>
      </p:pic>
      <p:sp>
        <p:nvSpPr>
          <p:cNvPr id="12" name="TextBox 11">
            <a:extLst>
              <a:ext uri="{FF2B5EF4-FFF2-40B4-BE49-F238E27FC236}">
                <a16:creationId xmlns:a16="http://schemas.microsoft.com/office/drawing/2014/main" id="{5CF2C806-CBD8-A2F7-B8DE-F9DD1C65007E}"/>
              </a:ext>
            </a:extLst>
          </p:cNvPr>
          <p:cNvSpPr txBox="1"/>
          <p:nvPr/>
        </p:nvSpPr>
        <p:spPr>
          <a:xfrm>
            <a:off x="9492067" y="3896122"/>
            <a:ext cx="736099" cy="369332"/>
          </a:xfrm>
          <a:prstGeom prst="rect">
            <a:avLst/>
          </a:prstGeom>
          <a:noFill/>
        </p:spPr>
        <p:txBody>
          <a:bodyPr wrap="none" rtlCol="0">
            <a:spAutoFit/>
          </a:bodyPr>
          <a:lstStyle/>
          <a:p>
            <a:r>
              <a:rPr lang="en-US" altLang="zh-TW"/>
              <a:t>Code</a:t>
            </a:r>
            <a:endParaRPr lang="zh-TW" altLang="en-US"/>
          </a:p>
        </p:txBody>
      </p:sp>
    </p:spTree>
    <p:extLst>
      <p:ext uri="{BB962C8B-B14F-4D97-AF65-F5344CB8AC3E}">
        <p14:creationId xmlns:p14="http://schemas.microsoft.com/office/powerpoint/2010/main" val="201531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F1A4-C559-EA9A-3E01-769F5F34D14B}"/>
              </a:ext>
            </a:extLst>
          </p:cNvPr>
          <p:cNvSpPr>
            <a:spLocks noGrp="1"/>
          </p:cNvSpPr>
          <p:nvPr>
            <p:ph type="title"/>
          </p:nvPr>
        </p:nvSpPr>
        <p:spPr/>
        <p:txBody>
          <a:bodyPr/>
          <a:lstStyle/>
          <a:p>
            <a:r>
              <a:rPr lang="en-GB" altLang="zh-TW" dirty="0"/>
              <a:t>Things To Be Covered</a:t>
            </a:r>
            <a:endParaRPr lang="zh-TW" altLang="en-US" dirty="0"/>
          </a:p>
        </p:txBody>
      </p:sp>
      <p:graphicFrame>
        <p:nvGraphicFramePr>
          <p:cNvPr id="16" name="Content Placeholder 2">
            <a:extLst>
              <a:ext uri="{FF2B5EF4-FFF2-40B4-BE49-F238E27FC236}">
                <a16:creationId xmlns:a16="http://schemas.microsoft.com/office/drawing/2014/main" id="{80EA7562-7CD6-97D4-15B2-0D6E8456AF6F}"/>
              </a:ext>
            </a:extLst>
          </p:cNvPr>
          <p:cNvGraphicFramePr>
            <a:graphicFrameLocks noGrp="1"/>
          </p:cNvGraphicFramePr>
          <p:nvPr>
            <p:ph idx="1"/>
            <p:extLst>
              <p:ext uri="{D42A27DB-BD31-4B8C-83A1-F6EECF244321}">
                <p14:modId xmlns:p14="http://schemas.microsoft.com/office/powerpoint/2010/main" val="1919853415"/>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a:extLst>
              <a:ext uri="{FF2B5EF4-FFF2-40B4-BE49-F238E27FC236}">
                <a16:creationId xmlns:a16="http://schemas.microsoft.com/office/drawing/2014/main" id="{7AC23B31-DCCB-082C-72F7-6976659468C5}"/>
              </a:ext>
            </a:extLst>
          </p:cNvPr>
          <p:cNvSpPr>
            <a:spLocks noGrp="1"/>
          </p:cNvSpPr>
          <p:nvPr>
            <p:ph type="body" sz="half" idx="2"/>
          </p:nvPr>
        </p:nvSpPr>
        <p:spPr/>
        <p:txBody>
          <a:bodyPr/>
          <a:lstStyle/>
          <a:p>
            <a:endParaRPr lang="zh-TW" altLang="en-US"/>
          </a:p>
        </p:txBody>
      </p:sp>
      <p:sp>
        <p:nvSpPr>
          <p:cNvPr id="5" name="Footer Placeholder 4">
            <a:extLst>
              <a:ext uri="{FF2B5EF4-FFF2-40B4-BE49-F238E27FC236}">
                <a16:creationId xmlns:a16="http://schemas.microsoft.com/office/drawing/2014/main" id="{CEE6702E-F26C-09EB-AB92-3EB42319674F}"/>
              </a:ext>
            </a:extLst>
          </p:cNvPr>
          <p:cNvSpPr>
            <a:spLocks noGrp="1"/>
          </p:cNvSpPr>
          <p:nvPr>
            <p:ph type="ftr" sz="quarter" idx="11"/>
          </p:nvPr>
        </p:nvSpPr>
        <p:spPr/>
        <p:txBody>
          <a:bodyPr/>
          <a:lstStyle/>
          <a:p>
            <a:r>
              <a:rPr lang="en-GB" altLang="zh-TW"/>
              <a:t>ADC 2025, Bristol</a:t>
            </a:r>
            <a:endParaRPr lang="zh-TW" altLang="en-US"/>
          </a:p>
        </p:txBody>
      </p:sp>
      <p:sp>
        <p:nvSpPr>
          <p:cNvPr id="6" name="Slide Number Placeholder 5">
            <a:extLst>
              <a:ext uri="{FF2B5EF4-FFF2-40B4-BE49-F238E27FC236}">
                <a16:creationId xmlns:a16="http://schemas.microsoft.com/office/drawing/2014/main" id="{EB87937A-71F8-6CCC-8113-9CA14A954485}"/>
              </a:ext>
            </a:extLst>
          </p:cNvPr>
          <p:cNvSpPr>
            <a:spLocks noGrp="1"/>
          </p:cNvSpPr>
          <p:nvPr>
            <p:ph type="sldNum" sz="quarter" idx="12"/>
          </p:nvPr>
        </p:nvSpPr>
        <p:spPr/>
        <p:txBody>
          <a:bodyPr/>
          <a:lstStyle/>
          <a:p>
            <a:fld id="{EFAA6198-8B2D-4500-8E8B-4BFF2C464751}" type="slidenum">
              <a:rPr lang="zh-TW" altLang="en-US" smtClean="0"/>
              <a:t>11</a:t>
            </a:fld>
            <a:endParaRPr lang="zh-TW" altLang="en-US"/>
          </a:p>
        </p:txBody>
      </p:sp>
    </p:spTree>
    <p:extLst>
      <p:ext uri="{BB962C8B-B14F-4D97-AF65-F5344CB8AC3E}">
        <p14:creationId xmlns:p14="http://schemas.microsoft.com/office/powerpoint/2010/main" val="207193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3821C-2B2D-621F-0304-FA6468C9B849}"/>
              </a:ext>
            </a:extLst>
          </p:cNvPr>
          <p:cNvSpPr>
            <a:spLocks noGrp="1"/>
          </p:cNvSpPr>
          <p:nvPr>
            <p:ph type="title"/>
          </p:nvPr>
        </p:nvSpPr>
        <p:spPr/>
        <p:txBody>
          <a:bodyPr/>
          <a:lstStyle/>
          <a:p>
            <a:r>
              <a:rPr lang="en-US" altLang="zh-TW"/>
              <a:t>The State-Space Model (SSM) 	</a:t>
            </a:r>
            <a:endParaRPr lang="zh-TW" alt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AA32CE3-C870-A06B-A589-8A80C65CAA8D}"/>
                  </a:ext>
                </a:extLst>
              </p:cNvPr>
              <p:cNvSpPr>
                <a:spLocks noGrp="1"/>
              </p:cNvSpPr>
              <p:nvPr>
                <p:ph idx="1"/>
              </p:nvPr>
            </p:nvSpPr>
            <p:spPr/>
            <p:txBody>
              <a:bodyPr/>
              <a:lstStyle/>
              <a:p>
                <a:pPr marL="0" indent="0">
                  <a:buNone/>
                </a:pPr>
                <a:r>
                  <a:rPr lang="en-US" altLang="zh-TW" dirty="0"/>
                  <a:t>… of a direct form (DF) II filter.</a:t>
                </a:r>
              </a:p>
              <a:p>
                <a:pPr marL="0" indent="0">
                  <a:buNone/>
                </a:pPr>
                <a:endParaRPr lang="en-US" altLang="zh-TW" b="0"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TW" b="0" i="1" smtClean="0">
                          <a:latin typeface="Cambria Math" panose="02040503050406030204" pitchFamily="18" charset="0"/>
                        </a:rPr>
                        <m:t>𝐯</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𝑛</m:t>
                          </m:r>
                          <m:r>
                            <a:rPr lang="en-US" altLang="zh-TW" b="0" i="1" smtClean="0">
                              <a:latin typeface="Cambria Math" panose="02040503050406030204" pitchFamily="18" charset="0"/>
                            </a:rPr>
                            <m:t>+1</m:t>
                          </m:r>
                        </m:e>
                      </m:d>
                      <m:r>
                        <a:rPr lang="pt-BR" altLang="zh-TW" i="1">
                          <a:latin typeface="Cambria Math" panose="02040503050406030204" pitchFamily="18" charset="0"/>
                        </a:rPr>
                        <m:t>=</m:t>
                      </m:r>
                      <m:r>
                        <a:rPr lang="en-US" altLang="zh-TW" b="0" i="1" smtClean="0">
                          <a:latin typeface="Cambria Math" panose="02040503050406030204" pitchFamily="18" charset="0"/>
                        </a:rPr>
                        <m:t>𝐀</m:t>
                      </m:r>
                      <m:r>
                        <a:rPr lang="en-US" altLang="zh-TW" i="1">
                          <a:latin typeface="Cambria Math" panose="02040503050406030204" pitchFamily="18" charset="0"/>
                        </a:rPr>
                        <m:t>𝐯</m:t>
                      </m:r>
                      <m:d>
                        <m:dPr>
                          <m:ctrlPr>
                            <a:rPr lang="en-US" altLang="zh-TW" i="1">
                              <a:latin typeface="Cambria Math" panose="02040503050406030204" pitchFamily="18" charset="0"/>
                            </a:rPr>
                          </m:ctrlPr>
                        </m:dPr>
                        <m:e>
                          <m:r>
                            <a:rPr lang="pt-BR" altLang="zh-TW" i="1">
                              <a:latin typeface="Cambria Math" panose="02040503050406030204" pitchFamily="18" charset="0"/>
                            </a:rPr>
                            <m:t>𝑛</m:t>
                          </m:r>
                        </m:e>
                      </m:d>
                      <m:r>
                        <a:rPr lang="pt-BR" altLang="zh-TW" i="1">
                          <a:latin typeface="Cambria Math" panose="02040503050406030204" pitchFamily="18" charset="0"/>
                        </a:rPr>
                        <m:t>+</m:t>
                      </m:r>
                      <m:r>
                        <a:rPr lang="en-US" altLang="zh-TW" b="0" i="1" smtClean="0">
                          <a:latin typeface="Cambria Math" panose="02040503050406030204" pitchFamily="18" charset="0"/>
                        </a:rPr>
                        <m:t>𝐁</m:t>
                      </m:r>
                      <m:r>
                        <a:rPr lang="en-US" altLang="zh-TW" i="1">
                          <a:latin typeface="Cambria Math" panose="02040503050406030204" pitchFamily="18" charset="0"/>
                        </a:rPr>
                        <m:t>𝑥</m:t>
                      </m:r>
                      <m:d>
                        <m:dPr>
                          <m:ctrlPr>
                            <a:rPr lang="en-US" altLang="zh-TW" i="1">
                              <a:latin typeface="Cambria Math" panose="02040503050406030204" pitchFamily="18" charset="0"/>
                            </a:rPr>
                          </m:ctrlPr>
                        </m:dPr>
                        <m:e>
                          <m:r>
                            <a:rPr lang="pt-BR" altLang="zh-TW" i="1">
                              <a:latin typeface="Cambria Math" panose="02040503050406030204" pitchFamily="18" charset="0"/>
                            </a:rPr>
                            <m:t>𝑛</m:t>
                          </m:r>
                        </m:e>
                      </m:d>
                    </m:oMath>
                  </m:oMathPara>
                </a14:m>
                <a:endParaRPr lang="en-US" altLang="zh-TW" i="1" dirty="0">
                  <a:latin typeface="Cambria Math" panose="02040503050406030204" pitchFamily="18" charset="0"/>
                </a:endParaRPr>
              </a:p>
              <a:p>
                <a:pPr marL="0" indent="0">
                  <a:buNone/>
                </a:pPr>
                <a:endParaRPr lang="en-US" altLang="zh-TW"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TW" i="1" smtClean="0">
                          <a:latin typeface="Cambria Math" panose="02040503050406030204" pitchFamily="18" charset="0"/>
                        </a:rPr>
                        <m:t>𝑦</m:t>
                      </m:r>
                      <m:d>
                        <m:dPr>
                          <m:ctrlPr>
                            <a:rPr lang="pt-BR" altLang="zh-TW" i="1">
                              <a:latin typeface="Cambria Math" panose="02040503050406030204" pitchFamily="18" charset="0"/>
                            </a:rPr>
                          </m:ctrlPr>
                        </m:dPr>
                        <m:e>
                          <m:r>
                            <a:rPr lang="pt-BR" altLang="zh-TW" i="1">
                              <a:latin typeface="Cambria Math" panose="02040503050406030204" pitchFamily="18" charset="0"/>
                            </a:rPr>
                            <m:t>𝑛</m:t>
                          </m:r>
                        </m:e>
                      </m:d>
                      <m:r>
                        <a:rPr lang="pt-BR" altLang="zh-TW" i="1">
                          <a:latin typeface="Cambria Math" panose="02040503050406030204" pitchFamily="18" charset="0"/>
                        </a:rPr>
                        <m:t>=</m:t>
                      </m:r>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𝐂</m:t>
                          </m:r>
                        </m:e>
                        <m:sup>
                          <m:r>
                            <a:rPr lang="en-US" altLang="zh-TW" b="0" i="1" smtClean="0">
                              <a:latin typeface="Cambria Math" panose="02040503050406030204" pitchFamily="18" charset="0"/>
                            </a:rPr>
                            <m:t>⊤</m:t>
                          </m:r>
                        </m:sup>
                      </m:sSup>
                      <m:r>
                        <a:rPr lang="en-US" altLang="zh-TW" i="1">
                          <a:latin typeface="Cambria Math" panose="02040503050406030204" pitchFamily="18" charset="0"/>
                        </a:rPr>
                        <m:t>𝐯</m:t>
                      </m:r>
                      <m:d>
                        <m:dPr>
                          <m:ctrlPr>
                            <a:rPr lang="en-US" altLang="zh-TW" i="1">
                              <a:latin typeface="Cambria Math" panose="02040503050406030204" pitchFamily="18" charset="0"/>
                            </a:rPr>
                          </m:ctrlPr>
                        </m:dPr>
                        <m:e>
                          <m:r>
                            <a:rPr lang="pt-BR" altLang="zh-TW" i="1">
                              <a:latin typeface="Cambria Math" panose="02040503050406030204" pitchFamily="18" charset="0"/>
                            </a:rPr>
                            <m:t>𝑛</m:t>
                          </m:r>
                        </m:e>
                      </m:d>
                      <m:r>
                        <a:rPr lang="pt-BR" altLang="zh-TW" i="1">
                          <a:latin typeface="Cambria Math" panose="02040503050406030204" pitchFamily="18" charset="0"/>
                        </a:rPr>
                        <m:t>+</m:t>
                      </m:r>
                      <m:r>
                        <a:rPr lang="en-US" altLang="zh-TW" b="0" i="1" smtClean="0">
                          <a:latin typeface="Cambria Math" panose="02040503050406030204" pitchFamily="18" charset="0"/>
                        </a:rPr>
                        <m:t>𝐷𝑥</m:t>
                      </m:r>
                      <m:d>
                        <m:dPr>
                          <m:ctrlPr>
                            <a:rPr lang="en-US" altLang="zh-TW" b="0" i="1" smtClean="0">
                              <a:latin typeface="Cambria Math" panose="02040503050406030204" pitchFamily="18" charset="0"/>
                            </a:rPr>
                          </m:ctrlPr>
                        </m:dPr>
                        <m:e>
                          <m:r>
                            <a:rPr lang="pt-BR" altLang="zh-TW" i="1">
                              <a:latin typeface="Cambria Math" panose="02040503050406030204" pitchFamily="18" charset="0"/>
                            </a:rPr>
                            <m:t>𝑛</m:t>
                          </m:r>
                        </m:e>
                      </m:d>
                    </m:oMath>
                  </m:oMathPara>
                </a14:m>
                <a:endParaRPr lang="en-US" altLang="zh-TW" dirty="0"/>
              </a:p>
              <a:p>
                <a:pPr marL="0" indent="0">
                  <a:buNone/>
                </a:pPr>
                <a:endParaRPr lang="en-US" altLang="zh-TW" dirty="0"/>
              </a:p>
              <a:p>
                <a:pPr marL="0" indent="0">
                  <a:buNone/>
                </a:pPr>
                <a14:m>
                  <m:oMathPara xmlns:m="http://schemas.openxmlformats.org/officeDocument/2006/math">
                    <m:oMathParaPr>
                      <m:jc m:val="centerGroup"/>
                    </m:oMathParaPr>
                    <m:oMath xmlns:m="http://schemas.openxmlformats.org/officeDocument/2006/math">
                      <m:r>
                        <a:rPr lang="en-US" altLang="zh-TW" b="0" i="1" smtClean="0">
                          <a:latin typeface="Cambria Math" panose="02040503050406030204" pitchFamily="18" charset="0"/>
                        </a:rPr>
                        <m:t>𝐀</m:t>
                      </m:r>
                      <m:r>
                        <a:rPr lang="en-US" altLang="zh-TW" b="0" i="1" smtClean="0">
                          <a:latin typeface="Cambria Math" panose="02040503050406030204" pitchFamily="18" charset="0"/>
                        </a:rPr>
                        <m:t>=</m:t>
                      </m:r>
                      <m:d>
                        <m:dPr>
                          <m:begChr m:val="["/>
                          <m:endChr m:val="]"/>
                          <m:ctrlPr>
                            <a:rPr lang="en-US" altLang="zh-TW" b="0" i="1" smtClean="0">
                              <a:latin typeface="Cambria Math" panose="02040503050406030204" pitchFamily="18" charset="0"/>
                            </a:rPr>
                          </m:ctrlPr>
                        </m:dPr>
                        <m:e>
                          <m:m>
                            <m:mPr>
                              <m:mcs>
                                <m:mc>
                                  <m:mcPr>
                                    <m:count m:val="1"/>
                                    <m:mcJc m:val="center"/>
                                  </m:mcPr>
                                </m:mc>
                              </m:mcs>
                              <m:ctrlPr>
                                <a:rPr lang="en-US" altLang="zh-TW" b="0" i="1" smtClean="0">
                                  <a:latin typeface="Cambria Math" panose="02040503050406030204" pitchFamily="18" charset="0"/>
                                </a:rPr>
                              </m:ctrlPr>
                            </m:mPr>
                            <m:mr>
                              <m:e>
                                <m:r>
                                  <m:rPr>
                                    <m:brk m:alnAt="7"/>
                                  </m:rPr>
                                  <a:rPr lang="en-US" altLang="zh-TW" b="0" i="1" smtClean="0">
                                    <a:latin typeface="Cambria Math" panose="02040503050406030204" pitchFamily="18" charset="0"/>
                                  </a:rPr>
                                  <m:t>−</m:t>
                                </m:r>
                                <m:r>
                                  <a:rPr lang="en-US" altLang="zh-TW" b="1" i="1">
                                    <a:latin typeface="Cambria Math" panose="02040503050406030204" pitchFamily="18" charset="0"/>
                                  </a:rPr>
                                  <m:t>𝐚</m:t>
                                </m:r>
                              </m:e>
                            </m:mr>
                            <m:mr>
                              <m:e>
                                <m:m>
                                  <m:mPr>
                                    <m:mcs>
                                      <m:mc>
                                        <m:mcPr>
                                          <m:count m:val="2"/>
                                          <m:mcJc m:val="center"/>
                                        </m:mcPr>
                                      </m:mc>
                                    </m:mcs>
                                    <m:ctrlPr>
                                      <a:rPr lang="en-US" altLang="zh-TW" b="0" i="1" smtClean="0">
                                        <a:latin typeface="Cambria Math" panose="02040503050406030204" pitchFamily="18" charset="0"/>
                                      </a:rPr>
                                    </m:ctrlPr>
                                  </m:mPr>
                                  <m:mr>
                                    <m:e>
                                      <m:r>
                                        <m:rPr>
                                          <m:brk m:alnAt="7"/>
                                        </m:rPr>
                                        <a:rPr lang="en-US" altLang="zh-TW" b="1" i="0" smtClean="0">
                                          <a:latin typeface="Cambria Math" panose="02040503050406030204" pitchFamily="18" charset="0"/>
                                        </a:rPr>
                                        <m:t>𝐈</m:t>
                                      </m:r>
                                    </m:e>
                                    <m:e>
                                      <m:r>
                                        <a:rPr lang="en-US" altLang="zh-TW" b="1" i="1" smtClean="0">
                                          <a:latin typeface="Cambria Math" panose="02040503050406030204" pitchFamily="18" charset="0"/>
                                        </a:rPr>
                                        <m:t>𝟎</m:t>
                                      </m:r>
                                    </m:e>
                                  </m:mr>
                                </m:m>
                              </m:e>
                            </m:mr>
                          </m:m>
                        </m:e>
                      </m:d>
                      <m:r>
                        <a:rPr lang="en-US" altLang="zh-TW" b="0" i="1" smtClean="0">
                          <a:latin typeface="Cambria Math" panose="02040503050406030204" pitchFamily="18" charset="0"/>
                        </a:rPr>
                        <m:t>,</m:t>
                      </m:r>
                      <m:r>
                        <a:rPr lang="en-US" altLang="zh-TW" i="1" smtClean="0">
                          <a:latin typeface="Cambria Math" panose="02040503050406030204" pitchFamily="18" charset="0"/>
                        </a:rPr>
                        <m:t> </m:t>
                      </m:r>
                      <m:r>
                        <a:rPr lang="en-US" altLang="zh-TW" b="0" i="1" smtClean="0">
                          <a:latin typeface="Cambria Math" panose="02040503050406030204" pitchFamily="18" charset="0"/>
                        </a:rPr>
                        <m:t> </m:t>
                      </m:r>
                      <m:r>
                        <a:rPr lang="en-US" altLang="zh-TW" i="1">
                          <a:latin typeface="Cambria Math" panose="02040503050406030204" pitchFamily="18" charset="0"/>
                        </a:rPr>
                        <m:t>𝐁</m:t>
                      </m:r>
                      <m:r>
                        <a:rPr lang="en-US" altLang="zh-TW" b="0" i="1" smtClean="0">
                          <a:latin typeface="Cambria Math" panose="02040503050406030204" pitchFamily="18" charset="0"/>
                        </a:rPr>
                        <m:t>=</m:t>
                      </m:r>
                      <m:d>
                        <m:dPr>
                          <m:begChr m:val="["/>
                          <m:endChr m:val="]"/>
                          <m:ctrlPr>
                            <a:rPr lang="en-US" altLang="zh-TW" i="1">
                              <a:latin typeface="Cambria Math" panose="02040503050406030204" pitchFamily="18" charset="0"/>
                            </a:rPr>
                          </m:ctrlPr>
                        </m:dPr>
                        <m:e>
                          <m:m>
                            <m:mPr>
                              <m:mcs>
                                <m:mc>
                                  <m:mcPr>
                                    <m:count m:val="3"/>
                                    <m:mcJc m:val="center"/>
                                  </m:mcPr>
                                </m:mc>
                              </m:mcs>
                              <m:ctrlPr>
                                <a:rPr lang="en-US" altLang="zh-TW" i="1">
                                  <a:latin typeface="Cambria Math" panose="02040503050406030204" pitchFamily="18" charset="0"/>
                                </a:rPr>
                              </m:ctrlPr>
                            </m:mPr>
                            <m:mr>
                              <m:e>
                                <m:r>
                                  <m:rPr>
                                    <m:brk m:alnAt="7"/>
                                  </m:rPr>
                                  <a:rPr lang="en-US" altLang="zh-TW" i="1">
                                    <a:latin typeface="Cambria Math" panose="02040503050406030204" pitchFamily="18" charset="0"/>
                                  </a:rPr>
                                  <m:t>1</m:t>
                                </m:r>
                              </m:e>
                              <m:e>
                                <m:r>
                                  <a:rPr lang="en-US" altLang="zh-TW" i="1" smtClean="0">
                                    <a:latin typeface="Cambria Math" panose="02040503050406030204" pitchFamily="18" charset="0"/>
                                  </a:rPr>
                                  <m:t>⋯</m:t>
                                </m:r>
                              </m:e>
                              <m:e>
                                <m:r>
                                  <a:rPr lang="en-US" altLang="zh-TW" i="1">
                                    <a:latin typeface="Cambria Math" panose="02040503050406030204" pitchFamily="18" charset="0"/>
                                  </a:rPr>
                                  <m:t>0</m:t>
                                </m:r>
                              </m:e>
                            </m:mr>
                          </m:m>
                        </m:e>
                      </m:d>
                    </m:oMath>
                  </m:oMathPara>
                </a14:m>
                <a:endParaRPr lang="en-US" altLang="zh-TW"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TW" i="1">
                          <a:latin typeface="Cambria Math" panose="02040503050406030204" pitchFamily="18" charset="0"/>
                        </a:rPr>
                        <m:t>𝐂</m:t>
                      </m:r>
                      <m:r>
                        <a:rPr lang="en-US" altLang="zh-TW" i="1">
                          <a:latin typeface="Cambria Math" panose="02040503050406030204" pitchFamily="18" charset="0"/>
                        </a:rPr>
                        <m:t>=</m:t>
                      </m:r>
                      <m:d>
                        <m:dPr>
                          <m:begChr m:val="["/>
                          <m:endChr m:val="]"/>
                          <m:ctrlPr>
                            <a:rPr lang="en-US" altLang="zh-TW" i="1">
                              <a:latin typeface="Cambria Math" panose="02040503050406030204" pitchFamily="18" charset="0"/>
                            </a:rPr>
                          </m:ctrlPr>
                        </m:dPr>
                        <m:e>
                          <m:m>
                            <m:mPr>
                              <m:mcs>
                                <m:mc>
                                  <m:mcPr>
                                    <m:count m:val="3"/>
                                    <m:mcJc m:val="center"/>
                                  </m:mcPr>
                                </m:mc>
                              </m:mcs>
                              <m:ctrlPr>
                                <a:rPr lang="en-US" altLang="zh-TW" i="1">
                                  <a:latin typeface="Cambria Math" panose="02040503050406030204" pitchFamily="18" charset="0"/>
                                </a:rPr>
                              </m:ctrlPr>
                            </m:mPr>
                            <m:mr>
                              <m:e>
                                <m:sSub>
                                  <m:sSubPr>
                                    <m:ctrlPr>
                                      <a:rPr lang="en-US" altLang="zh-TW" i="1">
                                        <a:latin typeface="Cambria Math" panose="02040503050406030204" pitchFamily="18" charset="0"/>
                                      </a:rPr>
                                    </m:ctrlPr>
                                  </m:sSubPr>
                                  <m:e>
                                    <m:r>
                                      <a:rPr lang="en-US" altLang="zh-TW" i="1">
                                        <a:latin typeface="Cambria Math" panose="02040503050406030204" pitchFamily="18" charset="0"/>
                                      </a:rPr>
                                      <m:t>𝑏</m:t>
                                    </m:r>
                                  </m:e>
                                  <m:sub>
                                    <m:r>
                                      <a:rPr lang="en-US" altLang="zh-TW" i="1">
                                        <a:latin typeface="Cambria Math" panose="02040503050406030204" pitchFamily="18" charset="0"/>
                                      </a:rPr>
                                      <m:t>1</m:t>
                                    </m:r>
                                  </m:sub>
                                </m:sSub>
                                <m:r>
                                  <m:rPr>
                                    <m:brk m:alnAt="7"/>
                                  </m:rP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𝑏</m:t>
                                    </m:r>
                                  </m:e>
                                  <m:sub>
                                    <m:r>
                                      <a:rPr lang="en-US" altLang="zh-TW" i="1">
                                        <a:latin typeface="Cambria Math" panose="02040503050406030204" pitchFamily="18" charset="0"/>
                                      </a:rPr>
                                      <m:t>0</m:t>
                                    </m:r>
                                  </m:sub>
                                </m:sSub>
                                <m:sSub>
                                  <m:sSubPr>
                                    <m:ctrlPr>
                                      <a:rPr lang="en-US" altLang="zh-TW" i="1">
                                        <a:latin typeface="Cambria Math" panose="02040503050406030204" pitchFamily="18" charset="0"/>
                                      </a:rPr>
                                    </m:ctrlPr>
                                  </m:sSubPr>
                                  <m:e>
                                    <m:r>
                                      <a:rPr lang="en-US" altLang="zh-TW" i="1">
                                        <a:latin typeface="Cambria Math" panose="02040503050406030204" pitchFamily="18" charset="0"/>
                                      </a:rPr>
                                      <m:t>𝑎</m:t>
                                    </m:r>
                                  </m:e>
                                  <m:sub>
                                    <m:r>
                                      <a:rPr lang="en-US" altLang="zh-TW" i="1">
                                        <a:latin typeface="Cambria Math" panose="02040503050406030204" pitchFamily="18" charset="0"/>
                                      </a:rPr>
                                      <m:t>1</m:t>
                                    </m:r>
                                  </m:sub>
                                </m:sSub>
                              </m:e>
                              <m:e>
                                <m:r>
                                  <a:rPr lang="en-US" altLang="zh-TW" i="1">
                                    <a:latin typeface="Cambria Math" panose="02040503050406030204" pitchFamily="18" charset="0"/>
                                  </a:rPr>
                                  <m:t>…</m:t>
                                </m:r>
                              </m:e>
                              <m:e>
                                <m:sSub>
                                  <m:sSubPr>
                                    <m:ctrlPr>
                                      <a:rPr lang="en-US" altLang="zh-TW" i="1">
                                        <a:latin typeface="Cambria Math" panose="02040503050406030204" pitchFamily="18" charset="0"/>
                                      </a:rPr>
                                    </m:ctrlPr>
                                  </m:sSubPr>
                                  <m:e>
                                    <m:r>
                                      <a:rPr lang="en-US" altLang="zh-TW" i="1">
                                        <a:latin typeface="Cambria Math" panose="02040503050406030204" pitchFamily="18" charset="0"/>
                                      </a:rPr>
                                      <m:t>𝑏</m:t>
                                    </m:r>
                                  </m:e>
                                  <m:sub>
                                    <m:r>
                                      <a:rPr lang="en-US" altLang="zh-TW" i="1">
                                        <a:latin typeface="Cambria Math" panose="02040503050406030204" pitchFamily="18" charset="0"/>
                                      </a:rPr>
                                      <m:t>𝑀</m:t>
                                    </m:r>
                                  </m:sub>
                                </m:sSub>
                                <m:r>
                                  <m:rPr>
                                    <m:brk m:alnAt="7"/>
                                  </m:rPr>
                                  <a:rPr lang="en-US" altLang="zh-TW" i="1">
                                    <a:latin typeface="Cambria Math" panose="02040503050406030204" pitchFamily="18" charset="0"/>
                                  </a:rPr>
                                  <m:t>−</m:t>
                                </m:r>
                                <m:sSub>
                                  <m:sSubPr>
                                    <m:ctrlPr>
                                      <a:rPr lang="en-US" altLang="zh-TW" i="1">
                                        <a:latin typeface="Cambria Math" panose="02040503050406030204" pitchFamily="18" charset="0"/>
                                      </a:rPr>
                                    </m:ctrlPr>
                                  </m:sSubPr>
                                  <m:e>
                                    <m:r>
                                      <a:rPr lang="en-US" altLang="zh-TW" i="1">
                                        <a:latin typeface="Cambria Math" panose="02040503050406030204" pitchFamily="18" charset="0"/>
                                      </a:rPr>
                                      <m:t>𝑏</m:t>
                                    </m:r>
                                  </m:e>
                                  <m:sub>
                                    <m:r>
                                      <a:rPr lang="en-US" altLang="zh-TW" i="1">
                                        <a:latin typeface="Cambria Math" panose="02040503050406030204" pitchFamily="18" charset="0"/>
                                      </a:rPr>
                                      <m:t>0</m:t>
                                    </m:r>
                                  </m:sub>
                                </m:sSub>
                                <m:sSub>
                                  <m:sSubPr>
                                    <m:ctrlPr>
                                      <a:rPr lang="en-US" altLang="zh-TW" i="1">
                                        <a:latin typeface="Cambria Math" panose="02040503050406030204" pitchFamily="18" charset="0"/>
                                      </a:rPr>
                                    </m:ctrlPr>
                                  </m:sSubPr>
                                  <m:e>
                                    <m:r>
                                      <a:rPr lang="en-US" altLang="zh-TW" i="1">
                                        <a:latin typeface="Cambria Math" panose="02040503050406030204" pitchFamily="18" charset="0"/>
                                      </a:rPr>
                                      <m:t>𝑎</m:t>
                                    </m:r>
                                  </m:e>
                                  <m:sub>
                                    <m:r>
                                      <a:rPr lang="en-US" altLang="zh-TW" i="1">
                                        <a:latin typeface="Cambria Math" panose="02040503050406030204" pitchFamily="18" charset="0"/>
                                      </a:rPr>
                                      <m:t>𝑀</m:t>
                                    </m:r>
                                  </m:sub>
                                </m:sSub>
                              </m:e>
                            </m:mr>
                          </m:m>
                        </m:e>
                      </m:d>
                      <m:r>
                        <a:rPr lang="en-US" altLang="zh-TW" b="0" i="1" smtClean="0">
                          <a:latin typeface="Cambria Math" panose="02040503050406030204" pitchFamily="18" charset="0"/>
                        </a:rPr>
                        <m:t>,  </m:t>
                      </m:r>
                      <m:r>
                        <a:rPr lang="en-US" altLang="zh-TW" b="0" i="1" smtClean="0">
                          <a:latin typeface="Cambria Math" panose="02040503050406030204" pitchFamily="18" charset="0"/>
                        </a:rPr>
                        <m:t>𝐷</m:t>
                      </m:r>
                      <m:r>
                        <a:rPr lang="en-US" altLang="zh-TW" b="0" i="1" smtClean="0">
                          <a:latin typeface="Cambria Math" panose="02040503050406030204" pitchFamily="18" charset="0"/>
                        </a:rPr>
                        <m:t>=</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𝑏</m:t>
                          </m:r>
                        </m:e>
                        <m:sub>
                          <m:r>
                            <a:rPr lang="en-US" altLang="zh-TW" b="0" i="1" smtClean="0">
                              <a:latin typeface="Cambria Math" panose="02040503050406030204" pitchFamily="18" charset="0"/>
                            </a:rPr>
                            <m:t>0</m:t>
                          </m:r>
                        </m:sub>
                      </m:sSub>
                    </m:oMath>
                  </m:oMathPara>
                </a14:m>
                <a:endParaRPr lang="zh-TW" altLang="en-US" i="1" dirty="0"/>
              </a:p>
              <a:p>
                <a:pPr marL="0" indent="0">
                  <a:buNone/>
                </a:pPr>
                <a:endParaRPr lang="en-US" altLang="zh-TW" dirty="0"/>
              </a:p>
              <a:p>
                <a:pPr marL="0" indent="0">
                  <a:buNone/>
                </a:pPr>
                <a:endParaRPr lang="zh-TW" altLang="en-US" dirty="0"/>
              </a:p>
            </p:txBody>
          </p:sp>
        </mc:Choice>
        <mc:Fallback xmlns="">
          <p:sp>
            <p:nvSpPr>
              <p:cNvPr id="3" name="Content Placeholder 2">
                <a:extLst>
                  <a:ext uri="{FF2B5EF4-FFF2-40B4-BE49-F238E27FC236}">
                    <a16:creationId xmlns:a16="http://schemas.microsoft.com/office/drawing/2014/main" id="{3AA32CE3-C870-A06B-A589-8A80C65CAA8D}"/>
                  </a:ext>
                </a:extLst>
              </p:cNvPr>
              <p:cNvSpPr>
                <a:spLocks noGrp="1" noRot="1" noChangeAspect="1" noMove="1" noResize="1" noEditPoints="1" noAdjustHandles="1" noChangeArrowheads="1" noChangeShapeType="1" noTextEdit="1"/>
              </p:cNvSpPr>
              <p:nvPr>
                <p:ph idx="1"/>
              </p:nvPr>
            </p:nvSpPr>
            <p:spPr>
              <a:blipFill>
                <a:blip r:embed="rId3"/>
                <a:stretch>
                  <a:fillRect l="-1217" t="-2381"/>
                </a:stretch>
              </a:blipFill>
            </p:spPr>
            <p:txBody>
              <a:bodyPr/>
              <a:lstStyle/>
              <a:p>
                <a:r>
                  <a:rPr lang="zh-TW" altLang="en-US">
                    <a:noFill/>
                  </a:rPr>
                  <a:t> </a:t>
                </a:r>
              </a:p>
            </p:txBody>
          </p:sp>
        </mc:Fallback>
      </mc:AlternateContent>
      <p:sp>
        <p:nvSpPr>
          <p:cNvPr id="4" name="Footer Placeholder 3">
            <a:extLst>
              <a:ext uri="{FF2B5EF4-FFF2-40B4-BE49-F238E27FC236}">
                <a16:creationId xmlns:a16="http://schemas.microsoft.com/office/drawing/2014/main" id="{11A7B5E2-73EC-D768-0B8D-5A7CE58FB2D4}"/>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73E24A0F-AEE6-EC41-C249-A58428A6BE91}"/>
              </a:ext>
            </a:extLst>
          </p:cNvPr>
          <p:cNvSpPr>
            <a:spLocks noGrp="1"/>
          </p:cNvSpPr>
          <p:nvPr>
            <p:ph type="sldNum" sz="quarter" idx="12"/>
          </p:nvPr>
        </p:nvSpPr>
        <p:spPr/>
        <p:txBody>
          <a:bodyPr/>
          <a:lstStyle/>
          <a:p>
            <a:fld id="{EFAA6198-8B2D-4500-8E8B-4BFF2C464751}" type="slidenum">
              <a:rPr lang="zh-TW" altLang="en-US" smtClean="0"/>
              <a:t>12</a:t>
            </a:fld>
            <a:endParaRPr lang="zh-TW" altLang="en-US"/>
          </a:p>
        </p:txBody>
      </p:sp>
      <p:sp>
        <p:nvSpPr>
          <p:cNvPr id="6" name="Rectangle 5">
            <a:extLst>
              <a:ext uri="{FF2B5EF4-FFF2-40B4-BE49-F238E27FC236}">
                <a16:creationId xmlns:a16="http://schemas.microsoft.com/office/drawing/2014/main" id="{C586BF7B-0552-7049-DC6E-A8DFA4FDD840}"/>
              </a:ext>
            </a:extLst>
          </p:cNvPr>
          <p:cNvSpPr/>
          <p:nvPr/>
        </p:nvSpPr>
        <p:spPr>
          <a:xfrm>
            <a:off x="3933370" y="2601007"/>
            <a:ext cx="4274459" cy="719465"/>
          </a:xfrm>
          <a:prstGeom prst="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48224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EA7A2-B7A3-1458-C18C-FC62A898855B}"/>
              </a:ext>
            </a:extLst>
          </p:cNvPr>
          <p:cNvSpPr>
            <a:spLocks noGrp="1"/>
          </p:cNvSpPr>
          <p:nvPr>
            <p:ph type="title"/>
          </p:nvPr>
        </p:nvSpPr>
        <p:spPr/>
        <p:txBody>
          <a:bodyPr/>
          <a:lstStyle/>
          <a:p>
            <a:r>
              <a:rPr lang="en-US" altLang="zh-TW"/>
              <a:t>Different Direct Forms</a:t>
            </a:r>
            <a:endParaRPr lang="zh-TW" alt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49AC2FC-28A8-B997-515E-FE3D0C28CC28}"/>
                  </a:ext>
                </a:extLst>
              </p:cNvPr>
              <p:cNvSpPr>
                <a:spLocks noGrp="1"/>
              </p:cNvSpPr>
              <p:nvPr>
                <p:ph sz="half" idx="1"/>
              </p:nvPr>
            </p:nvSpPr>
            <p:spPr/>
            <p:txBody>
              <a:bodyPr>
                <a:normAutofit/>
              </a:bodyPr>
              <a:lstStyle/>
              <a:p>
                <a:r>
                  <a:rPr lang="en-US" altLang="zh-TW"/>
                  <a:t>DF-II</a:t>
                </a:r>
              </a:p>
              <a:p>
                <a:pPr lvl="1"/>
                <a:r>
                  <a:rPr lang="en-US" altLang="zh-TW"/>
                  <a:t>Used in </a:t>
                </a:r>
                <a:r>
                  <a:rPr lang="en-US" altLang="zh-TW">
                    <a:solidFill>
                      <a:srgbClr val="F05F42"/>
                    </a:solidFill>
                  </a:rPr>
                  <a:t>TorchAudio</a:t>
                </a:r>
              </a:p>
              <a:p>
                <a:pPr marL="0" indent="0">
                  <a:buNone/>
                </a:pPr>
                <a:endParaRPr lang="en-US" altLang="zh-TW"/>
              </a:p>
              <a:p>
                <a:pPr marL="0" indent="0">
                  <a:buNone/>
                </a:pPr>
                <a:endParaRPr lang="en-US" altLang="zh-TW"/>
              </a:p>
              <a:p>
                <a:pPr marL="0" indent="0">
                  <a:buNone/>
                </a:pPr>
                <a:endParaRPr lang="en-US" altLang="zh-TW"/>
              </a:p>
              <a:p>
                <a:pPr marL="0" indent="0">
                  <a:buNone/>
                </a:pPr>
                <a:endParaRPr lang="en-US" altLang="zh-TW"/>
              </a:p>
              <a:p>
                <a:pPr marL="0" indent="0">
                  <a:buNone/>
                </a:pPr>
                <a:endParaRPr lang="en-US" altLang="zh-TW"/>
              </a:p>
              <a:p>
                <a:pPr marL="0" indent="0">
                  <a:buNone/>
                </a:pPr>
                <a14:m>
                  <m:oMathPara xmlns:m="http://schemas.openxmlformats.org/officeDocument/2006/math">
                    <m:oMathParaPr>
                      <m:jc m:val="centerGroup"/>
                    </m:oMathParaPr>
                    <m:oMath xmlns:m="http://schemas.openxmlformats.org/officeDocument/2006/math">
                      <m:r>
                        <a:rPr lang="en-US" altLang="zh-TW" b="0" i="1" smtClean="0">
                          <a:latin typeface="Cambria Math" panose="02040503050406030204" pitchFamily="18" charset="0"/>
                        </a:rPr>
                        <m:t>𝐻</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𝑧</m:t>
                          </m:r>
                        </m:e>
                      </m:d>
                      <m:r>
                        <a:rPr lang="en-US" altLang="zh-TW" b="0" i="1" smtClean="0">
                          <a:latin typeface="Cambria Math" panose="02040503050406030204" pitchFamily="18" charset="0"/>
                        </a:rPr>
                        <m:t>=</m:t>
                      </m:r>
                      <m:r>
                        <a:rPr lang="en-US" altLang="zh-TW" b="0" i="1" smtClean="0">
                          <a:latin typeface="Cambria Math" panose="02040503050406030204" pitchFamily="18" charset="0"/>
                        </a:rPr>
                        <m:t>𝐷</m:t>
                      </m:r>
                      <m:r>
                        <a:rPr lang="en-US" altLang="zh-TW" b="0" i="1" smtClean="0">
                          <a:latin typeface="Cambria Math" panose="02040503050406030204" pitchFamily="18" charset="0"/>
                        </a:rPr>
                        <m:t>+</m:t>
                      </m:r>
                      <m:sSup>
                        <m:sSupPr>
                          <m:ctrlPr>
                            <a:rPr lang="en-US" altLang="zh-TW" b="0" i="1" smtClean="0">
                              <a:latin typeface="Cambria Math" panose="02040503050406030204" pitchFamily="18" charset="0"/>
                            </a:rPr>
                          </m:ctrlPr>
                        </m:sSupPr>
                        <m:e>
                          <m:r>
                            <a:rPr lang="en-US" altLang="zh-TW" i="1">
                              <a:solidFill>
                                <a:srgbClr val="92D050"/>
                              </a:solidFill>
                              <a:latin typeface="Cambria Math" panose="02040503050406030204" pitchFamily="18" charset="0"/>
                            </a:rPr>
                            <m:t>𝐶</m:t>
                          </m:r>
                        </m:e>
                        <m:sup>
                          <m:r>
                            <a:rPr lang="en-US" altLang="zh-TW" i="1">
                              <a:solidFill>
                                <a:srgbClr val="00B0F0"/>
                              </a:solidFill>
                              <a:latin typeface="Cambria Math" panose="02040503050406030204" pitchFamily="18" charset="0"/>
                            </a:rPr>
                            <m:t>⊤</m:t>
                          </m:r>
                        </m:sup>
                      </m:sSup>
                      <m:sSup>
                        <m:sSupPr>
                          <m:ctrlPr>
                            <a:rPr lang="en-US" altLang="zh-TW" b="0" i="1" smtClean="0">
                              <a:latin typeface="Cambria Math" panose="02040503050406030204" pitchFamily="18" charset="0"/>
                            </a:rPr>
                          </m:ctrlPr>
                        </m:sSupPr>
                        <m:e>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𝑧𝐼</m:t>
                              </m:r>
                              <m:r>
                                <a:rPr lang="en-US" altLang="zh-TW" b="0" i="1" smtClean="0">
                                  <a:latin typeface="Cambria Math" panose="02040503050406030204" pitchFamily="18" charset="0"/>
                                </a:rPr>
                                <m:t>−</m:t>
                              </m:r>
                              <m:r>
                                <a:rPr lang="en-US" altLang="zh-TW" b="0" i="1" smtClean="0">
                                  <a:latin typeface="Cambria Math" panose="02040503050406030204" pitchFamily="18" charset="0"/>
                                </a:rPr>
                                <m:t>𝐴</m:t>
                              </m:r>
                            </m:e>
                          </m:d>
                        </m:e>
                        <m:sup>
                          <m:r>
                            <a:rPr lang="en-US" altLang="zh-TW" b="0" i="1" smtClean="0">
                              <a:latin typeface="Cambria Math" panose="02040503050406030204" pitchFamily="18" charset="0"/>
                            </a:rPr>
                            <m:t>−1</m:t>
                          </m:r>
                        </m:sup>
                      </m:sSup>
                      <m:r>
                        <a:rPr lang="en-US" altLang="zh-TW" b="0" i="1" smtClean="0">
                          <a:solidFill>
                            <a:srgbClr val="FFC000"/>
                          </a:solidFill>
                          <a:latin typeface="Cambria Math" panose="02040503050406030204" pitchFamily="18" charset="0"/>
                        </a:rPr>
                        <m:t>𝐵</m:t>
                      </m:r>
                    </m:oMath>
                  </m:oMathPara>
                </a14:m>
                <a:endParaRPr lang="zh-TW" altLang="en-US"/>
              </a:p>
            </p:txBody>
          </p:sp>
        </mc:Choice>
        <mc:Fallback xmlns="">
          <p:sp>
            <p:nvSpPr>
              <p:cNvPr id="3" name="Content Placeholder 2">
                <a:extLst>
                  <a:ext uri="{FF2B5EF4-FFF2-40B4-BE49-F238E27FC236}">
                    <a16:creationId xmlns:a16="http://schemas.microsoft.com/office/drawing/2014/main" id="{E49AC2FC-28A8-B997-515E-FE3D0C28CC28}"/>
                  </a:ext>
                </a:extLst>
              </p:cNvPr>
              <p:cNvSpPr>
                <a:spLocks noGrp="1" noRot="1" noChangeAspect="1" noMove="1" noResize="1" noEditPoints="1" noAdjustHandles="1" noChangeArrowheads="1" noChangeShapeType="1" noTextEdit="1"/>
              </p:cNvSpPr>
              <p:nvPr>
                <p:ph sz="half" idx="1"/>
              </p:nvPr>
            </p:nvSpPr>
            <p:spPr>
              <a:blipFill>
                <a:blip r:embed="rId3"/>
                <a:stretch>
                  <a:fillRect l="-2118" t="-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876F3F12-F53E-825B-74C8-70ACFD925B9E}"/>
                  </a:ext>
                </a:extLst>
              </p:cNvPr>
              <p:cNvSpPr>
                <a:spLocks noGrp="1"/>
              </p:cNvSpPr>
              <p:nvPr>
                <p:ph sz="half" idx="2"/>
              </p:nvPr>
            </p:nvSpPr>
            <p:spPr/>
            <p:txBody>
              <a:bodyPr>
                <a:normAutofit/>
              </a:bodyPr>
              <a:lstStyle/>
              <a:p>
                <a:r>
                  <a:rPr lang="en-US" altLang="zh-TW"/>
                  <a:t>Transposed DF-II (TDF-II)</a:t>
                </a:r>
              </a:p>
              <a:p>
                <a:pPr lvl="1"/>
                <a:r>
                  <a:rPr lang="en-US" altLang="zh-TW"/>
                  <a:t>Used in SciPy</a:t>
                </a:r>
              </a:p>
              <a:p>
                <a:endParaRPr lang="en-US" altLang="zh-TW"/>
              </a:p>
              <a:p>
                <a:endParaRPr lang="en-US" altLang="zh-TW"/>
              </a:p>
              <a:p>
                <a:endParaRPr lang="en-US" altLang="zh-TW"/>
              </a:p>
              <a:p>
                <a:endParaRPr lang="en-US" altLang="zh-TW"/>
              </a:p>
              <a:p>
                <a:pPr marL="0" indent="0">
                  <a:buNone/>
                </a:pPr>
                <a:endParaRPr lang="en-US" altLang="zh-TW"/>
              </a:p>
              <a:p>
                <a:pPr marL="0" indent="0">
                  <a:buNone/>
                </a:pPr>
                <a14:m>
                  <m:oMathPara xmlns:m="http://schemas.openxmlformats.org/officeDocument/2006/math">
                    <m:oMathParaPr>
                      <m:jc m:val="centerGroup"/>
                    </m:oMathParaPr>
                    <m:oMath xmlns:m="http://schemas.openxmlformats.org/officeDocument/2006/math">
                      <m:r>
                        <a:rPr lang="en-US" altLang="zh-TW" i="1" smtClean="0">
                          <a:latin typeface="Cambria Math" panose="02040503050406030204" pitchFamily="18" charset="0"/>
                        </a:rPr>
                        <m:t>𝐻</m:t>
                      </m:r>
                      <m:d>
                        <m:dPr>
                          <m:ctrlPr>
                            <a:rPr lang="en-US" altLang="zh-TW" i="1">
                              <a:latin typeface="Cambria Math" panose="02040503050406030204" pitchFamily="18" charset="0"/>
                            </a:rPr>
                          </m:ctrlPr>
                        </m:dPr>
                        <m:e>
                          <m:r>
                            <a:rPr lang="en-US" altLang="zh-TW" i="1">
                              <a:latin typeface="Cambria Math" panose="02040503050406030204" pitchFamily="18" charset="0"/>
                            </a:rPr>
                            <m:t>𝑧</m:t>
                          </m:r>
                        </m:e>
                      </m:d>
                      <m:r>
                        <a:rPr lang="en-US" altLang="zh-TW" i="1">
                          <a:latin typeface="Cambria Math" panose="02040503050406030204" pitchFamily="18" charset="0"/>
                        </a:rPr>
                        <m:t>=</m:t>
                      </m:r>
                      <m:r>
                        <a:rPr lang="en-US" altLang="zh-TW" i="1">
                          <a:latin typeface="Cambria Math" panose="02040503050406030204" pitchFamily="18" charset="0"/>
                        </a:rPr>
                        <m:t>𝐷</m:t>
                      </m:r>
                      <m:r>
                        <a:rPr lang="en-US" altLang="zh-TW" i="1">
                          <a:latin typeface="Cambria Math" panose="02040503050406030204" pitchFamily="18" charset="0"/>
                        </a:rPr>
                        <m:t>+</m:t>
                      </m:r>
                      <m:sSup>
                        <m:sSupPr>
                          <m:ctrlPr>
                            <a:rPr lang="en-US" altLang="zh-TW" b="0" i="1" smtClean="0">
                              <a:solidFill>
                                <a:srgbClr val="FFC000"/>
                              </a:solidFill>
                              <a:latin typeface="Cambria Math" panose="02040503050406030204" pitchFamily="18" charset="0"/>
                            </a:rPr>
                          </m:ctrlPr>
                        </m:sSupPr>
                        <m:e>
                          <m:r>
                            <a:rPr lang="en-US" altLang="zh-TW" b="0" i="1" smtClean="0">
                              <a:solidFill>
                                <a:srgbClr val="FFC000"/>
                              </a:solidFill>
                              <a:latin typeface="Cambria Math" panose="02040503050406030204" pitchFamily="18" charset="0"/>
                            </a:rPr>
                            <m:t>𝐵</m:t>
                          </m:r>
                        </m:e>
                        <m:sup>
                          <m:r>
                            <a:rPr lang="en-US" altLang="zh-TW" b="0" i="1" smtClean="0">
                              <a:solidFill>
                                <a:srgbClr val="00B0F0"/>
                              </a:solidFill>
                              <a:latin typeface="Cambria Math" panose="02040503050406030204" pitchFamily="18" charset="0"/>
                            </a:rPr>
                            <m:t>⊤</m:t>
                          </m:r>
                        </m:sup>
                      </m:sSup>
                      <m:sSup>
                        <m:sSupPr>
                          <m:ctrlPr>
                            <a:rPr lang="en-US" altLang="zh-TW" b="0" i="1" smtClean="0">
                              <a:latin typeface="Cambria Math" panose="02040503050406030204" pitchFamily="18" charset="0"/>
                            </a:rPr>
                          </m:ctrlPr>
                        </m:sSupPr>
                        <m:e>
                          <m:d>
                            <m:dPr>
                              <m:ctrlPr>
                                <a:rPr lang="en-US" altLang="zh-TW" b="0" i="1" smtClean="0">
                                  <a:latin typeface="Cambria Math" panose="02040503050406030204" pitchFamily="18" charset="0"/>
                                </a:rPr>
                              </m:ctrlPr>
                            </m:dPr>
                            <m:e>
                              <m:r>
                                <a:rPr lang="en-US" altLang="zh-TW" i="1" smtClean="0">
                                  <a:latin typeface="Cambria Math" panose="02040503050406030204" pitchFamily="18" charset="0"/>
                                </a:rPr>
                                <m:t>𝑧</m:t>
                              </m:r>
                              <m:r>
                                <a:rPr lang="en-US" altLang="zh-TW" i="1">
                                  <a:latin typeface="Cambria Math" panose="02040503050406030204" pitchFamily="18" charset="0"/>
                                </a:rPr>
                                <m:t>𝐼</m:t>
                              </m:r>
                              <m:r>
                                <a:rPr lang="en-US" altLang="zh-TW" i="1">
                                  <a:latin typeface="Cambria Math" panose="02040503050406030204" pitchFamily="18" charset="0"/>
                                </a:rPr>
                                <m:t>−</m:t>
                              </m:r>
                              <m:sSup>
                                <m:sSupPr>
                                  <m:ctrlPr>
                                    <a:rPr lang="en-US" altLang="zh-TW" b="0" i="1" smtClean="0">
                                      <a:latin typeface="Cambria Math" panose="02040503050406030204" pitchFamily="18" charset="0"/>
                                    </a:rPr>
                                  </m:ctrlPr>
                                </m:sSupPr>
                                <m:e>
                                  <m:r>
                                    <a:rPr lang="en-US" altLang="zh-TW" i="1">
                                      <a:latin typeface="Cambria Math" panose="02040503050406030204" pitchFamily="18" charset="0"/>
                                    </a:rPr>
                                    <m:t>𝐴</m:t>
                                  </m:r>
                                </m:e>
                                <m:sup>
                                  <m:r>
                                    <a:rPr lang="en-US" altLang="zh-TW" b="0" i="1" smtClean="0">
                                      <a:solidFill>
                                        <a:srgbClr val="00B0F0"/>
                                      </a:solidFill>
                                      <a:latin typeface="Cambria Math" panose="02040503050406030204" pitchFamily="18" charset="0"/>
                                    </a:rPr>
                                    <m:t>⊤</m:t>
                                  </m:r>
                                </m:sup>
                              </m:sSup>
                            </m:e>
                          </m:d>
                        </m:e>
                        <m:sup>
                          <m:r>
                            <a:rPr lang="en-US" altLang="zh-TW" i="1">
                              <a:latin typeface="Cambria Math" panose="02040503050406030204" pitchFamily="18" charset="0"/>
                            </a:rPr>
                            <m:t>−1</m:t>
                          </m:r>
                        </m:sup>
                      </m:sSup>
                      <m:r>
                        <a:rPr lang="en-US" altLang="zh-TW" i="1">
                          <a:solidFill>
                            <a:srgbClr val="92D050"/>
                          </a:solidFill>
                          <a:latin typeface="Cambria Math" panose="02040503050406030204" pitchFamily="18" charset="0"/>
                        </a:rPr>
                        <m:t>𝐶</m:t>
                      </m:r>
                    </m:oMath>
                  </m:oMathPara>
                </a14:m>
                <a:endParaRPr lang="zh-TW" altLang="en-US"/>
              </a:p>
            </p:txBody>
          </p:sp>
        </mc:Choice>
        <mc:Fallback xmlns="">
          <p:sp>
            <p:nvSpPr>
              <p:cNvPr id="4" name="Content Placeholder 3">
                <a:extLst>
                  <a:ext uri="{FF2B5EF4-FFF2-40B4-BE49-F238E27FC236}">
                    <a16:creationId xmlns:a16="http://schemas.microsoft.com/office/drawing/2014/main" id="{876F3F12-F53E-825B-74C8-70ACFD925B9E}"/>
                  </a:ext>
                </a:extLst>
              </p:cNvPr>
              <p:cNvSpPr>
                <a:spLocks noGrp="1" noRot="1" noChangeAspect="1" noMove="1" noResize="1" noEditPoints="1" noAdjustHandles="1" noChangeArrowheads="1" noChangeShapeType="1" noTextEdit="1"/>
              </p:cNvSpPr>
              <p:nvPr>
                <p:ph sz="half" idx="2"/>
              </p:nvPr>
            </p:nvSpPr>
            <p:spPr>
              <a:blipFill>
                <a:blip r:embed="rId4"/>
                <a:stretch>
                  <a:fillRect l="-2118" t="-238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4C5E1145-5C11-32C5-BBAD-3142DE60E6B8}"/>
              </a:ext>
            </a:extLst>
          </p:cNvPr>
          <p:cNvSpPr>
            <a:spLocks noGrp="1"/>
          </p:cNvSpPr>
          <p:nvPr>
            <p:ph type="ftr" sz="quarter" idx="11"/>
          </p:nvPr>
        </p:nvSpPr>
        <p:spPr/>
        <p:txBody>
          <a:bodyPr/>
          <a:lstStyle/>
          <a:p>
            <a:r>
              <a:rPr lang="en-GB" altLang="zh-TW"/>
              <a:t>ADC 2025, Bristol</a:t>
            </a:r>
            <a:endParaRPr lang="zh-TW" altLang="en-US"/>
          </a:p>
        </p:txBody>
      </p:sp>
      <p:sp>
        <p:nvSpPr>
          <p:cNvPr id="6" name="Slide Number Placeholder 5">
            <a:extLst>
              <a:ext uri="{FF2B5EF4-FFF2-40B4-BE49-F238E27FC236}">
                <a16:creationId xmlns:a16="http://schemas.microsoft.com/office/drawing/2014/main" id="{EB4F7A6D-0D9A-E11A-1F75-096B31A36C38}"/>
              </a:ext>
            </a:extLst>
          </p:cNvPr>
          <p:cNvSpPr>
            <a:spLocks noGrp="1"/>
          </p:cNvSpPr>
          <p:nvPr>
            <p:ph type="sldNum" sz="quarter" idx="12"/>
          </p:nvPr>
        </p:nvSpPr>
        <p:spPr/>
        <p:txBody>
          <a:bodyPr/>
          <a:lstStyle/>
          <a:p>
            <a:fld id="{EFAA6198-8B2D-4500-8E8B-4BFF2C464751}" type="slidenum">
              <a:rPr lang="zh-TW" altLang="en-US" smtClean="0"/>
              <a:t>13</a:t>
            </a:fld>
            <a:endParaRPr lang="zh-TW" altLang="en-US"/>
          </a:p>
        </p:txBody>
      </p:sp>
      <p:pic>
        <p:nvPicPr>
          <p:cNvPr id="1026" name="Picture 2" descr="\includegraphics{eps/tdfii}">
            <a:extLst>
              <a:ext uri="{FF2B5EF4-FFF2-40B4-BE49-F238E27FC236}">
                <a16:creationId xmlns:a16="http://schemas.microsoft.com/office/drawing/2014/main" id="{FFA41EAF-5077-FAC4-C938-03229F50EC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2512" y="2713305"/>
            <a:ext cx="3550550" cy="23727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cludegraphics{eps/df2}">
            <a:extLst>
              <a:ext uri="{FF2B5EF4-FFF2-40B4-BE49-F238E27FC236}">
                <a16:creationId xmlns:a16="http://schemas.microsoft.com/office/drawing/2014/main" id="{25C55552-4563-C18D-166C-C4B3342CCD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4504" y="2713305"/>
            <a:ext cx="4097028" cy="219974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ABD5453-FEA6-AA4E-17D2-E1875A012C19}"/>
              </a:ext>
            </a:extLst>
          </p:cNvPr>
          <p:cNvSpPr txBox="1"/>
          <p:nvPr/>
        </p:nvSpPr>
        <p:spPr>
          <a:xfrm>
            <a:off x="838200" y="5838409"/>
            <a:ext cx="7859587" cy="338554"/>
          </a:xfrm>
          <a:prstGeom prst="rect">
            <a:avLst/>
          </a:prstGeom>
          <a:noFill/>
        </p:spPr>
        <p:txBody>
          <a:bodyPr wrap="none" rtlCol="0">
            <a:spAutoFit/>
          </a:bodyPr>
          <a:lstStyle/>
          <a:p>
            <a:r>
              <a:rPr lang="en-GB" altLang="zh-TW" sz="1600"/>
              <a:t>Image source: </a:t>
            </a:r>
            <a:r>
              <a:rPr lang="en-US" altLang="zh-TW" sz="1600"/>
              <a:t>Julius Smith , “Introduction to Digital Filters with Audio Applications”.</a:t>
            </a:r>
            <a:endParaRPr lang="zh-TW" altLang="en-US" sz="1600"/>
          </a:p>
        </p:txBody>
      </p:sp>
    </p:spTree>
    <p:extLst>
      <p:ext uri="{BB962C8B-B14F-4D97-AF65-F5344CB8AC3E}">
        <p14:creationId xmlns:p14="http://schemas.microsoft.com/office/powerpoint/2010/main" val="1256005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6" name="Connector: Curved 85">
            <a:extLst>
              <a:ext uri="{FF2B5EF4-FFF2-40B4-BE49-F238E27FC236}">
                <a16:creationId xmlns:a16="http://schemas.microsoft.com/office/drawing/2014/main" id="{7B5E46E8-A2C8-4EDD-7A14-043C05302558}"/>
              </a:ext>
            </a:extLst>
          </p:cNvPr>
          <p:cNvCxnSpPr>
            <a:stCxn id="27" idx="0"/>
            <a:endCxn id="25" idx="0"/>
          </p:cNvCxnSpPr>
          <p:nvPr/>
        </p:nvCxnSpPr>
        <p:spPr>
          <a:xfrm>
            <a:off x="3486219" y="2592456"/>
            <a:ext cx="1259393" cy="453166"/>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Connector: Curved 86">
            <a:extLst>
              <a:ext uri="{FF2B5EF4-FFF2-40B4-BE49-F238E27FC236}">
                <a16:creationId xmlns:a16="http://schemas.microsoft.com/office/drawing/2014/main" id="{EABD0228-D1D8-C82E-23BA-59CEBB0F43DC}"/>
              </a:ext>
            </a:extLst>
          </p:cNvPr>
          <p:cNvCxnSpPr>
            <a:cxnSpLocks/>
            <a:stCxn id="27" idx="0"/>
            <a:endCxn id="26" idx="0"/>
          </p:cNvCxnSpPr>
          <p:nvPr/>
        </p:nvCxnSpPr>
        <p:spPr>
          <a:xfrm>
            <a:off x="3486219" y="2592456"/>
            <a:ext cx="1259393" cy="1201015"/>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Connector: Curved 89">
            <a:extLst>
              <a:ext uri="{FF2B5EF4-FFF2-40B4-BE49-F238E27FC236}">
                <a16:creationId xmlns:a16="http://schemas.microsoft.com/office/drawing/2014/main" id="{7321BDB3-84B3-366C-EE11-600C7CE41508}"/>
              </a:ext>
            </a:extLst>
          </p:cNvPr>
          <p:cNvCxnSpPr>
            <a:cxnSpLocks/>
            <a:stCxn id="27" idx="0"/>
            <a:endCxn id="34" idx="0"/>
          </p:cNvCxnSpPr>
          <p:nvPr/>
        </p:nvCxnSpPr>
        <p:spPr>
          <a:xfrm>
            <a:off x="3486219" y="2592456"/>
            <a:ext cx="1298901" cy="1981990"/>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5602F8-C29C-5CFE-9810-AC4D3602F2A8}"/>
              </a:ext>
            </a:extLst>
          </p:cNvPr>
          <p:cNvSpPr>
            <a:spLocks noGrp="1"/>
          </p:cNvSpPr>
          <p:nvPr>
            <p:ph type="title"/>
          </p:nvPr>
        </p:nvSpPr>
        <p:spPr/>
        <p:txBody>
          <a:bodyPr/>
          <a:lstStyle/>
          <a:p>
            <a:r>
              <a:rPr lang="en-GB" altLang="zh-TW"/>
              <a:t>Writing Custom Operators in </a:t>
            </a:r>
            <a:r>
              <a:rPr lang="en-GB" altLang="zh-TW" err="1"/>
              <a:t>PyTorch</a:t>
            </a:r>
            <a:endParaRPr lang="zh-TW" altLang="en-US"/>
          </a:p>
        </p:txBody>
      </p:sp>
      <p:sp>
        <p:nvSpPr>
          <p:cNvPr id="4" name="Footer Placeholder 3">
            <a:extLst>
              <a:ext uri="{FF2B5EF4-FFF2-40B4-BE49-F238E27FC236}">
                <a16:creationId xmlns:a16="http://schemas.microsoft.com/office/drawing/2014/main" id="{E8F2A9DF-CE35-5E09-2220-231F0896ABE9}"/>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C56954AA-82FF-337E-79F3-1962C5A7AF37}"/>
              </a:ext>
            </a:extLst>
          </p:cNvPr>
          <p:cNvSpPr>
            <a:spLocks noGrp="1"/>
          </p:cNvSpPr>
          <p:nvPr>
            <p:ph type="sldNum" sz="quarter" idx="12"/>
          </p:nvPr>
        </p:nvSpPr>
        <p:spPr/>
        <p:txBody>
          <a:bodyPr/>
          <a:lstStyle/>
          <a:p>
            <a:fld id="{EFAA6198-8B2D-4500-8E8B-4BFF2C464751}" type="slidenum">
              <a:rPr lang="zh-TW" altLang="en-US" smtClean="0"/>
              <a:t>14</a:t>
            </a:fld>
            <a:endParaRPr lang="zh-TW" altLang="en-US"/>
          </a:p>
        </p:txBody>
      </p:sp>
      <p:sp>
        <p:nvSpPr>
          <p:cNvPr id="24" name="Google Shape;103;p17">
            <a:extLst>
              <a:ext uri="{FF2B5EF4-FFF2-40B4-BE49-F238E27FC236}">
                <a16:creationId xmlns:a16="http://schemas.microsoft.com/office/drawing/2014/main" id="{3E00839A-A680-DCC7-8237-1AA17356132C}"/>
              </a:ext>
            </a:extLst>
          </p:cNvPr>
          <p:cNvSpPr/>
          <p:nvPr/>
        </p:nvSpPr>
        <p:spPr>
          <a:xfrm>
            <a:off x="838200" y="1582021"/>
            <a:ext cx="6975088" cy="3737465"/>
          </a:xfrm>
          <a:prstGeom prst="roundRect">
            <a:avLst>
              <a:gd name="adj" fmla="val 16667"/>
            </a:avLst>
          </a:prstGeom>
          <a:noFill/>
          <a:ln w="28575" cap="flat" cmpd="sng">
            <a:solidFill>
              <a:srgbClr val="F05F4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zh-TW" sz="1800" b="1">
                <a:solidFill>
                  <a:srgbClr val="F05F42"/>
                </a:solidFill>
                <a:latin typeface="Cascadia Code" panose="020B0609020000020004" pitchFamily="49" charset="0"/>
                <a:cs typeface="Cascadia Code" panose="020B0609020000020004" pitchFamily="49" charset="0"/>
              </a:rPr>
              <a:t>class </a:t>
            </a:r>
            <a:r>
              <a:rPr lang="en-US" altLang="zh-TW" sz="1800" b="1">
                <a:solidFill>
                  <a:srgbClr val="F05F42"/>
                </a:solidFill>
                <a:latin typeface="Cascadia Code" panose="020B0609020000020004" pitchFamily="49" charset="0"/>
                <a:ea typeface="Cascadia Code" panose="020B0609020000020004" pitchFamily="49" charset="0"/>
                <a:cs typeface="Cascadia Code" panose="020B0609020000020004" pitchFamily="49" charset="0"/>
              </a:rPr>
              <a:t>Recurrence</a:t>
            </a:r>
            <a:r>
              <a:rPr lang="zh-TW" sz="1800" b="1">
                <a:solidFill>
                  <a:srgbClr val="F05F42"/>
                </a:solidFill>
                <a:latin typeface="Cascadia Code" panose="020B0609020000020004" pitchFamily="49" charset="0"/>
                <a:cs typeface="Cascadia Code" panose="020B0609020000020004" pitchFamily="49" charset="0"/>
              </a:rPr>
              <a:t>(torch.autograd.Function)</a:t>
            </a:r>
            <a:endParaRPr sz="1800" b="1">
              <a:solidFill>
                <a:srgbClr val="F05F42"/>
              </a:solidFill>
              <a:latin typeface="Cascadia Code" panose="020B0609020000020004" pitchFamily="49" charset="0"/>
              <a:ea typeface="Cascadia Code" panose="020B0609020000020004" pitchFamily="49" charset="0"/>
              <a:cs typeface="Cascadia Code" panose="020B0609020000020004" pitchFamily="49" charset="0"/>
            </a:endParaRPr>
          </a:p>
        </p:txBody>
      </p:sp>
      <p:sp>
        <p:nvSpPr>
          <p:cNvPr id="25" name="Google Shape;104;p17">
            <a:extLst>
              <a:ext uri="{FF2B5EF4-FFF2-40B4-BE49-F238E27FC236}">
                <a16:creationId xmlns:a16="http://schemas.microsoft.com/office/drawing/2014/main" id="{B9B836AE-236D-6B29-ABEB-0DBB45DC322B}"/>
              </a:ext>
            </a:extLst>
          </p:cNvPr>
          <p:cNvSpPr/>
          <p:nvPr/>
        </p:nvSpPr>
        <p:spPr>
          <a:xfrm>
            <a:off x="3919537" y="3045622"/>
            <a:ext cx="1652150" cy="461700"/>
          </a:xfrm>
          <a:prstGeom prst="flowChartPredefinedProcess">
            <a:avLst/>
          </a:prstGeom>
          <a:solidFill>
            <a:schemeClr val="tx1"/>
          </a:solidFill>
          <a:ln w="28575" cap="flat" cmpd="sng">
            <a:solidFill>
              <a:srgbClr val="F05F4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zh-TW" sz="1800">
                <a:solidFill>
                  <a:srgbClr val="F05F42"/>
                </a:solidFill>
              </a:rPr>
              <a:t>forward</a:t>
            </a:r>
            <a:endParaRPr sz="1800">
              <a:solidFill>
                <a:srgbClr val="F05F42"/>
              </a:solidFill>
            </a:endParaRPr>
          </a:p>
        </p:txBody>
      </p:sp>
      <p:sp>
        <p:nvSpPr>
          <p:cNvPr id="26" name="Google Shape;105;p17">
            <a:extLst>
              <a:ext uri="{FF2B5EF4-FFF2-40B4-BE49-F238E27FC236}">
                <a16:creationId xmlns:a16="http://schemas.microsoft.com/office/drawing/2014/main" id="{EAD5A176-726A-523A-6AC7-ECEFB61DA1FE}"/>
              </a:ext>
            </a:extLst>
          </p:cNvPr>
          <p:cNvSpPr/>
          <p:nvPr/>
        </p:nvSpPr>
        <p:spPr>
          <a:xfrm>
            <a:off x="3608471" y="3793471"/>
            <a:ext cx="2274282" cy="461700"/>
          </a:xfrm>
          <a:prstGeom prst="flowChartPredefinedProcess">
            <a:avLst/>
          </a:prstGeom>
          <a:solidFill>
            <a:schemeClr val="tx1"/>
          </a:solidFill>
          <a:ln w="28575" cap="flat" cmpd="sng">
            <a:solidFill>
              <a:srgbClr val="F05F4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solidFill>
                  <a:srgbClr val="F05F42"/>
                </a:solidFill>
              </a:rPr>
              <a:t>backward</a:t>
            </a:r>
            <a:endParaRPr sz="1800">
              <a:solidFill>
                <a:srgbClr val="F05F42"/>
              </a:solidFill>
            </a:endParaRPr>
          </a:p>
        </p:txBody>
      </p:sp>
      <p:sp>
        <p:nvSpPr>
          <p:cNvPr id="27" name="Google Shape;106;p17">
            <a:extLst>
              <a:ext uri="{FF2B5EF4-FFF2-40B4-BE49-F238E27FC236}">
                <a16:creationId xmlns:a16="http://schemas.microsoft.com/office/drawing/2014/main" id="{96145D94-711B-803C-FF32-261FDC0AA86A}"/>
              </a:ext>
            </a:extLst>
          </p:cNvPr>
          <p:cNvSpPr/>
          <p:nvPr/>
        </p:nvSpPr>
        <p:spPr>
          <a:xfrm>
            <a:off x="2203719" y="2361606"/>
            <a:ext cx="1282500" cy="461700"/>
          </a:xfrm>
          <a:prstGeom prst="snip1Rect">
            <a:avLst>
              <a:gd name="adj" fmla="val 16667"/>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zh-TW" sz="1800">
                <a:solidFill>
                  <a:schemeClr val="bg1"/>
                </a:solidFill>
              </a:rPr>
              <a:t>*.cpp</a:t>
            </a:r>
            <a:r>
              <a:rPr lang="en-US" altLang="zh-TW">
                <a:solidFill>
                  <a:schemeClr val="bg1"/>
                </a:solidFill>
              </a:rPr>
              <a:t>/</a:t>
            </a:r>
            <a:r>
              <a:rPr lang="en-US" altLang="zh-TW" sz="1800">
                <a:solidFill>
                  <a:schemeClr val="bg1"/>
                </a:solidFill>
              </a:rPr>
              <a:t>cu</a:t>
            </a:r>
            <a:endParaRPr sz="1800">
              <a:solidFill>
                <a:schemeClr val="bg1"/>
              </a:solidFill>
            </a:endParaRPr>
          </a:p>
        </p:txBody>
      </p:sp>
      <p:sp>
        <p:nvSpPr>
          <p:cNvPr id="34" name="Google Shape;105;p17">
            <a:extLst>
              <a:ext uri="{FF2B5EF4-FFF2-40B4-BE49-F238E27FC236}">
                <a16:creationId xmlns:a16="http://schemas.microsoft.com/office/drawing/2014/main" id="{2FB34501-028F-BB2C-26B9-A5650509661C}"/>
              </a:ext>
            </a:extLst>
          </p:cNvPr>
          <p:cNvSpPr/>
          <p:nvPr/>
        </p:nvSpPr>
        <p:spPr>
          <a:xfrm>
            <a:off x="3608471" y="4574446"/>
            <a:ext cx="2353297" cy="461700"/>
          </a:xfrm>
          <a:prstGeom prst="flowChartPredefinedProcess">
            <a:avLst/>
          </a:prstGeom>
          <a:solidFill>
            <a:schemeClr val="tx1"/>
          </a:solidFill>
          <a:ln w="28575" cap="flat" cmpd="sng">
            <a:solidFill>
              <a:srgbClr val="F05F4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tLang="zh-TW" err="1">
                <a:solidFill>
                  <a:srgbClr val="F05F42"/>
                </a:solidFill>
              </a:rPr>
              <a:t>jvp</a:t>
            </a:r>
            <a:endParaRPr sz="1800">
              <a:solidFill>
                <a:srgbClr val="F05F42"/>
              </a:solidFill>
            </a:endParaRP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B77D07E8-36B2-5ED5-02C9-55FC6A131661}"/>
                  </a:ext>
                </a:extLst>
              </p:cNvPr>
              <p:cNvSpPr txBox="1"/>
              <p:nvPr/>
            </p:nvSpPr>
            <p:spPr>
              <a:xfrm>
                <a:off x="1657633" y="3096038"/>
                <a:ext cx="109217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TW" b="1" smtClean="0">
                          <a:solidFill>
                            <a:srgbClr val="FFC000"/>
                          </a:solidFill>
                          <a:latin typeface="Cambria Math" panose="02040503050406030204" pitchFamily="18" charset="0"/>
                        </a:rPr>
                        <m:t>𝐮</m:t>
                      </m:r>
                      <m:r>
                        <a:rPr lang="en-US" altLang="zh-TW" b="1" i="1" smtClean="0">
                          <a:latin typeface="Cambria Math" panose="02040503050406030204" pitchFamily="18" charset="0"/>
                        </a:rPr>
                        <m:t>,</m:t>
                      </m:r>
                      <m:r>
                        <a:rPr lang="en-US" altLang="zh-TW" b="1" i="0" smtClean="0">
                          <a:latin typeface="Cambria Math" panose="02040503050406030204" pitchFamily="18" charset="0"/>
                        </a:rPr>
                        <m:t>𝐀</m:t>
                      </m:r>
                      <m:r>
                        <a:rPr lang="en-GB" altLang="zh-TW" b="1" i="0" smtClean="0">
                          <a:latin typeface="Cambria Math" panose="02040503050406030204" pitchFamily="18" charset="0"/>
                        </a:rPr>
                        <m:t>,</m:t>
                      </m:r>
                      <m:r>
                        <a:rPr lang="en-GB" altLang="zh-TW" b="1" i="0" smtClean="0">
                          <a:solidFill>
                            <a:srgbClr val="92D050"/>
                          </a:solidFill>
                          <a:latin typeface="Cambria Math" panose="02040503050406030204" pitchFamily="18" charset="0"/>
                        </a:rPr>
                        <m:t>𝐯</m:t>
                      </m:r>
                      <m:r>
                        <a:rPr lang="en-GB" altLang="zh-TW" b="1" i="0" smtClean="0">
                          <a:solidFill>
                            <a:srgbClr val="92D050"/>
                          </a:solidFill>
                          <a:latin typeface="Cambria Math" panose="02040503050406030204" pitchFamily="18" charset="0"/>
                        </a:rPr>
                        <m:t>(</m:t>
                      </m:r>
                      <m:r>
                        <a:rPr lang="en-GB" altLang="zh-TW" b="0" i="0" smtClean="0">
                          <a:solidFill>
                            <a:srgbClr val="92D050"/>
                          </a:solidFill>
                          <a:latin typeface="Cambria Math" panose="02040503050406030204" pitchFamily="18" charset="0"/>
                        </a:rPr>
                        <m:t>0</m:t>
                      </m:r>
                      <m:r>
                        <a:rPr lang="en-GB" altLang="zh-TW" b="1" i="0" smtClean="0">
                          <a:solidFill>
                            <a:srgbClr val="92D050"/>
                          </a:solidFill>
                          <a:latin typeface="Cambria Math" panose="02040503050406030204" pitchFamily="18" charset="0"/>
                        </a:rPr>
                        <m:t>)</m:t>
                      </m:r>
                    </m:oMath>
                  </m:oMathPara>
                </a14:m>
                <a:endParaRPr lang="zh-TW" altLang="en-US" b="1"/>
              </a:p>
            </p:txBody>
          </p:sp>
        </mc:Choice>
        <mc:Fallback xmlns="">
          <p:sp>
            <p:nvSpPr>
              <p:cNvPr id="40" name="TextBox 39">
                <a:extLst>
                  <a:ext uri="{FF2B5EF4-FFF2-40B4-BE49-F238E27FC236}">
                    <a16:creationId xmlns:a16="http://schemas.microsoft.com/office/drawing/2014/main" id="{B77D07E8-36B2-5ED5-02C9-55FC6A131661}"/>
                  </a:ext>
                </a:extLst>
              </p:cNvPr>
              <p:cNvSpPr txBox="1">
                <a:spLocks noRot="1" noChangeAspect="1" noMove="1" noResize="1" noEditPoints="1" noAdjustHandles="1" noChangeArrowheads="1" noChangeShapeType="1" noTextEdit="1"/>
              </p:cNvSpPr>
              <p:nvPr/>
            </p:nvSpPr>
            <p:spPr>
              <a:xfrm>
                <a:off x="1657633" y="3096038"/>
                <a:ext cx="1092170" cy="369332"/>
              </a:xfrm>
              <a:prstGeom prst="rect">
                <a:avLst/>
              </a:prstGeom>
              <a:blipFill>
                <a:blip r:embed="rId3"/>
                <a:stretch>
                  <a:fillRect r="-2235"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2985228F-8728-AEB4-9862-5E7B641242C5}"/>
                  </a:ext>
                </a:extLst>
              </p:cNvPr>
              <p:cNvSpPr txBox="1"/>
              <p:nvPr/>
            </p:nvSpPr>
            <p:spPr>
              <a:xfrm>
                <a:off x="1503796" y="3687577"/>
                <a:ext cx="1463795" cy="66819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altLang="zh-TW" b="1" i="1" smtClean="0">
                              <a:solidFill>
                                <a:srgbClr val="92D050"/>
                              </a:solidFill>
                              <a:latin typeface="Cambria Math" panose="02040503050406030204" pitchFamily="18" charset="0"/>
                            </a:rPr>
                          </m:ctrlPr>
                        </m:fPr>
                        <m:num>
                          <m:r>
                            <a:rPr lang="en-US" altLang="zh-TW" b="1" i="1">
                              <a:solidFill>
                                <a:srgbClr val="92D050"/>
                              </a:solidFill>
                              <a:latin typeface="Cambria Math" panose="02040503050406030204" pitchFamily="18" charset="0"/>
                            </a:rPr>
                            <m:t>𝝏</m:t>
                          </m:r>
                          <m:r>
                            <a:rPr lang="en-US" altLang="zh-TW" b="1" i="1">
                              <a:solidFill>
                                <a:srgbClr val="92D050"/>
                              </a:solidFill>
                              <a:latin typeface="Cambria Math" panose="02040503050406030204" pitchFamily="18" charset="0"/>
                            </a:rPr>
                            <m:t>𝓛</m:t>
                          </m:r>
                        </m:num>
                        <m:den>
                          <m:r>
                            <a:rPr lang="en-US" altLang="zh-TW" b="1" i="1">
                              <a:solidFill>
                                <a:srgbClr val="92D050"/>
                              </a:solidFill>
                              <a:latin typeface="Cambria Math" panose="02040503050406030204" pitchFamily="18" charset="0"/>
                            </a:rPr>
                            <m:t>𝝏</m:t>
                          </m:r>
                          <m:r>
                            <a:rPr lang="en-US" altLang="zh-TW" b="1">
                              <a:solidFill>
                                <a:srgbClr val="92D050"/>
                              </a:solidFill>
                              <a:latin typeface="Cambria Math" panose="02040503050406030204" pitchFamily="18" charset="0"/>
                            </a:rPr>
                            <m:t>𝐮</m:t>
                          </m:r>
                        </m:den>
                      </m:f>
                      <m:r>
                        <a:rPr lang="en-US" altLang="zh-TW" b="1" i="1">
                          <a:latin typeface="Cambria Math" panose="02040503050406030204" pitchFamily="18" charset="0"/>
                        </a:rPr>
                        <m:t>,</m:t>
                      </m:r>
                      <m:f>
                        <m:fPr>
                          <m:ctrlPr>
                            <a:rPr lang="en-US" altLang="zh-TW" b="1" i="1">
                              <a:latin typeface="Cambria Math" panose="02040503050406030204" pitchFamily="18" charset="0"/>
                            </a:rPr>
                          </m:ctrlPr>
                        </m:fPr>
                        <m:num>
                          <m:r>
                            <a:rPr lang="en-US" altLang="zh-TW" b="1" i="1">
                              <a:latin typeface="Cambria Math" panose="02040503050406030204" pitchFamily="18" charset="0"/>
                            </a:rPr>
                            <m:t>𝜕</m:t>
                          </m:r>
                          <m:r>
                            <a:rPr lang="en-US" altLang="zh-TW" b="1" i="1">
                              <a:latin typeface="Cambria Math" panose="02040503050406030204" pitchFamily="18" charset="0"/>
                            </a:rPr>
                            <m:t>𝓛</m:t>
                          </m:r>
                        </m:num>
                        <m:den>
                          <m:r>
                            <a:rPr lang="en-US" altLang="zh-TW" b="1" i="1">
                              <a:latin typeface="Cambria Math" panose="02040503050406030204" pitchFamily="18" charset="0"/>
                            </a:rPr>
                            <m:t>𝜕</m:t>
                          </m:r>
                          <m:r>
                            <a:rPr lang="en-US" altLang="zh-TW" b="1">
                              <a:latin typeface="Cambria Math" panose="02040503050406030204" pitchFamily="18" charset="0"/>
                            </a:rPr>
                            <m:t>𝐀</m:t>
                          </m:r>
                        </m:den>
                      </m:f>
                      <m:r>
                        <a:rPr lang="en-GB" altLang="zh-TW" b="1" i="1" smtClean="0">
                          <a:latin typeface="Cambria Math" panose="02040503050406030204" pitchFamily="18" charset="0"/>
                        </a:rPr>
                        <m:t>,</m:t>
                      </m:r>
                      <m:f>
                        <m:fPr>
                          <m:ctrlPr>
                            <a:rPr lang="en-US" altLang="zh-TW" b="1" i="1" smtClean="0">
                              <a:solidFill>
                                <a:schemeClr val="tx1"/>
                              </a:solidFill>
                              <a:latin typeface="Cambria Math" panose="02040503050406030204" pitchFamily="18" charset="0"/>
                            </a:rPr>
                          </m:ctrlPr>
                        </m:fPr>
                        <m:num>
                          <m:r>
                            <a:rPr lang="en-US" altLang="zh-TW" b="1" i="1">
                              <a:solidFill>
                                <a:schemeClr val="tx1"/>
                              </a:solidFill>
                              <a:latin typeface="Cambria Math" panose="02040503050406030204" pitchFamily="18" charset="0"/>
                            </a:rPr>
                            <m:t>𝜕</m:t>
                          </m:r>
                          <m:r>
                            <a:rPr lang="en-US" altLang="zh-TW" b="1" i="1">
                              <a:solidFill>
                                <a:schemeClr val="tx1"/>
                              </a:solidFill>
                              <a:latin typeface="Cambria Math" panose="02040503050406030204" pitchFamily="18" charset="0"/>
                            </a:rPr>
                            <m:t>𝓛</m:t>
                          </m:r>
                        </m:num>
                        <m:den>
                          <m:r>
                            <a:rPr lang="en-US" altLang="zh-TW" b="1" i="1">
                              <a:solidFill>
                                <a:schemeClr val="tx1"/>
                              </a:solidFill>
                              <a:latin typeface="Cambria Math" panose="02040503050406030204" pitchFamily="18" charset="0"/>
                            </a:rPr>
                            <m:t>𝜕</m:t>
                          </m:r>
                          <m:r>
                            <a:rPr lang="en-GB" altLang="zh-TW" b="1" i="0" smtClean="0">
                              <a:solidFill>
                                <a:schemeClr val="tx1"/>
                              </a:solidFill>
                              <a:latin typeface="Cambria Math" panose="02040503050406030204" pitchFamily="18" charset="0"/>
                            </a:rPr>
                            <m:t>𝐯</m:t>
                          </m:r>
                          <m:r>
                            <a:rPr lang="en-GB" altLang="zh-TW" b="1" i="1" smtClean="0">
                              <a:solidFill>
                                <a:schemeClr val="tx1"/>
                              </a:solidFill>
                              <a:latin typeface="Cambria Math" panose="02040503050406030204" pitchFamily="18" charset="0"/>
                            </a:rPr>
                            <m:t>(</m:t>
                          </m:r>
                          <m:r>
                            <a:rPr lang="en-GB" altLang="zh-TW" b="0" i="1" smtClean="0">
                              <a:solidFill>
                                <a:schemeClr val="tx1"/>
                              </a:solidFill>
                              <a:latin typeface="Cambria Math" panose="02040503050406030204" pitchFamily="18" charset="0"/>
                            </a:rPr>
                            <m:t>0</m:t>
                          </m:r>
                          <m:r>
                            <a:rPr lang="en-GB" altLang="zh-TW" b="1" i="1" smtClean="0">
                              <a:solidFill>
                                <a:schemeClr val="tx1"/>
                              </a:solidFill>
                              <a:latin typeface="Cambria Math" panose="02040503050406030204" pitchFamily="18" charset="0"/>
                            </a:rPr>
                            <m:t>)</m:t>
                          </m:r>
                        </m:den>
                      </m:f>
                    </m:oMath>
                  </m:oMathPara>
                </a14:m>
                <a:endParaRPr lang="zh-TW" altLang="en-US" b="1"/>
              </a:p>
            </p:txBody>
          </p:sp>
        </mc:Choice>
        <mc:Fallback xmlns="">
          <p:sp>
            <p:nvSpPr>
              <p:cNvPr id="41" name="TextBox 40">
                <a:extLst>
                  <a:ext uri="{FF2B5EF4-FFF2-40B4-BE49-F238E27FC236}">
                    <a16:creationId xmlns:a16="http://schemas.microsoft.com/office/drawing/2014/main" id="{2985228F-8728-AEB4-9862-5E7B641242C5}"/>
                  </a:ext>
                </a:extLst>
              </p:cNvPr>
              <p:cNvSpPr txBox="1">
                <a:spLocks noRot="1" noChangeAspect="1" noMove="1" noResize="1" noEditPoints="1" noAdjustHandles="1" noChangeArrowheads="1" noChangeShapeType="1" noTextEdit="1"/>
              </p:cNvSpPr>
              <p:nvPr/>
            </p:nvSpPr>
            <p:spPr>
              <a:xfrm>
                <a:off x="1503796" y="3687577"/>
                <a:ext cx="1463795" cy="668196"/>
              </a:xfrm>
              <a:prstGeom prst="rect">
                <a:avLst/>
              </a:prstGeom>
              <a:blipFill>
                <a:blip r:embed="rId4"/>
                <a:stretch>
                  <a:fillRect r="-833"/>
                </a:stretch>
              </a:blipFill>
            </p:spPr>
            <p:txBody>
              <a:bodyPr/>
              <a:lstStyle/>
              <a:p>
                <a:r>
                  <a:rPr lang="en-US">
                    <a:noFill/>
                  </a:rPr>
                  <a:t> </a:t>
                </a:r>
              </a:p>
            </p:txBody>
          </p:sp>
        </mc:Fallback>
      </mc:AlternateContent>
      <p:cxnSp>
        <p:nvCxnSpPr>
          <p:cNvPr id="43" name="Straight Arrow Connector 42">
            <a:extLst>
              <a:ext uri="{FF2B5EF4-FFF2-40B4-BE49-F238E27FC236}">
                <a16:creationId xmlns:a16="http://schemas.microsoft.com/office/drawing/2014/main" id="{C0D1A2FD-C713-18A7-48CD-995BDB1BF1B2}"/>
              </a:ext>
            </a:extLst>
          </p:cNvPr>
          <p:cNvCxnSpPr>
            <a:cxnSpLocks/>
            <a:stCxn id="40" idx="3"/>
            <a:endCxn id="25" idx="1"/>
          </p:cNvCxnSpPr>
          <p:nvPr/>
        </p:nvCxnSpPr>
        <p:spPr>
          <a:xfrm flipV="1">
            <a:off x="2749803" y="3276472"/>
            <a:ext cx="1169734" cy="42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89333EC-52BC-9A5C-C46B-13B3A1E1D76E}"/>
                  </a:ext>
                </a:extLst>
              </p:cNvPr>
              <p:cNvSpPr txBox="1"/>
              <p:nvPr/>
            </p:nvSpPr>
            <p:spPr>
              <a:xfrm>
                <a:off x="6562003" y="3096038"/>
                <a:ext cx="37382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TW" b="1" i="1" smtClean="0">
                          <a:solidFill>
                            <a:srgbClr val="92D050"/>
                          </a:solidFill>
                          <a:latin typeface="Cambria Math" panose="02040503050406030204" pitchFamily="18" charset="0"/>
                        </a:rPr>
                        <m:t>𝐲</m:t>
                      </m:r>
                    </m:oMath>
                  </m:oMathPara>
                </a14:m>
                <a:endParaRPr lang="zh-TW" altLang="en-US" b="1">
                  <a:solidFill>
                    <a:srgbClr val="92D050"/>
                  </a:solidFill>
                </a:endParaRPr>
              </a:p>
            </p:txBody>
          </p:sp>
        </mc:Choice>
        <mc:Fallback xmlns="">
          <p:sp>
            <p:nvSpPr>
              <p:cNvPr id="44" name="TextBox 43">
                <a:extLst>
                  <a:ext uri="{FF2B5EF4-FFF2-40B4-BE49-F238E27FC236}">
                    <a16:creationId xmlns:a16="http://schemas.microsoft.com/office/drawing/2014/main" id="{D89333EC-52BC-9A5C-C46B-13B3A1E1D76E}"/>
                  </a:ext>
                </a:extLst>
              </p:cNvPr>
              <p:cNvSpPr txBox="1">
                <a:spLocks noRot="1" noChangeAspect="1" noMove="1" noResize="1" noEditPoints="1" noAdjustHandles="1" noChangeArrowheads="1" noChangeShapeType="1" noTextEdit="1"/>
              </p:cNvSpPr>
              <p:nvPr/>
            </p:nvSpPr>
            <p:spPr>
              <a:xfrm>
                <a:off x="6562003" y="3096038"/>
                <a:ext cx="373820" cy="369332"/>
              </a:xfrm>
              <a:prstGeom prst="rect">
                <a:avLst/>
              </a:prstGeom>
              <a:blipFill>
                <a:blip r:embed="rId5"/>
                <a:stretch>
                  <a:fillRect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49B48817-97CA-D2C2-0EC4-80A5514C0EDD}"/>
                  </a:ext>
                </a:extLst>
              </p:cNvPr>
              <p:cNvSpPr txBox="1"/>
              <p:nvPr/>
            </p:nvSpPr>
            <p:spPr>
              <a:xfrm>
                <a:off x="6440743" y="3715507"/>
                <a:ext cx="537327" cy="6190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altLang="zh-TW" b="1" i="1" smtClean="0">
                              <a:solidFill>
                                <a:srgbClr val="FFC000"/>
                              </a:solidFill>
                              <a:latin typeface="Cambria Math" panose="02040503050406030204" pitchFamily="18" charset="0"/>
                            </a:rPr>
                          </m:ctrlPr>
                        </m:fPr>
                        <m:num>
                          <m:r>
                            <a:rPr lang="en-US" altLang="zh-TW" b="1" i="1">
                              <a:solidFill>
                                <a:srgbClr val="FFC000"/>
                              </a:solidFill>
                              <a:latin typeface="Cambria Math" panose="02040503050406030204" pitchFamily="18" charset="0"/>
                            </a:rPr>
                            <m:t>𝝏</m:t>
                          </m:r>
                          <m:r>
                            <a:rPr lang="en-US" altLang="zh-TW" b="1" i="1">
                              <a:solidFill>
                                <a:srgbClr val="FFC000"/>
                              </a:solidFill>
                              <a:latin typeface="Cambria Math" panose="02040503050406030204" pitchFamily="18" charset="0"/>
                            </a:rPr>
                            <m:t>𝓛</m:t>
                          </m:r>
                        </m:num>
                        <m:den>
                          <m:r>
                            <a:rPr lang="en-US" altLang="zh-TW" b="1" i="1">
                              <a:solidFill>
                                <a:srgbClr val="FFC000"/>
                              </a:solidFill>
                              <a:latin typeface="Cambria Math" panose="02040503050406030204" pitchFamily="18" charset="0"/>
                            </a:rPr>
                            <m:t>𝝏</m:t>
                          </m:r>
                          <m:r>
                            <a:rPr lang="en-US" altLang="zh-TW" b="1" i="0" smtClean="0">
                              <a:solidFill>
                                <a:srgbClr val="FFC000"/>
                              </a:solidFill>
                              <a:latin typeface="Cambria Math" panose="02040503050406030204" pitchFamily="18" charset="0"/>
                            </a:rPr>
                            <m:t>𝐯</m:t>
                          </m:r>
                        </m:den>
                      </m:f>
                    </m:oMath>
                  </m:oMathPara>
                </a14:m>
                <a:endParaRPr lang="zh-TW" altLang="en-US" b="1"/>
              </a:p>
            </p:txBody>
          </p:sp>
        </mc:Choice>
        <mc:Fallback xmlns="">
          <p:sp>
            <p:nvSpPr>
              <p:cNvPr id="45" name="TextBox 44">
                <a:extLst>
                  <a:ext uri="{FF2B5EF4-FFF2-40B4-BE49-F238E27FC236}">
                    <a16:creationId xmlns:a16="http://schemas.microsoft.com/office/drawing/2014/main" id="{49B48817-97CA-D2C2-0EC4-80A5514C0EDD}"/>
                  </a:ext>
                </a:extLst>
              </p:cNvPr>
              <p:cNvSpPr txBox="1">
                <a:spLocks noRot="1" noChangeAspect="1" noMove="1" noResize="1" noEditPoints="1" noAdjustHandles="1" noChangeArrowheads="1" noChangeShapeType="1" noTextEdit="1"/>
              </p:cNvSpPr>
              <p:nvPr/>
            </p:nvSpPr>
            <p:spPr>
              <a:xfrm>
                <a:off x="6440743" y="3715507"/>
                <a:ext cx="537327" cy="619016"/>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94F9491C-718D-4632-911D-356CD5268D89}"/>
                  </a:ext>
                </a:extLst>
              </p:cNvPr>
              <p:cNvSpPr txBox="1"/>
              <p:nvPr/>
            </p:nvSpPr>
            <p:spPr>
              <a:xfrm>
                <a:off x="1471821" y="4489761"/>
                <a:ext cx="1463795" cy="6310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altLang="zh-TW" b="1" i="1" smtClean="0">
                              <a:solidFill>
                                <a:srgbClr val="FFC000"/>
                              </a:solidFill>
                              <a:latin typeface="Cambria Math" panose="02040503050406030204" pitchFamily="18" charset="0"/>
                            </a:rPr>
                          </m:ctrlPr>
                        </m:fPr>
                        <m:num>
                          <m:r>
                            <a:rPr lang="en-US" altLang="zh-TW" b="1" i="1" smtClean="0">
                              <a:solidFill>
                                <a:srgbClr val="FFC000"/>
                              </a:solidFill>
                              <a:latin typeface="Cambria Math" panose="02040503050406030204" pitchFamily="18" charset="0"/>
                            </a:rPr>
                            <m:t>𝝏</m:t>
                          </m:r>
                          <m:r>
                            <a:rPr lang="en-US" altLang="zh-TW" b="1">
                              <a:solidFill>
                                <a:srgbClr val="FFC000"/>
                              </a:solidFill>
                              <a:latin typeface="Cambria Math" panose="02040503050406030204" pitchFamily="18" charset="0"/>
                            </a:rPr>
                            <m:t>𝐮</m:t>
                          </m:r>
                        </m:num>
                        <m:den>
                          <m:r>
                            <a:rPr lang="en-US" altLang="zh-TW" b="1" i="1" smtClean="0">
                              <a:solidFill>
                                <a:srgbClr val="FFC000"/>
                              </a:solidFill>
                              <a:latin typeface="Cambria Math" panose="02040503050406030204" pitchFamily="18" charset="0"/>
                            </a:rPr>
                            <m:t>𝝏𝜽</m:t>
                          </m:r>
                        </m:den>
                      </m:f>
                      <m:r>
                        <a:rPr lang="en-US" altLang="zh-TW" b="1" i="1" smtClean="0">
                          <a:latin typeface="Cambria Math" panose="02040503050406030204" pitchFamily="18" charset="0"/>
                        </a:rPr>
                        <m:t>,</m:t>
                      </m:r>
                      <m:f>
                        <m:fPr>
                          <m:ctrlPr>
                            <a:rPr lang="en-US" altLang="zh-TW" b="1" i="1" smtClean="0">
                              <a:latin typeface="Cambria Math" panose="02040503050406030204" pitchFamily="18" charset="0"/>
                            </a:rPr>
                          </m:ctrlPr>
                        </m:fPr>
                        <m:num>
                          <m:r>
                            <a:rPr lang="en-US" altLang="zh-TW" b="1" i="1">
                              <a:latin typeface="Cambria Math" panose="02040503050406030204" pitchFamily="18" charset="0"/>
                            </a:rPr>
                            <m:t>𝜕</m:t>
                          </m:r>
                          <m:r>
                            <a:rPr lang="en-US" altLang="zh-TW" b="1">
                              <a:latin typeface="Cambria Math" panose="02040503050406030204" pitchFamily="18" charset="0"/>
                            </a:rPr>
                            <m:t>𝐀</m:t>
                          </m:r>
                        </m:num>
                        <m:den>
                          <m:r>
                            <a:rPr lang="en-US" altLang="zh-TW" b="1" i="1" smtClean="0">
                              <a:latin typeface="Cambria Math" panose="02040503050406030204" pitchFamily="18" charset="0"/>
                            </a:rPr>
                            <m:t>𝝏</m:t>
                          </m:r>
                          <m:r>
                            <a:rPr lang="en-US" altLang="zh-TW" b="1" i="1">
                              <a:latin typeface="Cambria Math" panose="02040503050406030204" pitchFamily="18" charset="0"/>
                            </a:rPr>
                            <m:t>𝜽</m:t>
                          </m:r>
                        </m:den>
                      </m:f>
                      <m:r>
                        <a:rPr lang="en-GB" altLang="zh-TW" b="1" i="1" smtClean="0">
                          <a:latin typeface="Cambria Math" panose="02040503050406030204" pitchFamily="18" charset="0"/>
                        </a:rPr>
                        <m:t>,</m:t>
                      </m:r>
                      <m:f>
                        <m:fPr>
                          <m:ctrlPr>
                            <a:rPr lang="en-US" altLang="zh-TW" b="1" i="1" smtClean="0">
                              <a:solidFill>
                                <a:srgbClr val="92D050"/>
                              </a:solidFill>
                              <a:latin typeface="Cambria Math" panose="02040503050406030204" pitchFamily="18" charset="0"/>
                            </a:rPr>
                          </m:ctrlPr>
                        </m:fPr>
                        <m:num>
                          <m:r>
                            <a:rPr lang="en-US" altLang="zh-TW" b="1" i="1">
                              <a:solidFill>
                                <a:srgbClr val="92D050"/>
                              </a:solidFill>
                              <a:latin typeface="Cambria Math" panose="02040503050406030204" pitchFamily="18" charset="0"/>
                            </a:rPr>
                            <m:t>𝜕</m:t>
                          </m:r>
                          <m:r>
                            <a:rPr lang="en-GB" altLang="zh-TW" b="1" i="0" smtClean="0">
                              <a:solidFill>
                                <a:srgbClr val="92D050"/>
                              </a:solidFill>
                              <a:latin typeface="Cambria Math" panose="02040503050406030204" pitchFamily="18" charset="0"/>
                            </a:rPr>
                            <m:t>𝐯</m:t>
                          </m:r>
                          <m:r>
                            <a:rPr lang="en-GB" altLang="zh-TW" b="0" i="1" smtClean="0">
                              <a:solidFill>
                                <a:srgbClr val="92D050"/>
                              </a:solidFill>
                              <a:latin typeface="Cambria Math" panose="02040503050406030204" pitchFamily="18" charset="0"/>
                            </a:rPr>
                            <m:t>(0</m:t>
                          </m:r>
                          <m:r>
                            <a:rPr lang="en-GB" altLang="zh-TW" b="1" i="1" smtClean="0">
                              <a:solidFill>
                                <a:srgbClr val="92D050"/>
                              </a:solidFill>
                              <a:latin typeface="Cambria Math" panose="02040503050406030204" pitchFamily="18" charset="0"/>
                            </a:rPr>
                            <m:t>)</m:t>
                          </m:r>
                        </m:num>
                        <m:den>
                          <m:r>
                            <a:rPr lang="en-US" altLang="zh-TW" b="1" i="1">
                              <a:solidFill>
                                <a:srgbClr val="92D050"/>
                              </a:solidFill>
                              <a:latin typeface="Cambria Math" panose="02040503050406030204" pitchFamily="18" charset="0"/>
                            </a:rPr>
                            <m:t>𝝏𝜽</m:t>
                          </m:r>
                        </m:den>
                      </m:f>
                    </m:oMath>
                  </m:oMathPara>
                </a14:m>
                <a:endParaRPr lang="zh-TW" altLang="en-US" b="1"/>
              </a:p>
            </p:txBody>
          </p:sp>
        </mc:Choice>
        <mc:Fallback xmlns="">
          <p:sp>
            <p:nvSpPr>
              <p:cNvPr id="57" name="TextBox 56">
                <a:extLst>
                  <a:ext uri="{FF2B5EF4-FFF2-40B4-BE49-F238E27FC236}">
                    <a16:creationId xmlns:a16="http://schemas.microsoft.com/office/drawing/2014/main" id="{94F9491C-718D-4632-911D-356CD5268D89}"/>
                  </a:ext>
                </a:extLst>
              </p:cNvPr>
              <p:cNvSpPr txBox="1">
                <a:spLocks noRot="1" noChangeAspect="1" noMove="1" noResize="1" noEditPoints="1" noAdjustHandles="1" noChangeArrowheads="1" noChangeShapeType="1" noTextEdit="1"/>
              </p:cNvSpPr>
              <p:nvPr/>
            </p:nvSpPr>
            <p:spPr>
              <a:xfrm>
                <a:off x="1471821" y="4489761"/>
                <a:ext cx="1463795" cy="631070"/>
              </a:xfrm>
              <a:prstGeom prst="rect">
                <a:avLst/>
              </a:prstGeom>
              <a:blipFill>
                <a:blip r:embed="rId7"/>
                <a:stretch>
                  <a:fillRect r="-4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35C11D1C-0A99-5096-5710-6D03DC48B6E5}"/>
                  </a:ext>
                </a:extLst>
              </p:cNvPr>
              <p:cNvSpPr txBox="1"/>
              <p:nvPr/>
            </p:nvSpPr>
            <p:spPr>
              <a:xfrm>
                <a:off x="6480250" y="4495756"/>
                <a:ext cx="537327" cy="61908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altLang="zh-TW" b="1" i="1" smtClean="0">
                              <a:solidFill>
                                <a:srgbClr val="92D050"/>
                              </a:solidFill>
                              <a:latin typeface="Cambria Math" panose="02040503050406030204" pitchFamily="18" charset="0"/>
                            </a:rPr>
                          </m:ctrlPr>
                        </m:fPr>
                        <m:num>
                          <m:r>
                            <a:rPr lang="en-US" altLang="zh-TW" b="1" i="1" smtClean="0">
                              <a:solidFill>
                                <a:srgbClr val="92D050"/>
                              </a:solidFill>
                              <a:latin typeface="Cambria Math" panose="02040503050406030204" pitchFamily="18" charset="0"/>
                            </a:rPr>
                            <m:t>𝝏</m:t>
                          </m:r>
                          <m:r>
                            <a:rPr lang="en-US" altLang="zh-TW" b="1" i="0" smtClean="0">
                              <a:solidFill>
                                <a:srgbClr val="92D050"/>
                              </a:solidFill>
                              <a:latin typeface="Cambria Math" panose="02040503050406030204" pitchFamily="18" charset="0"/>
                            </a:rPr>
                            <m:t>𝐯</m:t>
                          </m:r>
                        </m:num>
                        <m:den>
                          <m:r>
                            <a:rPr lang="en-US" altLang="zh-TW" b="1" i="1" smtClean="0">
                              <a:solidFill>
                                <a:srgbClr val="92D050"/>
                              </a:solidFill>
                              <a:latin typeface="Cambria Math" panose="02040503050406030204" pitchFamily="18" charset="0"/>
                            </a:rPr>
                            <m:t>𝝏𝜽</m:t>
                          </m:r>
                        </m:den>
                      </m:f>
                    </m:oMath>
                  </m:oMathPara>
                </a14:m>
                <a:endParaRPr lang="zh-TW" altLang="en-US" b="1"/>
              </a:p>
            </p:txBody>
          </p:sp>
        </mc:Choice>
        <mc:Fallback xmlns="">
          <p:sp>
            <p:nvSpPr>
              <p:cNvPr id="58" name="TextBox 57">
                <a:extLst>
                  <a:ext uri="{FF2B5EF4-FFF2-40B4-BE49-F238E27FC236}">
                    <a16:creationId xmlns:a16="http://schemas.microsoft.com/office/drawing/2014/main" id="{35C11D1C-0A99-5096-5710-6D03DC48B6E5}"/>
                  </a:ext>
                </a:extLst>
              </p:cNvPr>
              <p:cNvSpPr txBox="1">
                <a:spLocks noRot="1" noChangeAspect="1" noMove="1" noResize="1" noEditPoints="1" noAdjustHandles="1" noChangeArrowheads="1" noChangeShapeType="1" noTextEdit="1"/>
              </p:cNvSpPr>
              <p:nvPr/>
            </p:nvSpPr>
            <p:spPr>
              <a:xfrm>
                <a:off x="6480250" y="4495756"/>
                <a:ext cx="537327" cy="619080"/>
              </a:xfrm>
              <a:prstGeom prst="rect">
                <a:avLst/>
              </a:prstGeom>
              <a:blipFill>
                <a:blip r:embed="rId8"/>
                <a:stretch>
                  <a:fillRect/>
                </a:stretch>
              </a:blipFill>
            </p:spPr>
            <p:txBody>
              <a:bodyPr/>
              <a:lstStyle/>
              <a:p>
                <a:r>
                  <a:rPr lang="en-US">
                    <a:noFill/>
                  </a:rPr>
                  <a:t> </a:t>
                </a:r>
              </a:p>
            </p:txBody>
          </p:sp>
        </mc:Fallback>
      </mc:AlternateContent>
      <p:cxnSp>
        <p:nvCxnSpPr>
          <p:cNvPr id="59" name="Straight Arrow Connector 58">
            <a:extLst>
              <a:ext uri="{FF2B5EF4-FFF2-40B4-BE49-F238E27FC236}">
                <a16:creationId xmlns:a16="http://schemas.microsoft.com/office/drawing/2014/main" id="{B41279CB-19D8-6A7D-5013-01BB91ED3FFA}"/>
              </a:ext>
            </a:extLst>
          </p:cNvPr>
          <p:cNvCxnSpPr>
            <a:cxnSpLocks/>
            <a:stCxn id="25" idx="3"/>
            <a:endCxn id="44" idx="1"/>
          </p:cNvCxnSpPr>
          <p:nvPr/>
        </p:nvCxnSpPr>
        <p:spPr>
          <a:xfrm>
            <a:off x="5571687" y="3276472"/>
            <a:ext cx="990316" cy="42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66EE1C8-998E-DD00-4926-E42703C6D730}"/>
              </a:ext>
            </a:extLst>
          </p:cNvPr>
          <p:cNvCxnSpPr>
            <a:cxnSpLocks/>
            <a:stCxn id="26" idx="1"/>
            <a:endCxn id="41" idx="3"/>
          </p:cNvCxnSpPr>
          <p:nvPr/>
        </p:nvCxnSpPr>
        <p:spPr>
          <a:xfrm flipH="1" flipV="1">
            <a:off x="2967591" y="4021675"/>
            <a:ext cx="640880" cy="264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6B90DAA3-0247-58BC-067E-6D6FA2CDE4B0}"/>
              </a:ext>
            </a:extLst>
          </p:cNvPr>
          <p:cNvCxnSpPr>
            <a:cxnSpLocks/>
            <a:stCxn id="34" idx="3"/>
            <a:endCxn id="58" idx="1"/>
          </p:cNvCxnSpPr>
          <p:nvPr/>
        </p:nvCxnSpPr>
        <p:spPr>
          <a:xfrm>
            <a:off x="5961768" y="4805296"/>
            <a:ext cx="51848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ABF8A01E-EF73-D33C-4709-D6C7CE050A6F}"/>
              </a:ext>
            </a:extLst>
          </p:cNvPr>
          <p:cNvCxnSpPr>
            <a:cxnSpLocks/>
            <a:stCxn id="57" idx="3"/>
            <a:endCxn id="34" idx="1"/>
          </p:cNvCxnSpPr>
          <p:nvPr/>
        </p:nvCxnSpPr>
        <p:spPr>
          <a:xfrm>
            <a:off x="2935616" y="4805296"/>
            <a:ext cx="67285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2FA7F130-65B3-B20A-398A-3519B25DBCA9}"/>
              </a:ext>
            </a:extLst>
          </p:cNvPr>
          <p:cNvCxnSpPr>
            <a:cxnSpLocks/>
            <a:stCxn id="45" idx="1"/>
            <a:endCxn id="26" idx="3"/>
          </p:cNvCxnSpPr>
          <p:nvPr/>
        </p:nvCxnSpPr>
        <p:spPr>
          <a:xfrm flipH="1" flipV="1">
            <a:off x="5882753" y="4024321"/>
            <a:ext cx="557990" cy="6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04027CEC-26D9-6D0E-2433-218B50F93B2A}"/>
              </a:ext>
            </a:extLst>
          </p:cNvPr>
          <p:cNvSpPr/>
          <p:nvPr/>
        </p:nvSpPr>
        <p:spPr>
          <a:xfrm>
            <a:off x="4174192" y="5674572"/>
            <a:ext cx="2478666" cy="44994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err="1">
                <a:solidFill>
                  <a:srgbClr val="F05F42"/>
                </a:solidFill>
                <a:latin typeface="Cascadia Code" panose="020B0609020000020004" pitchFamily="49" charset="0"/>
                <a:ea typeface="Cascadia Code" panose="020B0609020000020004" pitchFamily="49" charset="0"/>
                <a:cs typeface="Cascadia Code" panose="020B0609020000020004" pitchFamily="49" charset="0"/>
              </a:rPr>
              <a:t>Recurrence.apply</a:t>
            </a:r>
            <a:endParaRPr lang="zh-TW" altLang="en-US">
              <a:solidFill>
                <a:srgbClr val="F05F42"/>
              </a:solidFill>
              <a:latin typeface="Cascadia Code" panose="020B0609020000020004" pitchFamily="49" charset="0"/>
              <a:cs typeface="Cascadia Code" panose="020B0609020000020004" pitchFamily="49" charset="0"/>
            </a:endParaRPr>
          </a:p>
        </p:txBody>
      </p:sp>
      <p:sp>
        <p:nvSpPr>
          <p:cNvPr id="101" name="Rectangle 100">
            <a:extLst>
              <a:ext uri="{FF2B5EF4-FFF2-40B4-BE49-F238E27FC236}">
                <a16:creationId xmlns:a16="http://schemas.microsoft.com/office/drawing/2014/main" id="{D68E09D1-4E1C-3208-CB66-747376DB5814}"/>
              </a:ext>
            </a:extLst>
          </p:cNvPr>
          <p:cNvSpPr/>
          <p:nvPr/>
        </p:nvSpPr>
        <p:spPr>
          <a:xfrm>
            <a:off x="6652858" y="5674571"/>
            <a:ext cx="1629936" cy="4499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a:solidFill>
                  <a:schemeClr val="bg1"/>
                </a:solidFill>
              </a:rPr>
              <a:t>kernel</a:t>
            </a:r>
            <a:endParaRPr lang="zh-TW" altLang="en-US">
              <a:solidFill>
                <a:schemeClr val="bg1"/>
              </a:solidFill>
            </a:endParaRP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DA92E574-07C3-645C-1BC5-90BAC8A13A11}"/>
                  </a:ext>
                </a:extLst>
              </p:cNvPr>
              <p:cNvSpPr txBox="1"/>
              <p:nvPr/>
            </p:nvSpPr>
            <p:spPr>
              <a:xfrm>
                <a:off x="8072738" y="2095141"/>
                <a:ext cx="3925430" cy="2667718"/>
              </a:xfrm>
              <a:prstGeom prst="rect">
                <a:avLst/>
              </a:prstGeom>
              <a:noFill/>
            </p:spPr>
            <p:txBody>
              <a:bodyPr wrap="square">
                <a:spAutoFit/>
              </a:bodyPr>
              <a:lstStyle/>
              <a:p>
                <a:r>
                  <a:rPr lang="en-US" altLang="zh-TW" sz="2800">
                    <a:solidFill>
                      <a:srgbClr val="92D050"/>
                    </a:solidFill>
                  </a:rPr>
                  <a:t>Output: Green</a:t>
                </a:r>
              </a:p>
              <a:p>
                <a:r>
                  <a:rPr lang="en-US" altLang="zh-TW" sz="2800" b="0">
                    <a:solidFill>
                      <a:srgbClr val="FFC000"/>
                    </a:solidFill>
                  </a:rPr>
                  <a:t>Input: Orange</a:t>
                </a:r>
              </a:p>
              <a:p>
                <a:endParaRPr lang="en-US" altLang="zh-TW" sz="2800" b="0">
                  <a:solidFill>
                    <a:srgbClr val="FFC000"/>
                  </a:solidFill>
                </a:endParaRPr>
              </a:p>
              <a:p>
                <a:pPr/>
                <a14:m>
                  <m:oMathPara xmlns:m="http://schemas.openxmlformats.org/officeDocument/2006/math">
                    <m:oMathParaPr>
                      <m:jc m:val="centerGroup"/>
                    </m:oMathParaPr>
                    <m:oMath xmlns:m="http://schemas.openxmlformats.org/officeDocument/2006/math">
                      <m:r>
                        <a:rPr lang="en-US" altLang="zh-TW" sz="2800" b="0" i="1" smtClean="0">
                          <a:solidFill>
                            <a:srgbClr val="92D050"/>
                          </a:solidFill>
                          <a:latin typeface="Cambria Math" panose="02040503050406030204" pitchFamily="18" charset="0"/>
                        </a:rPr>
                        <m:t>𝐯</m:t>
                      </m:r>
                      <m:d>
                        <m:dPr>
                          <m:ctrlPr>
                            <a:rPr lang="en-US" altLang="zh-TW" sz="2800" b="0" i="1" smtClean="0">
                              <a:solidFill>
                                <a:srgbClr val="92D050"/>
                              </a:solidFill>
                              <a:latin typeface="Cambria Math" panose="02040503050406030204" pitchFamily="18" charset="0"/>
                            </a:rPr>
                          </m:ctrlPr>
                        </m:dPr>
                        <m:e>
                          <m:r>
                            <a:rPr lang="en-US" altLang="zh-TW" sz="2800" b="0" i="1" smtClean="0">
                              <a:solidFill>
                                <a:srgbClr val="92D050"/>
                              </a:solidFill>
                              <a:latin typeface="Cambria Math" panose="02040503050406030204" pitchFamily="18" charset="0"/>
                            </a:rPr>
                            <m:t>𝑛</m:t>
                          </m:r>
                          <m:r>
                            <a:rPr lang="en-US" altLang="zh-TW" sz="2800" b="0" i="1" smtClean="0">
                              <a:solidFill>
                                <a:srgbClr val="92D050"/>
                              </a:solidFill>
                              <a:latin typeface="Cambria Math" panose="02040503050406030204" pitchFamily="18" charset="0"/>
                            </a:rPr>
                            <m:t>+1</m:t>
                          </m:r>
                        </m:e>
                      </m:d>
                    </m:oMath>
                  </m:oMathPara>
                </a14:m>
                <a:endParaRPr lang="en-US" altLang="zh-TW" sz="2800" b="0" i="1">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pt-BR" altLang="zh-TW" sz="2800" i="1">
                          <a:latin typeface="Cambria Math" panose="02040503050406030204" pitchFamily="18" charset="0"/>
                        </a:rPr>
                        <m:t>=</m:t>
                      </m:r>
                      <m:r>
                        <a:rPr lang="en-US" altLang="zh-TW" sz="2800" b="0" i="1" smtClean="0">
                          <a:solidFill>
                            <a:schemeClr val="tx1"/>
                          </a:solidFill>
                          <a:latin typeface="Cambria Math" panose="02040503050406030204" pitchFamily="18" charset="0"/>
                        </a:rPr>
                        <m:t>𝐀</m:t>
                      </m:r>
                      <m:r>
                        <a:rPr lang="en-US" altLang="zh-TW" sz="2800" i="1">
                          <a:solidFill>
                            <a:srgbClr val="92D050"/>
                          </a:solidFill>
                          <a:latin typeface="Cambria Math" panose="02040503050406030204" pitchFamily="18" charset="0"/>
                        </a:rPr>
                        <m:t>𝐯</m:t>
                      </m:r>
                      <m:d>
                        <m:dPr>
                          <m:ctrlPr>
                            <a:rPr lang="en-US" altLang="zh-TW" sz="2800" i="1">
                              <a:solidFill>
                                <a:srgbClr val="92D050"/>
                              </a:solidFill>
                              <a:latin typeface="Cambria Math" panose="02040503050406030204" pitchFamily="18" charset="0"/>
                            </a:rPr>
                          </m:ctrlPr>
                        </m:dPr>
                        <m:e>
                          <m:r>
                            <a:rPr lang="pt-BR" altLang="zh-TW" sz="2800" i="1">
                              <a:solidFill>
                                <a:srgbClr val="92D050"/>
                              </a:solidFill>
                              <a:latin typeface="Cambria Math" panose="02040503050406030204" pitchFamily="18" charset="0"/>
                            </a:rPr>
                            <m:t>𝑛</m:t>
                          </m:r>
                        </m:e>
                      </m:d>
                      <m:r>
                        <a:rPr lang="pt-BR" altLang="zh-TW" sz="2800" i="1">
                          <a:latin typeface="Cambria Math" panose="02040503050406030204" pitchFamily="18" charset="0"/>
                        </a:rPr>
                        <m:t>+</m:t>
                      </m:r>
                      <m:r>
                        <a:rPr lang="en-US" altLang="zh-TW" sz="2800" b="0" i="1" smtClean="0">
                          <a:solidFill>
                            <a:srgbClr val="FFC000"/>
                          </a:solidFill>
                          <a:latin typeface="Cambria Math" panose="02040503050406030204" pitchFamily="18" charset="0"/>
                        </a:rPr>
                        <m:t>𝐁</m:t>
                      </m:r>
                      <m:r>
                        <a:rPr lang="en-US" altLang="zh-TW" sz="2800" i="1">
                          <a:latin typeface="Cambria Math" panose="02040503050406030204" pitchFamily="18" charset="0"/>
                        </a:rPr>
                        <m:t>𝑥</m:t>
                      </m:r>
                      <m:d>
                        <m:dPr>
                          <m:ctrlPr>
                            <a:rPr lang="en-US" altLang="zh-TW" sz="2800" i="1">
                              <a:latin typeface="Cambria Math" panose="02040503050406030204" pitchFamily="18" charset="0"/>
                            </a:rPr>
                          </m:ctrlPr>
                        </m:dPr>
                        <m:e>
                          <m:r>
                            <a:rPr lang="pt-BR" altLang="zh-TW" sz="2800" i="1">
                              <a:latin typeface="Cambria Math" panose="02040503050406030204" pitchFamily="18" charset="0"/>
                            </a:rPr>
                            <m:t>𝑛</m:t>
                          </m:r>
                        </m:e>
                      </m:d>
                      <m:r>
                        <a:rPr lang="en-US" altLang="zh-TW" sz="2800" i="1">
                          <a:latin typeface="Cambria Math" panose="02040503050406030204" pitchFamily="18" charset="0"/>
                        </a:rPr>
                        <m:t>=</m:t>
                      </m:r>
                      <m:r>
                        <a:rPr lang="en-US" altLang="zh-TW" sz="2800" i="1" smtClean="0">
                          <a:solidFill>
                            <a:schemeClr val="tx1"/>
                          </a:solidFill>
                          <a:latin typeface="Cambria Math" panose="02040503050406030204" pitchFamily="18" charset="0"/>
                        </a:rPr>
                        <m:t>𝐀</m:t>
                      </m:r>
                      <m:r>
                        <a:rPr lang="en-US" altLang="zh-TW" sz="2800" i="1">
                          <a:solidFill>
                            <a:srgbClr val="92D050"/>
                          </a:solidFill>
                          <a:latin typeface="Cambria Math" panose="02040503050406030204" pitchFamily="18" charset="0"/>
                        </a:rPr>
                        <m:t>𝐯</m:t>
                      </m:r>
                      <m:d>
                        <m:dPr>
                          <m:ctrlPr>
                            <a:rPr lang="en-US" altLang="zh-TW" sz="2800" i="1">
                              <a:solidFill>
                                <a:srgbClr val="92D050"/>
                              </a:solidFill>
                              <a:latin typeface="Cambria Math" panose="02040503050406030204" pitchFamily="18" charset="0"/>
                            </a:rPr>
                          </m:ctrlPr>
                        </m:dPr>
                        <m:e>
                          <m:r>
                            <a:rPr lang="pt-BR" altLang="zh-TW" sz="2800" i="1">
                              <a:solidFill>
                                <a:srgbClr val="92D050"/>
                              </a:solidFill>
                              <a:latin typeface="Cambria Math" panose="02040503050406030204" pitchFamily="18" charset="0"/>
                            </a:rPr>
                            <m:t>𝑛</m:t>
                          </m:r>
                        </m:e>
                      </m:d>
                      <m:r>
                        <a:rPr lang="pt-BR" altLang="zh-TW" sz="2800" i="1">
                          <a:latin typeface="Cambria Math" panose="02040503050406030204" pitchFamily="18" charset="0"/>
                        </a:rPr>
                        <m:t>+</m:t>
                      </m:r>
                      <m:r>
                        <a:rPr lang="en-US" altLang="zh-TW" sz="2800" b="1" i="0" smtClean="0">
                          <a:solidFill>
                            <a:srgbClr val="FFC000"/>
                          </a:solidFill>
                          <a:latin typeface="Cambria Math" panose="02040503050406030204" pitchFamily="18" charset="0"/>
                        </a:rPr>
                        <m:t>𝐮</m:t>
                      </m:r>
                      <m:d>
                        <m:dPr>
                          <m:ctrlPr>
                            <a:rPr lang="en-US" altLang="zh-TW" sz="2800" i="1">
                              <a:solidFill>
                                <a:srgbClr val="FFC000"/>
                              </a:solidFill>
                              <a:latin typeface="Cambria Math" panose="02040503050406030204" pitchFamily="18" charset="0"/>
                            </a:rPr>
                          </m:ctrlPr>
                        </m:dPr>
                        <m:e>
                          <m:r>
                            <a:rPr lang="pt-BR" altLang="zh-TW" sz="2800" i="1">
                              <a:solidFill>
                                <a:srgbClr val="FFC000"/>
                              </a:solidFill>
                              <a:latin typeface="Cambria Math" panose="02040503050406030204" pitchFamily="18" charset="0"/>
                            </a:rPr>
                            <m:t>𝑛</m:t>
                          </m:r>
                        </m:e>
                      </m:d>
                    </m:oMath>
                  </m:oMathPara>
                </a14:m>
                <a:endParaRPr lang="en-US" altLang="zh-TW" sz="2800" i="1">
                  <a:latin typeface="Cambria Math" panose="02040503050406030204" pitchFamily="18" charset="0"/>
                </a:endParaRPr>
              </a:p>
            </p:txBody>
          </p:sp>
        </mc:Choice>
        <mc:Fallback xmlns="">
          <p:sp>
            <p:nvSpPr>
              <p:cNvPr id="48" name="TextBox 47">
                <a:extLst>
                  <a:ext uri="{FF2B5EF4-FFF2-40B4-BE49-F238E27FC236}">
                    <a16:creationId xmlns:a16="http://schemas.microsoft.com/office/drawing/2014/main" id="{DA92E574-07C3-645C-1BC5-90BAC8A13A11}"/>
                  </a:ext>
                </a:extLst>
              </p:cNvPr>
              <p:cNvSpPr txBox="1">
                <a:spLocks noRot="1" noChangeAspect="1" noMove="1" noResize="1" noEditPoints="1" noAdjustHandles="1" noChangeArrowheads="1" noChangeShapeType="1" noTextEdit="1"/>
              </p:cNvSpPr>
              <p:nvPr/>
            </p:nvSpPr>
            <p:spPr>
              <a:xfrm>
                <a:off x="8072738" y="2095141"/>
                <a:ext cx="3925430" cy="2667718"/>
              </a:xfrm>
              <a:prstGeom prst="rect">
                <a:avLst/>
              </a:prstGeom>
              <a:blipFill>
                <a:blip r:embed="rId9"/>
                <a:stretch>
                  <a:fillRect l="-3106" t="-2517"/>
                </a:stretch>
              </a:blipFill>
            </p:spPr>
            <p:txBody>
              <a:bodyPr/>
              <a:lstStyle/>
              <a:p>
                <a:r>
                  <a:rPr lang="en-US">
                    <a:noFill/>
                  </a:rPr>
                  <a:t> </a:t>
                </a:r>
              </a:p>
            </p:txBody>
          </p:sp>
        </mc:Fallback>
      </mc:AlternateContent>
    </p:spTree>
    <p:extLst>
      <p:ext uri="{BB962C8B-B14F-4D97-AF65-F5344CB8AC3E}">
        <p14:creationId xmlns:p14="http://schemas.microsoft.com/office/powerpoint/2010/main" val="1841847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524AD-6E91-52B0-E991-4251FAD7BD42}"/>
              </a:ext>
            </a:extLst>
          </p:cNvPr>
          <p:cNvSpPr>
            <a:spLocks noGrp="1"/>
          </p:cNvSpPr>
          <p:nvPr>
            <p:ph type="title"/>
          </p:nvPr>
        </p:nvSpPr>
        <p:spPr/>
        <p:txBody>
          <a:bodyPr/>
          <a:lstStyle/>
          <a:p>
            <a:r>
              <a:rPr lang="en-US" altLang="zh-TW"/>
              <a:t>Backpropagation</a:t>
            </a:r>
            <a:endParaRPr lang="zh-TW" alt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B4D86AF-1E0E-8508-DD21-6B119F403D00}"/>
                  </a:ext>
                </a:extLst>
              </p:cNvPr>
              <p:cNvSpPr>
                <a:spLocks noGrp="1"/>
              </p:cNvSpPr>
              <p:nvPr>
                <p:ph idx="1"/>
              </p:nvPr>
            </p:nvSpPr>
            <p:spPr/>
            <p:txBody>
              <a:bodyPr>
                <a:normAutofit fontScale="92500" lnSpcReduction="20000"/>
              </a:bodyPr>
              <a:lstStyle/>
              <a:p>
                <a:pPr marL="0" indent="0">
                  <a:buNone/>
                </a:pPr>
                <a:r>
                  <a:rPr lang="en-US" altLang="zh-TW" dirty="0"/>
                  <a:t>…is a </a:t>
                </a:r>
                <a:r>
                  <a:rPr lang="en-US" altLang="zh-TW" dirty="0">
                    <a:solidFill>
                      <a:srgbClr val="00B0F0"/>
                    </a:solidFill>
                  </a:rPr>
                  <a:t>reverse-time</a:t>
                </a:r>
                <a:r>
                  <a:rPr lang="en-US" altLang="zh-TW" dirty="0"/>
                  <a:t> recurrence with </a:t>
                </a:r>
                <a:r>
                  <a:rPr lang="en-US" altLang="zh-TW" dirty="0">
                    <a:solidFill>
                      <a:srgbClr val="00B0F0"/>
                    </a:solidFill>
                  </a:rPr>
                  <a:t>transposed</a:t>
                </a:r>
                <a:r>
                  <a:rPr lang="en-US" altLang="zh-TW" dirty="0"/>
                  <a:t> </a:t>
                </a:r>
                <a:r>
                  <a:rPr lang="en-US" altLang="zh-TW" b="1" dirty="0"/>
                  <a:t>A.</a:t>
                </a:r>
              </a:p>
              <a:p>
                <a:endParaRPr lang="en-US" altLang="zh-TW" dirty="0"/>
              </a:p>
              <a:p>
                <a:r>
                  <a:rPr lang="en-US" altLang="zh-TW" dirty="0"/>
                  <a:t>Gradients for the input</a:t>
                </a:r>
                <a:endParaRPr lang="en-US" altLang="zh-TW" i="1" dirty="0">
                  <a:solidFill>
                    <a:srgbClr val="92D050"/>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altLang="zh-TW" i="1" smtClean="0">
                              <a:solidFill>
                                <a:srgbClr val="92D050"/>
                              </a:solidFill>
                              <a:latin typeface="Cambria Math" panose="02040503050406030204" pitchFamily="18" charset="0"/>
                            </a:rPr>
                          </m:ctrlPr>
                        </m:fPr>
                        <m:num>
                          <m: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ℒ</m:t>
                          </m:r>
                        </m:num>
                        <m:den>
                          <m: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𝐮</m:t>
                          </m:r>
                          <m:d>
                            <m:dPr>
                              <m:ctrlPr>
                                <a:rPr lang="en-US" altLang="zh-TW" i="1">
                                  <a:solidFill>
                                    <a:srgbClr val="92D050"/>
                                  </a:solidFill>
                                  <a:latin typeface="Cambria Math" panose="02040503050406030204" pitchFamily="18" charset="0"/>
                                </a:rPr>
                              </m:ctrlPr>
                            </m:dPr>
                            <m:e>
                              <m:r>
                                <m:rPr>
                                  <m:sty m:val="p"/>
                                </m:rPr>
                                <a:rPr lang="en-US" altLang="zh-TW" b="0" i="1" smtClean="0">
                                  <a:solidFill>
                                    <a:srgbClr val="00B0F0"/>
                                  </a:solidFill>
                                  <a:latin typeface="Cambria Math" panose="02040503050406030204" pitchFamily="18" charset="0"/>
                                </a:rPr>
                                <m:t>n</m:t>
                              </m:r>
                            </m:e>
                          </m:d>
                        </m:den>
                      </m:f>
                      <m:r>
                        <a:rPr lang="en-US" altLang="zh-TW" i="1">
                          <a:latin typeface="Cambria Math" panose="02040503050406030204" pitchFamily="18" charset="0"/>
                        </a:rPr>
                        <m:t>=</m:t>
                      </m:r>
                      <m:sSup>
                        <m:sSupPr>
                          <m:ctrlPr>
                            <a:rPr lang="en-US" altLang="zh-TW" i="1">
                              <a:latin typeface="Cambria Math" panose="02040503050406030204" pitchFamily="18" charset="0"/>
                            </a:rPr>
                          </m:ctrlPr>
                        </m:sSupPr>
                        <m:e>
                          <m:d>
                            <m:dPr>
                              <m:ctrlPr>
                                <a:rPr lang="en-US" altLang="zh-TW" i="1">
                                  <a:latin typeface="Cambria Math" panose="02040503050406030204" pitchFamily="18" charset="0"/>
                                </a:rPr>
                              </m:ctrlPr>
                            </m:dPr>
                            <m:e>
                              <m:sSup>
                                <m:sSupPr>
                                  <m:ctrlPr>
                                    <a:rPr lang="en-US" altLang="zh-TW" i="1">
                                      <a:latin typeface="Cambria Math" panose="02040503050406030204" pitchFamily="18" charset="0"/>
                                    </a:rPr>
                                  </m:ctrlPr>
                                </m:sSupPr>
                                <m:e>
                                  <m:r>
                                    <a:rPr lang="en-US" altLang="zh-TW" i="1">
                                      <a:latin typeface="Cambria Math" panose="02040503050406030204" pitchFamily="18" charset="0"/>
                                    </a:rPr>
                                    <m:t>𝐀</m:t>
                                  </m:r>
                                </m:e>
                                <m:sup>
                                  <m:r>
                                    <a:rPr lang="en-US" altLang="zh-TW" i="1" smtClean="0">
                                      <a:solidFill>
                                        <a:srgbClr val="00B0F0"/>
                                      </a:solidFill>
                                      <a:latin typeface="Cambria Math" panose="02040503050406030204" pitchFamily="18" charset="0"/>
                                    </a:rPr>
                                    <m:t>⊤</m:t>
                                  </m:r>
                                </m:sup>
                              </m:sSup>
                              <m:sSup>
                                <m:sSupPr>
                                  <m:ctrlPr>
                                    <a:rPr lang="en-US" altLang="zh-TW" i="1" smtClean="0">
                                      <a:solidFill>
                                        <a:srgbClr val="00B0F0"/>
                                      </a:solidFill>
                                      <a:latin typeface="Cambria Math" panose="02040503050406030204" pitchFamily="18" charset="0"/>
                                    </a:rPr>
                                  </m:ctrlPr>
                                </m:sSupPr>
                                <m:e>
                                  <m:f>
                                    <m:fPr>
                                      <m:ctrlPr>
                                        <a:rPr lang="en-US" altLang="zh-TW" i="1">
                                          <a:latin typeface="Cambria Math" panose="02040503050406030204" pitchFamily="18" charset="0"/>
                                        </a:rPr>
                                      </m:ctrlPr>
                                    </m:fPr>
                                    <m:num>
                                      <m: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ℒ</m:t>
                                      </m:r>
                                    </m:num>
                                    <m:den>
                                      <m: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𝐮</m:t>
                                      </m:r>
                                      <m:d>
                                        <m:dPr>
                                          <m:ctrlPr>
                                            <a:rPr lang="en-US" altLang="zh-TW" i="1">
                                              <a:solidFill>
                                                <a:srgbClr val="92D050"/>
                                              </a:solidFill>
                                              <a:latin typeface="Cambria Math" panose="02040503050406030204" pitchFamily="18" charset="0"/>
                                            </a:rPr>
                                          </m:ctrlPr>
                                        </m:dPr>
                                        <m:e>
                                          <m:r>
                                            <a:rPr lang="en-US" altLang="zh-TW" i="1">
                                              <a:solidFill>
                                                <a:srgbClr val="00B0F0"/>
                                              </a:solidFill>
                                              <a:latin typeface="Cambria Math" panose="02040503050406030204" pitchFamily="18" charset="0"/>
                                            </a:rPr>
                                            <m:t>𝑛</m:t>
                                          </m:r>
                                          <m:r>
                                            <a:rPr lang="en-US" altLang="zh-TW" i="1">
                                              <a:solidFill>
                                                <a:srgbClr val="00B0F0"/>
                                              </a:solidFill>
                                              <a:latin typeface="Cambria Math" panose="02040503050406030204" pitchFamily="18" charset="0"/>
                                            </a:rPr>
                                            <m:t>+1</m:t>
                                          </m:r>
                                        </m:e>
                                      </m:d>
                                    </m:den>
                                  </m:f>
                                </m:e>
                                <m:sup>
                                  <m:r>
                                    <a:rPr lang="en-US" altLang="zh-TW" i="1" smtClean="0">
                                      <a:solidFill>
                                        <a:srgbClr val="92D050"/>
                                      </a:solidFill>
                                      <a:latin typeface="Cambria Math" panose="02040503050406030204" pitchFamily="18" charset="0"/>
                                    </a:rPr>
                                    <m:t>⊤</m:t>
                                  </m:r>
                                </m:sup>
                              </m:sSup>
                              <m:r>
                                <a:rPr lang="en-US" altLang="zh-TW" i="1">
                                  <a:latin typeface="Cambria Math" panose="02040503050406030204" pitchFamily="18" charset="0"/>
                                </a:rPr>
                                <m:t>+</m:t>
                              </m:r>
                              <m:sSup>
                                <m:sSupPr>
                                  <m:ctrlPr>
                                    <a:rPr lang="en-US" altLang="zh-TW" i="1" smtClean="0">
                                      <a:latin typeface="Cambria Math" panose="02040503050406030204" pitchFamily="18" charset="0"/>
                                    </a:rPr>
                                  </m:ctrlPr>
                                </m:sSupPr>
                                <m:e>
                                  <m:f>
                                    <m:fPr>
                                      <m:ctrlPr>
                                        <a:rPr lang="en-US" altLang="zh-TW" i="1">
                                          <a:solidFill>
                                            <a:srgbClr val="FFC000"/>
                                          </a:solidFill>
                                          <a:latin typeface="Cambria Math" panose="02040503050406030204" pitchFamily="18" charset="0"/>
                                        </a:rPr>
                                      </m:ctrlPr>
                                    </m:fPr>
                                    <m:num>
                                      <m:r>
                                        <a:rPr lang="en-US" altLang="zh-TW" i="1">
                                          <a:solidFill>
                                            <a:srgbClr val="FFC000"/>
                                          </a:solidFill>
                                          <a:latin typeface="Cambria Math" panose="02040503050406030204" pitchFamily="18" charset="0"/>
                                        </a:rPr>
                                        <m:t>𝜕</m:t>
                                      </m:r>
                                      <m:r>
                                        <a:rPr lang="en-US" altLang="zh-TW" i="1">
                                          <a:solidFill>
                                            <a:srgbClr val="FFC000"/>
                                          </a:solidFill>
                                          <a:latin typeface="Cambria Math" panose="02040503050406030204" pitchFamily="18" charset="0"/>
                                        </a:rPr>
                                        <m:t>ℒ</m:t>
                                      </m:r>
                                    </m:num>
                                    <m:den>
                                      <m:r>
                                        <a:rPr lang="en-US" altLang="zh-TW" i="1">
                                          <a:solidFill>
                                            <a:srgbClr val="FFC000"/>
                                          </a:solidFill>
                                          <a:latin typeface="Cambria Math" panose="02040503050406030204" pitchFamily="18" charset="0"/>
                                        </a:rPr>
                                        <m:t>𝜕</m:t>
                                      </m:r>
                                      <m:r>
                                        <a:rPr lang="en-US" altLang="zh-TW" i="1">
                                          <a:solidFill>
                                            <a:srgbClr val="FFC000"/>
                                          </a:solidFill>
                                          <a:latin typeface="Cambria Math" panose="02040503050406030204" pitchFamily="18" charset="0"/>
                                        </a:rPr>
                                        <m:t>𝐯</m:t>
                                      </m:r>
                                      <m:d>
                                        <m:dPr>
                                          <m:ctrlPr>
                                            <a:rPr lang="en-US" altLang="zh-TW" i="1">
                                              <a:solidFill>
                                                <a:srgbClr val="FFC000"/>
                                              </a:solidFill>
                                              <a:latin typeface="Cambria Math" panose="02040503050406030204" pitchFamily="18" charset="0"/>
                                            </a:rPr>
                                          </m:ctrlPr>
                                        </m:dPr>
                                        <m:e>
                                          <m:r>
                                            <a:rPr lang="en-US" altLang="zh-TW" i="1">
                                              <a:solidFill>
                                                <a:srgbClr val="00B0F0"/>
                                              </a:solidFill>
                                              <a:latin typeface="Cambria Math" panose="02040503050406030204" pitchFamily="18" charset="0"/>
                                            </a:rPr>
                                            <m:t>𝑛</m:t>
                                          </m:r>
                                          <m:r>
                                            <a:rPr lang="en-US" altLang="zh-TW" i="1">
                                              <a:solidFill>
                                                <a:srgbClr val="00B0F0"/>
                                              </a:solidFill>
                                              <a:latin typeface="Cambria Math" panose="02040503050406030204" pitchFamily="18" charset="0"/>
                                            </a:rPr>
                                            <m:t>+1</m:t>
                                          </m:r>
                                        </m:e>
                                      </m:d>
                                    </m:den>
                                  </m:f>
                                </m:e>
                                <m:sup>
                                  <m:r>
                                    <a:rPr lang="en-US" altLang="zh-TW" i="1" smtClean="0">
                                      <a:solidFill>
                                        <a:srgbClr val="FFC000"/>
                                      </a:solidFill>
                                      <a:latin typeface="Cambria Math" panose="02040503050406030204" pitchFamily="18" charset="0"/>
                                    </a:rPr>
                                    <m:t>⊤</m:t>
                                  </m:r>
                                </m:sup>
                              </m:sSup>
                            </m:e>
                          </m:d>
                        </m:e>
                        <m:sup>
                          <m:r>
                            <a:rPr lang="en-US" altLang="zh-TW" i="1">
                              <a:latin typeface="Cambria Math" panose="02040503050406030204" pitchFamily="18" charset="0"/>
                            </a:rPr>
                            <m:t>⊤</m:t>
                          </m:r>
                        </m:sup>
                      </m:sSup>
                    </m:oMath>
                  </m:oMathPara>
                </a14:m>
                <a:endParaRPr lang="en-US" altLang="zh-TW" dirty="0"/>
              </a:p>
              <a:p>
                <a:pPr marL="0" indent="0">
                  <a:buNone/>
                </a:pPr>
                <a:endParaRPr lang="en-US" altLang="zh-TW" dirty="0"/>
              </a:p>
              <a:p>
                <a:r>
                  <a:rPr lang="en-US" altLang="zh-TW" dirty="0"/>
                  <a:t>Gradients for coefficients &amp; initial condition</a:t>
                </a:r>
              </a:p>
              <a:p>
                <a:endParaRPr lang="en-US" altLang="zh-TW" dirty="0"/>
              </a:p>
              <a:p>
                <a:pPr marL="0" indent="0">
                  <a:buNone/>
                </a:pPr>
                <a14:m>
                  <m:oMathPara xmlns:m="http://schemas.openxmlformats.org/officeDocument/2006/math">
                    <m:oMathParaPr>
                      <m:jc m:val="centerGroup"/>
                    </m:oMathParaPr>
                    <m:oMath xmlns:m="http://schemas.openxmlformats.org/officeDocument/2006/math">
                      <m:f>
                        <m:fPr>
                          <m:ctrlPr>
                            <a:rPr lang="en-US" altLang="zh-TW" i="1">
                              <a:latin typeface="Cambria Math" panose="02040503050406030204" pitchFamily="18" charset="0"/>
                            </a:rPr>
                          </m:ctrlPr>
                        </m:fPr>
                        <m:num>
                          <m:r>
                            <a:rPr lang="en-US" altLang="zh-TW" i="1">
                              <a:latin typeface="Cambria Math" panose="02040503050406030204" pitchFamily="18" charset="0"/>
                            </a:rPr>
                            <m:t>𝜕</m:t>
                          </m:r>
                          <m:r>
                            <a:rPr lang="en-US" altLang="zh-TW" i="1">
                              <a:latin typeface="Cambria Math" panose="02040503050406030204" pitchFamily="18" charset="0"/>
                            </a:rPr>
                            <m:t>ℒ</m:t>
                          </m:r>
                        </m:num>
                        <m:den>
                          <m:r>
                            <a:rPr lang="en-US" altLang="zh-TW" i="1">
                              <a:latin typeface="Cambria Math" panose="02040503050406030204" pitchFamily="18" charset="0"/>
                            </a:rPr>
                            <m:t>𝜕</m:t>
                          </m:r>
                          <m:r>
                            <a:rPr lang="en-US" altLang="zh-TW" i="1">
                              <a:latin typeface="Cambria Math" panose="02040503050406030204" pitchFamily="18" charset="0"/>
                            </a:rPr>
                            <m:t>𝐀</m:t>
                          </m:r>
                        </m:den>
                      </m:f>
                      <m:r>
                        <a:rPr lang="en-US" altLang="zh-TW" i="1">
                          <a:latin typeface="Cambria Math" panose="02040503050406030204" pitchFamily="18" charset="0"/>
                        </a:rPr>
                        <m:t>=</m:t>
                      </m:r>
                      <m:nary>
                        <m:naryPr>
                          <m:chr m:val="∑"/>
                          <m:supHide m:val="on"/>
                          <m:ctrlPr>
                            <a:rPr lang="en-US" altLang="zh-TW" i="1">
                              <a:latin typeface="Cambria Math" panose="02040503050406030204" pitchFamily="18" charset="0"/>
                            </a:rPr>
                          </m:ctrlPr>
                        </m:naryPr>
                        <m:sub>
                          <m:r>
                            <a:rPr lang="en-US" altLang="zh-TW" i="1">
                              <a:latin typeface="Cambria Math" panose="02040503050406030204" pitchFamily="18" charset="0"/>
                            </a:rPr>
                            <m:t>𝑛</m:t>
                          </m:r>
                        </m:sub>
                        <m:sup/>
                        <m:e>
                          <m:r>
                            <a:rPr lang="en-US" altLang="zh-TW" i="1">
                              <a:latin typeface="Cambria Math" panose="02040503050406030204" pitchFamily="18" charset="0"/>
                            </a:rPr>
                            <m:t>𝐯</m:t>
                          </m:r>
                          <m:d>
                            <m:dPr>
                              <m:ctrlPr>
                                <a:rPr lang="en-US" altLang="zh-TW" i="1">
                                  <a:latin typeface="Cambria Math" panose="02040503050406030204" pitchFamily="18" charset="0"/>
                                </a:rPr>
                              </m:ctrlPr>
                            </m:dPr>
                            <m:e>
                              <m:r>
                                <a:rPr lang="en-US" altLang="zh-TW" i="1">
                                  <a:latin typeface="Cambria Math" panose="02040503050406030204" pitchFamily="18" charset="0"/>
                                </a:rPr>
                                <m:t>𝑛</m:t>
                              </m:r>
                            </m:e>
                          </m:d>
                          <m:f>
                            <m:fPr>
                              <m:ctrlPr>
                                <a:rPr lang="en-US" altLang="zh-TW" i="1">
                                  <a:latin typeface="Cambria Math" panose="02040503050406030204" pitchFamily="18" charset="0"/>
                                </a:rPr>
                              </m:ctrlPr>
                            </m:fPr>
                            <m:num>
                              <m:r>
                                <a:rPr lang="en-US" altLang="zh-TW" i="1">
                                  <a:latin typeface="Cambria Math" panose="02040503050406030204" pitchFamily="18" charset="0"/>
                                </a:rPr>
                                <m:t>𝜕</m:t>
                              </m:r>
                              <m:r>
                                <a:rPr lang="en-US" altLang="zh-TW" i="1">
                                  <a:latin typeface="Cambria Math" panose="02040503050406030204" pitchFamily="18" charset="0"/>
                                </a:rPr>
                                <m:t>ℒ</m:t>
                              </m:r>
                            </m:num>
                            <m:den>
                              <m:r>
                                <a:rPr lang="en-US" altLang="zh-TW" i="1">
                                  <a:latin typeface="Cambria Math" panose="02040503050406030204" pitchFamily="18" charset="0"/>
                                </a:rPr>
                                <m:t>𝜕</m:t>
                              </m:r>
                              <m:r>
                                <a:rPr lang="en-US" altLang="zh-TW" i="1">
                                  <a:latin typeface="Cambria Math" panose="02040503050406030204" pitchFamily="18" charset="0"/>
                                </a:rPr>
                                <m:t>𝐮</m:t>
                              </m:r>
                              <m:d>
                                <m:dPr>
                                  <m:ctrlPr>
                                    <a:rPr lang="en-US" altLang="zh-TW" i="1">
                                      <a:latin typeface="Cambria Math" panose="02040503050406030204" pitchFamily="18" charset="0"/>
                                    </a:rPr>
                                  </m:ctrlPr>
                                </m:dPr>
                                <m:e>
                                  <m:r>
                                    <a:rPr lang="en-US" altLang="zh-TW" i="1">
                                      <a:latin typeface="Cambria Math" panose="02040503050406030204" pitchFamily="18" charset="0"/>
                                    </a:rPr>
                                    <m:t>𝑛</m:t>
                                  </m:r>
                                </m:e>
                              </m:d>
                            </m:den>
                          </m:f>
                          <m:r>
                            <a:rPr lang="en-GB" altLang="zh-TW" b="0" i="1" smtClean="0">
                              <a:latin typeface="Cambria Math" panose="02040503050406030204" pitchFamily="18" charset="0"/>
                            </a:rPr>
                            <m:t>,  </m:t>
                          </m:r>
                          <m:f>
                            <m:fPr>
                              <m:ctrlPr>
                                <a:rPr lang="en-US" altLang="zh-TW" i="1" smtClean="0">
                                  <a:solidFill>
                                    <a:schemeClr val="tx1"/>
                                  </a:solidFill>
                                  <a:latin typeface="Cambria Math" panose="02040503050406030204" pitchFamily="18" charset="0"/>
                                </a:rPr>
                              </m:ctrlPr>
                            </m:fPr>
                            <m:num>
                              <m:r>
                                <a:rPr lang="en-US" altLang="zh-TW" i="1">
                                  <a:solidFill>
                                    <a:schemeClr val="tx1"/>
                                  </a:solidFill>
                                  <a:latin typeface="Cambria Math" panose="02040503050406030204" pitchFamily="18" charset="0"/>
                                </a:rPr>
                                <m:t>𝜕</m:t>
                              </m:r>
                              <m:r>
                                <a:rPr lang="en-US" altLang="zh-TW" i="1">
                                  <a:solidFill>
                                    <a:schemeClr val="tx1"/>
                                  </a:solidFill>
                                  <a:latin typeface="Cambria Math" panose="02040503050406030204" pitchFamily="18" charset="0"/>
                                </a:rPr>
                                <m:t>ℒ</m:t>
                              </m:r>
                            </m:num>
                            <m:den>
                              <m:r>
                                <a:rPr lang="en-US" altLang="zh-TW" i="1">
                                  <a:solidFill>
                                    <a:schemeClr val="tx1"/>
                                  </a:solidFill>
                                  <a:latin typeface="Cambria Math" panose="02040503050406030204" pitchFamily="18" charset="0"/>
                                </a:rPr>
                                <m:t>𝜕</m:t>
                              </m:r>
                              <m:r>
                                <a:rPr lang="en-GB" altLang="zh-TW" b="1" i="0" smtClean="0">
                                  <a:solidFill>
                                    <a:schemeClr val="tx1"/>
                                  </a:solidFill>
                                  <a:latin typeface="Cambria Math" panose="02040503050406030204" pitchFamily="18" charset="0"/>
                                </a:rPr>
                                <m:t>𝐯</m:t>
                              </m:r>
                              <m:r>
                                <a:rPr lang="en-GB" altLang="zh-TW" b="0" i="1" smtClean="0">
                                  <a:solidFill>
                                    <a:schemeClr val="tx1"/>
                                  </a:solidFill>
                                  <a:latin typeface="Cambria Math" panose="02040503050406030204" pitchFamily="18" charset="0"/>
                                </a:rPr>
                                <m:t>(0)</m:t>
                              </m:r>
                            </m:den>
                          </m:f>
                          <m:r>
                            <a:rPr lang="en-GB" altLang="zh-TW" b="0" i="1" smtClean="0">
                              <a:latin typeface="Cambria Math" panose="02040503050406030204" pitchFamily="18" charset="0"/>
                            </a:rPr>
                            <m:t>=</m:t>
                          </m:r>
                        </m:e>
                      </m:nary>
                      <m:f>
                        <m:fPr>
                          <m:ctrlPr>
                            <a:rPr lang="en-US" altLang="zh-TW" i="1">
                              <a:solidFill>
                                <a:srgbClr val="92D050"/>
                              </a:solidFill>
                              <a:latin typeface="Cambria Math" panose="02040503050406030204" pitchFamily="18" charset="0"/>
                            </a:rPr>
                          </m:ctrlPr>
                        </m:fPr>
                        <m:num>
                          <m: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ℒ</m:t>
                          </m:r>
                        </m:num>
                        <m:den>
                          <m: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𝐮</m:t>
                          </m:r>
                          <m:d>
                            <m:dPr>
                              <m:ctrlPr>
                                <a:rPr lang="en-US" altLang="zh-TW" i="1">
                                  <a:solidFill>
                                    <a:srgbClr val="92D050"/>
                                  </a:solidFill>
                                  <a:latin typeface="Cambria Math" panose="02040503050406030204" pitchFamily="18" charset="0"/>
                                </a:rPr>
                              </m:ctrlPr>
                            </m:dPr>
                            <m:e>
                              <m:r>
                                <a:rPr lang="en-GB" altLang="zh-TW" b="0" i="1" smtClean="0">
                                  <a:solidFill>
                                    <a:srgbClr val="92D050"/>
                                  </a:solidFill>
                                  <a:latin typeface="Cambria Math" panose="02040503050406030204" pitchFamily="18" charset="0"/>
                                </a:rPr>
                                <m:t>0</m:t>
                              </m:r>
                            </m:e>
                          </m:d>
                        </m:den>
                      </m:f>
                      <m:r>
                        <a:rPr lang="en-GB" altLang="zh-TW" b="1" i="0" smtClean="0">
                          <a:solidFill>
                            <a:schemeClr val="tx1"/>
                          </a:solidFill>
                          <a:latin typeface="Cambria Math" panose="02040503050406030204" pitchFamily="18" charset="0"/>
                        </a:rPr>
                        <m:t>𝐀</m:t>
                      </m:r>
                    </m:oMath>
                  </m:oMathPara>
                </a14:m>
                <a:endParaRPr lang="en-US" altLang="zh-TW" b="1" dirty="0"/>
              </a:p>
            </p:txBody>
          </p:sp>
        </mc:Choice>
        <mc:Fallback xmlns="">
          <p:sp>
            <p:nvSpPr>
              <p:cNvPr id="3" name="Content Placeholder 2">
                <a:extLst>
                  <a:ext uri="{FF2B5EF4-FFF2-40B4-BE49-F238E27FC236}">
                    <a16:creationId xmlns:a16="http://schemas.microsoft.com/office/drawing/2014/main" id="{1B4D86AF-1E0E-8508-DD21-6B119F403D00}"/>
                  </a:ext>
                </a:extLst>
              </p:cNvPr>
              <p:cNvSpPr>
                <a:spLocks noGrp="1" noRot="1" noChangeAspect="1" noMove="1" noResize="1" noEditPoints="1" noAdjustHandles="1" noChangeArrowheads="1" noChangeShapeType="1" noTextEdit="1"/>
              </p:cNvSpPr>
              <p:nvPr>
                <p:ph idx="1"/>
              </p:nvPr>
            </p:nvSpPr>
            <p:spPr>
              <a:blipFill>
                <a:blip r:embed="rId3"/>
                <a:stretch>
                  <a:fillRect l="-1043" t="-3922"/>
                </a:stretch>
              </a:blipFill>
            </p:spPr>
            <p:txBody>
              <a:bodyPr/>
              <a:lstStyle/>
              <a:p>
                <a:r>
                  <a:rPr lang="zh-TW" altLang="en-US">
                    <a:noFill/>
                  </a:rPr>
                  <a:t> </a:t>
                </a:r>
              </a:p>
            </p:txBody>
          </p:sp>
        </mc:Fallback>
      </mc:AlternateContent>
      <p:sp>
        <p:nvSpPr>
          <p:cNvPr id="4" name="Footer Placeholder 3">
            <a:extLst>
              <a:ext uri="{FF2B5EF4-FFF2-40B4-BE49-F238E27FC236}">
                <a16:creationId xmlns:a16="http://schemas.microsoft.com/office/drawing/2014/main" id="{B5FAF626-5BCD-0E4A-790B-AA3EBD993A04}"/>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668D22E6-70FB-7B95-1B29-B253D37A2752}"/>
              </a:ext>
            </a:extLst>
          </p:cNvPr>
          <p:cNvSpPr>
            <a:spLocks noGrp="1"/>
          </p:cNvSpPr>
          <p:nvPr>
            <p:ph type="sldNum" sz="quarter" idx="12"/>
          </p:nvPr>
        </p:nvSpPr>
        <p:spPr/>
        <p:txBody>
          <a:bodyPr/>
          <a:lstStyle/>
          <a:p>
            <a:fld id="{EFAA6198-8B2D-4500-8E8B-4BFF2C464751}" type="slidenum">
              <a:rPr lang="zh-TW" altLang="en-US" smtClean="0"/>
              <a:t>15</a:t>
            </a:fld>
            <a:endParaRPr lang="zh-TW" altLang="en-US"/>
          </a:p>
        </p:txBody>
      </p:sp>
    </p:spTree>
    <p:extLst>
      <p:ext uri="{BB962C8B-B14F-4D97-AF65-F5344CB8AC3E}">
        <p14:creationId xmlns:p14="http://schemas.microsoft.com/office/powerpoint/2010/main" val="1412371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59E6C-06BE-5D27-7725-EDEE8520F32E}"/>
              </a:ext>
            </a:extLst>
          </p:cNvPr>
          <p:cNvSpPr>
            <a:spLocks noGrp="1"/>
          </p:cNvSpPr>
          <p:nvPr>
            <p:ph type="title"/>
          </p:nvPr>
        </p:nvSpPr>
        <p:spPr/>
        <p:txBody>
          <a:bodyPr/>
          <a:lstStyle/>
          <a:p>
            <a:r>
              <a:rPr lang="en-US" altLang="zh-TW"/>
              <a:t>Parallel implementation</a:t>
            </a:r>
            <a:endParaRPr lang="zh-TW" alt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5EE0F0F-C474-E888-D886-E9391DB2A540}"/>
                  </a:ext>
                </a:extLst>
              </p:cNvPr>
              <p:cNvSpPr>
                <a:spLocks noGrp="1"/>
              </p:cNvSpPr>
              <p:nvPr>
                <p:ph idx="1"/>
              </p:nvPr>
            </p:nvSpPr>
            <p:spPr/>
            <p:txBody>
              <a:bodyPr>
                <a:normAutofit fontScale="92500" lnSpcReduction="10000"/>
              </a:bodyPr>
              <a:lstStyle/>
              <a:p>
                <a:pPr marL="0" indent="0">
                  <a:buNone/>
                </a:pPr>
                <a:r>
                  <a:rPr lang="en-US" altLang="zh-TW"/>
                  <a:t>Non-</a:t>
                </a:r>
                <a:r>
                  <a:rPr lang="en-US" altLang="zh-TW" err="1"/>
                  <a:t>parallelisable</a:t>
                </a:r>
                <a:r>
                  <a:rPr lang="en-US" altLang="zh-TW"/>
                  <a:t> and sequential </a:t>
                </a:r>
                <a:r>
                  <a:rPr lang="en-US" altLang="zh-TW">
                    <a:sym typeface="Wingdings" panose="05000000000000000000" pitchFamily="2" charset="2"/>
                  </a:rPr>
                  <a:t></a:t>
                </a:r>
              </a:p>
              <a:p>
                <a:pPr marL="0" indent="0">
                  <a:buNone/>
                </a:pPr>
                <a:endParaRPr lang="en-US" altLang="zh-TW" b="1" i="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TW" b="1" i="0" smtClean="0">
                          <a:solidFill>
                            <a:srgbClr val="92D050"/>
                          </a:solidFill>
                          <a:latin typeface="Cambria Math" panose="02040503050406030204" pitchFamily="18" charset="0"/>
                        </a:rPr>
                        <m:t>𝐯</m:t>
                      </m:r>
                      <m:r>
                        <a:rPr lang="en-US" altLang="zh-TW" b="0" i="1" smtClean="0">
                          <a:solidFill>
                            <a:srgbClr val="92D050"/>
                          </a:solidFill>
                          <a:latin typeface="Cambria Math" panose="02040503050406030204" pitchFamily="18" charset="0"/>
                        </a:rPr>
                        <m:t>(</m:t>
                      </m:r>
                      <m:r>
                        <a:rPr lang="en-US" altLang="zh-TW" b="0" i="1" smtClean="0">
                          <a:solidFill>
                            <a:srgbClr val="92D050"/>
                          </a:solidFill>
                          <a:latin typeface="Cambria Math" panose="02040503050406030204" pitchFamily="18" charset="0"/>
                        </a:rPr>
                        <m:t>𝑛</m:t>
                      </m:r>
                      <m:r>
                        <a:rPr lang="en-US" altLang="zh-TW" b="0" i="1" smtClean="0">
                          <a:solidFill>
                            <a:srgbClr val="92D050"/>
                          </a:solidFill>
                          <a:latin typeface="Cambria Math" panose="02040503050406030204" pitchFamily="18" charset="0"/>
                        </a:rPr>
                        <m:t>+1)=</m:t>
                      </m:r>
                      <m:r>
                        <a:rPr lang="en-GB" altLang="zh-TW" i="1">
                          <a:latin typeface="Cambria Math" panose="02040503050406030204" pitchFamily="18" charset="0"/>
                        </a:rPr>
                        <m:t>𝐀</m:t>
                      </m:r>
                      <m:d>
                        <m:dPr>
                          <m:ctrlPr>
                            <a:rPr lang="en-GB" altLang="zh-TW" i="1" smtClean="0">
                              <a:latin typeface="Cambria Math" panose="02040503050406030204" pitchFamily="18" charset="0"/>
                            </a:rPr>
                          </m:ctrlPr>
                        </m:dPr>
                        <m:e>
                          <m:r>
                            <a:rPr lang="en-GB" altLang="zh-TW" i="1">
                              <a:latin typeface="Cambria Math" panose="02040503050406030204" pitchFamily="18" charset="0"/>
                            </a:rPr>
                            <m:t>𝐀</m:t>
                          </m:r>
                          <m:d>
                            <m:dPr>
                              <m:ctrlPr>
                                <a:rPr lang="en-GB" altLang="zh-TW" i="1">
                                  <a:latin typeface="Cambria Math" panose="02040503050406030204" pitchFamily="18" charset="0"/>
                                </a:rPr>
                              </m:ctrlPr>
                            </m:dPr>
                            <m:e>
                              <m:r>
                                <a:rPr lang="en-GB" altLang="zh-TW" i="1">
                                  <a:latin typeface="Cambria Math" panose="02040503050406030204" pitchFamily="18" charset="0"/>
                                </a:rPr>
                                <m:t>𝐀</m:t>
                              </m:r>
                              <m:d>
                                <m:dPr>
                                  <m:ctrlPr>
                                    <a:rPr lang="en-GB" altLang="zh-TW" i="1">
                                      <a:latin typeface="Cambria Math" panose="02040503050406030204" pitchFamily="18" charset="0"/>
                                    </a:rPr>
                                  </m:ctrlPr>
                                </m:dPr>
                                <m:e>
                                  <m:r>
                                    <a:rPr lang="en-GB" altLang="zh-TW" i="1">
                                      <a:latin typeface="Cambria Math" panose="02040503050406030204" pitchFamily="18" charset="0"/>
                                    </a:rPr>
                                    <m:t>…</m:t>
                                  </m:r>
                                </m:e>
                              </m:d>
                              <m:r>
                                <a:rPr lang="en-GB" altLang="zh-TW" i="1">
                                  <a:latin typeface="Cambria Math" panose="02040503050406030204" pitchFamily="18" charset="0"/>
                                </a:rPr>
                                <m:t>+</m:t>
                              </m:r>
                              <m:r>
                                <a:rPr lang="en-US" altLang="zh-TW" b="1" i="0" smtClean="0">
                                  <a:solidFill>
                                    <a:srgbClr val="FFC000"/>
                                  </a:solidFill>
                                  <a:latin typeface="Cambria Math" panose="02040503050406030204" pitchFamily="18" charset="0"/>
                                </a:rPr>
                                <m:t>𝐮</m:t>
                              </m:r>
                              <m:r>
                                <a:rPr lang="en-US" altLang="zh-TW" b="0" i="1" smtClean="0">
                                  <a:solidFill>
                                    <a:srgbClr val="FFC000"/>
                                  </a:solidFill>
                                  <a:latin typeface="Cambria Math" panose="02040503050406030204" pitchFamily="18" charset="0"/>
                                </a:rPr>
                                <m:t>(</m:t>
                              </m:r>
                              <m:r>
                                <a:rPr lang="en-US" altLang="zh-TW" b="0" i="1" smtClean="0">
                                  <a:solidFill>
                                    <a:srgbClr val="FFC000"/>
                                  </a:solidFill>
                                  <a:latin typeface="Cambria Math" panose="02040503050406030204" pitchFamily="18" charset="0"/>
                                </a:rPr>
                                <m:t>𝑛</m:t>
                              </m:r>
                              <m:r>
                                <a:rPr lang="en-US" altLang="zh-TW" b="0" i="1" smtClean="0">
                                  <a:solidFill>
                                    <a:srgbClr val="FFC000"/>
                                  </a:solidFill>
                                  <a:latin typeface="Cambria Math" panose="02040503050406030204" pitchFamily="18" charset="0"/>
                                </a:rPr>
                                <m:t>−2)</m:t>
                              </m:r>
                            </m:e>
                          </m:d>
                          <m:r>
                            <a:rPr lang="en-GB" altLang="zh-TW" i="1">
                              <a:latin typeface="Cambria Math" panose="02040503050406030204" pitchFamily="18" charset="0"/>
                            </a:rPr>
                            <m:t>+</m:t>
                          </m:r>
                          <m:r>
                            <a:rPr lang="en-US" altLang="zh-TW" b="1" i="0" smtClean="0">
                              <a:solidFill>
                                <a:srgbClr val="FFC000"/>
                              </a:solidFill>
                              <a:latin typeface="Cambria Math" panose="02040503050406030204" pitchFamily="18" charset="0"/>
                            </a:rPr>
                            <m:t>𝐮</m:t>
                          </m:r>
                          <m:r>
                            <a:rPr lang="en-US" altLang="zh-TW" b="0" i="1" smtClean="0">
                              <a:solidFill>
                                <a:srgbClr val="FFC000"/>
                              </a:solidFill>
                              <a:latin typeface="Cambria Math" panose="02040503050406030204" pitchFamily="18" charset="0"/>
                            </a:rPr>
                            <m:t>(</m:t>
                          </m:r>
                          <m:r>
                            <a:rPr lang="en-US" altLang="zh-TW" b="0" i="1" smtClean="0">
                              <a:solidFill>
                                <a:srgbClr val="FFC000"/>
                              </a:solidFill>
                              <a:latin typeface="Cambria Math" panose="02040503050406030204" pitchFamily="18" charset="0"/>
                            </a:rPr>
                            <m:t>𝑛</m:t>
                          </m:r>
                          <m:r>
                            <a:rPr lang="en-US" altLang="zh-TW" b="0" i="1" smtClean="0">
                              <a:solidFill>
                                <a:srgbClr val="FFC000"/>
                              </a:solidFill>
                              <a:latin typeface="Cambria Math" panose="02040503050406030204" pitchFamily="18" charset="0"/>
                            </a:rPr>
                            <m:t>−1)</m:t>
                          </m:r>
                        </m:e>
                      </m:d>
                      <m:r>
                        <a:rPr lang="en-GB" altLang="zh-TW" i="1">
                          <a:latin typeface="Cambria Math" panose="02040503050406030204" pitchFamily="18" charset="0"/>
                        </a:rPr>
                        <m:t>+</m:t>
                      </m:r>
                      <m:r>
                        <a:rPr lang="en-US" altLang="zh-TW" b="1" i="0" smtClean="0">
                          <a:solidFill>
                            <a:srgbClr val="FFC000"/>
                          </a:solidFill>
                          <a:latin typeface="Cambria Math" panose="02040503050406030204" pitchFamily="18" charset="0"/>
                        </a:rPr>
                        <m:t>𝐮</m:t>
                      </m:r>
                      <m:r>
                        <a:rPr lang="en-US" altLang="zh-TW" b="0" i="1" smtClean="0">
                          <a:solidFill>
                            <a:srgbClr val="FFC000"/>
                          </a:solidFill>
                          <a:latin typeface="Cambria Math" panose="02040503050406030204" pitchFamily="18" charset="0"/>
                        </a:rPr>
                        <m:t>(</m:t>
                      </m:r>
                      <m:r>
                        <a:rPr lang="en-US" altLang="zh-TW" b="0" i="1" smtClean="0">
                          <a:solidFill>
                            <a:srgbClr val="FFC000"/>
                          </a:solidFill>
                          <a:latin typeface="Cambria Math" panose="02040503050406030204" pitchFamily="18" charset="0"/>
                        </a:rPr>
                        <m:t>𝑛</m:t>
                      </m:r>
                      <m:r>
                        <a:rPr lang="en-US" altLang="zh-TW" b="0" i="1" smtClean="0">
                          <a:solidFill>
                            <a:srgbClr val="FFC000"/>
                          </a:solidFill>
                          <a:latin typeface="Cambria Math" panose="02040503050406030204" pitchFamily="18" charset="0"/>
                        </a:rPr>
                        <m:t>)</m:t>
                      </m:r>
                    </m:oMath>
                  </m:oMathPara>
                </a14:m>
                <a:endParaRPr lang="en-US" altLang="zh-TW"/>
              </a:p>
              <a:p>
                <a:pPr marL="0" indent="0">
                  <a:buNone/>
                </a:pPr>
                <a:endParaRPr lang="en-US" altLang="zh-TW"/>
              </a:p>
              <a:p>
                <a:pPr marL="0" indent="0">
                  <a:buNone/>
                </a:pPr>
                <a:r>
                  <a:rPr lang="en-US" altLang="zh-TW" err="1"/>
                  <a:t>Parallelisable</a:t>
                </a:r>
                <a:r>
                  <a:rPr lang="en-US" altLang="zh-TW"/>
                  <a:t> </a:t>
                </a:r>
                <a:r>
                  <a:rPr lang="en-US" altLang="zh-TW">
                    <a:sym typeface="Wingdings" panose="05000000000000000000" pitchFamily="2" charset="2"/>
                  </a:rPr>
                  <a:t> </a:t>
                </a:r>
              </a:p>
              <a:p>
                <a:r>
                  <a:rPr lang="en-US" altLang="zh-TW">
                    <a:sym typeface="Wingdings" panose="05000000000000000000" pitchFamily="2" charset="2"/>
                  </a:rPr>
                  <a:t>Parallel associative scan</a:t>
                </a:r>
              </a:p>
              <a:p>
                <a:pPr marL="0" indent="0">
                  <a:buNone/>
                </a:pPr>
                <a:endParaRPr lang="en-US" altLang="zh-TW">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d>
                        <m:dPr>
                          <m:ctrlPr>
                            <a:rPr lang="en-GB" altLang="zh-TW" i="1">
                              <a:latin typeface="Cambria Math" panose="02040503050406030204" pitchFamily="18" charset="0"/>
                            </a:rPr>
                          </m:ctrlPr>
                        </m:dPr>
                        <m:e>
                          <m:r>
                            <a:rPr lang="en-GB" altLang="zh-TW" i="1">
                              <a:latin typeface="Cambria Math" panose="02040503050406030204" pitchFamily="18" charset="0"/>
                            </a:rPr>
                            <m:t>𝐔</m:t>
                          </m:r>
                          <m:r>
                            <a:rPr lang="en-GB" altLang="zh-TW" i="1">
                              <a:latin typeface="Cambria Math" panose="02040503050406030204" pitchFamily="18" charset="0"/>
                            </a:rPr>
                            <m:t>,</m:t>
                          </m:r>
                          <m:r>
                            <a:rPr lang="en-GB" altLang="zh-TW" i="1">
                              <a:latin typeface="Cambria Math" panose="02040503050406030204" pitchFamily="18" charset="0"/>
                            </a:rPr>
                            <m:t>𝐱</m:t>
                          </m:r>
                        </m:e>
                      </m:d>
                      <m:r>
                        <a:rPr lang="en-GB" altLang="zh-TW" i="1">
                          <a:latin typeface="Cambria Math" panose="02040503050406030204" pitchFamily="18" charset="0"/>
                        </a:rPr>
                        <m:t>⊕</m:t>
                      </m:r>
                      <m:d>
                        <m:dPr>
                          <m:ctrlPr>
                            <a:rPr lang="en-GB" altLang="zh-TW" i="1">
                              <a:latin typeface="Cambria Math" panose="02040503050406030204" pitchFamily="18" charset="0"/>
                            </a:rPr>
                          </m:ctrlPr>
                        </m:dPr>
                        <m:e>
                          <m:r>
                            <a:rPr lang="en-GB" altLang="zh-TW" i="1">
                              <a:latin typeface="Cambria Math" panose="02040503050406030204" pitchFamily="18" charset="0"/>
                            </a:rPr>
                            <m:t>𝐕</m:t>
                          </m:r>
                          <m:r>
                            <a:rPr lang="en-GB" altLang="zh-TW" i="1">
                              <a:latin typeface="Cambria Math" panose="02040503050406030204" pitchFamily="18" charset="0"/>
                            </a:rPr>
                            <m:t>,</m:t>
                          </m:r>
                          <m:r>
                            <a:rPr lang="en-GB" altLang="zh-TW" i="1">
                              <a:latin typeface="Cambria Math" panose="02040503050406030204" pitchFamily="18" charset="0"/>
                            </a:rPr>
                            <m:t>𝐳</m:t>
                          </m:r>
                        </m:e>
                      </m:d>
                      <m:r>
                        <a:rPr lang="en-GB" altLang="zh-TW" i="1">
                          <a:latin typeface="Cambria Math" panose="02040503050406030204" pitchFamily="18" charset="0"/>
                        </a:rPr>
                        <m:t>↦</m:t>
                      </m:r>
                      <m:d>
                        <m:dPr>
                          <m:ctrlPr>
                            <a:rPr lang="en-GB" altLang="zh-TW" i="1">
                              <a:latin typeface="Cambria Math" panose="02040503050406030204" pitchFamily="18" charset="0"/>
                            </a:rPr>
                          </m:ctrlPr>
                        </m:dPr>
                        <m:e>
                          <m:r>
                            <a:rPr lang="en-GB" altLang="zh-TW" i="1">
                              <a:latin typeface="Cambria Math" panose="02040503050406030204" pitchFamily="18" charset="0"/>
                            </a:rPr>
                            <m:t>𝐕𝐔</m:t>
                          </m:r>
                          <m:r>
                            <a:rPr lang="en-GB" altLang="zh-TW" i="1">
                              <a:latin typeface="Cambria Math" panose="02040503050406030204" pitchFamily="18" charset="0"/>
                            </a:rPr>
                            <m:t>,</m:t>
                          </m:r>
                          <m:r>
                            <a:rPr lang="en-GB" altLang="zh-TW" i="1">
                              <a:latin typeface="Cambria Math" panose="02040503050406030204" pitchFamily="18" charset="0"/>
                            </a:rPr>
                            <m:t>𝐕𝐱</m:t>
                          </m:r>
                          <m:r>
                            <a:rPr lang="en-GB" altLang="zh-TW" i="1">
                              <a:latin typeface="Cambria Math" panose="02040503050406030204" pitchFamily="18" charset="0"/>
                            </a:rPr>
                            <m:t>+</m:t>
                          </m:r>
                          <m:r>
                            <a:rPr lang="en-GB" altLang="zh-TW" i="1">
                              <a:latin typeface="Cambria Math" panose="02040503050406030204" pitchFamily="18" charset="0"/>
                            </a:rPr>
                            <m:t>𝐳</m:t>
                          </m:r>
                        </m:e>
                      </m:d>
                    </m:oMath>
                  </m:oMathPara>
                </a14:m>
                <a:endParaRPr lang="en-US" altLang="zh-TW">
                  <a:sym typeface="Wingdings" panose="05000000000000000000" pitchFamily="2" charset="2"/>
                </a:endParaRPr>
              </a:p>
              <a:p>
                <a:pPr marL="0" indent="0">
                  <a:buNone/>
                </a:pPr>
                <a:endParaRPr lang="en-US" altLang="zh-TW">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d>
                        <m:dPr>
                          <m:ctrlPr>
                            <a:rPr lang="en-GB" altLang="zh-TW" i="1" smtClean="0">
                              <a:latin typeface="Cambria Math" panose="02040503050406030204" pitchFamily="18" charset="0"/>
                            </a:rPr>
                          </m:ctrlPr>
                        </m:dPr>
                        <m:e>
                          <m:r>
                            <a:rPr lang="en-GB" altLang="zh-TW" b="1" i="1">
                              <a:latin typeface="Cambria Math" panose="02040503050406030204" pitchFamily="18" charset="0"/>
                            </a:rPr>
                            <m:t>𝟎</m:t>
                          </m:r>
                          <m:r>
                            <a:rPr lang="en-GB" altLang="zh-TW" i="1">
                              <a:latin typeface="Cambria Math" panose="02040503050406030204" pitchFamily="18" charset="0"/>
                            </a:rPr>
                            <m:t>,</m:t>
                          </m:r>
                          <m:r>
                            <a:rPr lang="en-US" altLang="zh-TW" b="1" smtClean="0">
                              <a:solidFill>
                                <a:srgbClr val="92D050"/>
                              </a:solidFill>
                              <a:latin typeface="Cambria Math" panose="02040503050406030204" pitchFamily="18" charset="0"/>
                            </a:rPr>
                            <m:t>𝐯</m:t>
                          </m:r>
                          <m: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𝑛</m:t>
                          </m:r>
                          <m:r>
                            <a:rPr lang="en-US" altLang="zh-TW" i="1">
                              <a:solidFill>
                                <a:srgbClr val="92D050"/>
                              </a:solidFill>
                              <a:latin typeface="Cambria Math" panose="02040503050406030204" pitchFamily="18" charset="0"/>
                            </a:rPr>
                            <m:t>+1)</m:t>
                          </m:r>
                        </m:e>
                      </m:d>
                      <m:r>
                        <a:rPr lang="en-GB" altLang="zh-TW" i="1">
                          <a:latin typeface="Cambria Math" panose="02040503050406030204" pitchFamily="18" charset="0"/>
                        </a:rPr>
                        <m:t>=</m:t>
                      </m:r>
                      <m:d>
                        <m:dPr>
                          <m:ctrlPr>
                            <a:rPr lang="en-GB" altLang="zh-TW" i="1">
                              <a:latin typeface="Cambria Math" panose="02040503050406030204" pitchFamily="18" charset="0"/>
                            </a:rPr>
                          </m:ctrlPr>
                        </m:dPr>
                        <m:e>
                          <m:r>
                            <a:rPr lang="en-GB" altLang="zh-TW" b="1" i="1" smtClean="0">
                              <a:latin typeface="Cambria Math" panose="02040503050406030204" pitchFamily="18" charset="0"/>
                            </a:rPr>
                            <m:t>𝟎</m:t>
                          </m:r>
                          <m:r>
                            <a:rPr lang="en-GB" altLang="zh-TW" i="1">
                              <a:latin typeface="Cambria Math" panose="02040503050406030204" pitchFamily="18" charset="0"/>
                            </a:rPr>
                            <m:t>,</m:t>
                          </m:r>
                          <m:r>
                            <a:rPr lang="en-US" altLang="zh-TW" b="1">
                              <a:solidFill>
                                <a:srgbClr val="92D050"/>
                              </a:solidFill>
                              <a:latin typeface="Cambria Math" panose="02040503050406030204" pitchFamily="18" charset="0"/>
                            </a:rPr>
                            <m:t>𝐯</m:t>
                          </m:r>
                          <m:r>
                            <a:rPr lang="en-US" altLang="zh-TW" i="1">
                              <a:solidFill>
                                <a:srgbClr val="92D050"/>
                              </a:solidFill>
                              <a:latin typeface="Cambria Math" panose="02040503050406030204" pitchFamily="18" charset="0"/>
                            </a:rPr>
                            <m:t>(</m:t>
                          </m:r>
                          <m:r>
                            <a:rPr lang="en-GB" altLang="zh-TW" b="0" i="1" smtClean="0">
                              <a:solidFill>
                                <a:srgbClr val="92D050"/>
                              </a:solidFill>
                              <a:latin typeface="Cambria Math" panose="02040503050406030204" pitchFamily="18" charset="0"/>
                            </a:rPr>
                            <m:t>0</m:t>
                          </m:r>
                          <m:r>
                            <a:rPr lang="en-US" altLang="zh-TW" i="1">
                              <a:solidFill>
                                <a:srgbClr val="92D050"/>
                              </a:solidFill>
                              <a:latin typeface="Cambria Math" panose="02040503050406030204" pitchFamily="18" charset="0"/>
                            </a:rPr>
                            <m:t>)</m:t>
                          </m:r>
                        </m:e>
                      </m:d>
                      <m:r>
                        <a:rPr lang="en-GB" altLang="zh-TW" i="1">
                          <a:latin typeface="Cambria Math" panose="02040503050406030204" pitchFamily="18" charset="0"/>
                        </a:rPr>
                        <m:t>⊕</m:t>
                      </m:r>
                      <m:d>
                        <m:dPr>
                          <m:ctrlPr>
                            <a:rPr lang="en-GB" altLang="zh-TW" i="1">
                              <a:latin typeface="Cambria Math" panose="02040503050406030204" pitchFamily="18" charset="0"/>
                            </a:rPr>
                          </m:ctrlPr>
                        </m:dPr>
                        <m:e>
                          <m:r>
                            <a:rPr lang="en-GB" altLang="zh-TW" i="1">
                              <a:latin typeface="Cambria Math" panose="02040503050406030204" pitchFamily="18" charset="0"/>
                            </a:rPr>
                            <m:t>𝐀</m:t>
                          </m:r>
                          <m:r>
                            <a:rPr lang="en-GB" altLang="zh-TW" i="1">
                              <a:latin typeface="Cambria Math" panose="02040503050406030204" pitchFamily="18" charset="0"/>
                            </a:rPr>
                            <m:t>,</m:t>
                          </m:r>
                          <m:r>
                            <a:rPr lang="en-US" altLang="zh-TW" b="1" i="0" smtClean="0">
                              <a:solidFill>
                                <a:srgbClr val="FFC000"/>
                              </a:solidFill>
                              <a:latin typeface="Cambria Math" panose="02040503050406030204" pitchFamily="18" charset="0"/>
                            </a:rPr>
                            <m:t>𝐮</m:t>
                          </m:r>
                          <m:r>
                            <a:rPr lang="en-US" altLang="zh-TW" b="0" i="1" smtClean="0">
                              <a:solidFill>
                                <a:srgbClr val="FFC000"/>
                              </a:solidFill>
                              <a:latin typeface="Cambria Math" panose="02040503050406030204" pitchFamily="18" charset="0"/>
                            </a:rPr>
                            <m:t>(0)</m:t>
                          </m:r>
                        </m:e>
                      </m:d>
                      <m:r>
                        <a:rPr lang="en-GB" altLang="zh-TW" i="1">
                          <a:latin typeface="Cambria Math" panose="02040503050406030204" pitchFamily="18" charset="0"/>
                        </a:rPr>
                        <m:t>⊕</m:t>
                      </m:r>
                      <m:d>
                        <m:dPr>
                          <m:ctrlPr>
                            <a:rPr lang="en-GB" altLang="zh-TW" i="1">
                              <a:latin typeface="Cambria Math" panose="02040503050406030204" pitchFamily="18" charset="0"/>
                            </a:rPr>
                          </m:ctrlPr>
                        </m:dPr>
                        <m:e>
                          <m:r>
                            <a:rPr lang="en-GB" altLang="zh-TW" i="1">
                              <a:latin typeface="Cambria Math" panose="02040503050406030204" pitchFamily="18" charset="0"/>
                            </a:rPr>
                            <m:t>𝐀</m:t>
                          </m:r>
                          <m:r>
                            <a:rPr lang="en-GB" altLang="zh-TW" i="1">
                              <a:latin typeface="Cambria Math" panose="02040503050406030204" pitchFamily="18" charset="0"/>
                            </a:rPr>
                            <m:t>,</m:t>
                          </m:r>
                          <m:r>
                            <a:rPr lang="en-US" altLang="zh-TW" b="1" i="0" smtClean="0">
                              <a:solidFill>
                                <a:srgbClr val="FFC000"/>
                              </a:solidFill>
                              <a:latin typeface="Cambria Math" panose="02040503050406030204" pitchFamily="18" charset="0"/>
                            </a:rPr>
                            <m:t>𝐮</m:t>
                          </m:r>
                          <m:r>
                            <a:rPr lang="en-US" altLang="zh-TW" b="1" i="1" smtClean="0">
                              <a:solidFill>
                                <a:srgbClr val="FFC000"/>
                              </a:solidFill>
                              <a:latin typeface="Cambria Math" panose="02040503050406030204" pitchFamily="18" charset="0"/>
                            </a:rPr>
                            <m:t>(1)</m:t>
                          </m:r>
                        </m:e>
                      </m:d>
                      <m:r>
                        <a:rPr lang="en-GB" altLang="zh-TW" i="1">
                          <a:latin typeface="Cambria Math" panose="02040503050406030204" pitchFamily="18" charset="0"/>
                        </a:rPr>
                        <m:t>⊕⋯⊕</m:t>
                      </m:r>
                      <m:d>
                        <m:dPr>
                          <m:ctrlPr>
                            <a:rPr lang="en-GB" altLang="zh-TW" i="1">
                              <a:latin typeface="Cambria Math" panose="02040503050406030204" pitchFamily="18" charset="0"/>
                            </a:rPr>
                          </m:ctrlPr>
                        </m:dPr>
                        <m:e>
                          <m:r>
                            <a:rPr lang="en-GB" altLang="zh-TW" i="1">
                              <a:latin typeface="Cambria Math" panose="02040503050406030204" pitchFamily="18" charset="0"/>
                            </a:rPr>
                            <m:t>𝐀</m:t>
                          </m:r>
                          <m:r>
                            <a:rPr lang="en-GB" altLang="zh-TW" i="1">
                              <a:latin typeface="Cambria Math" panose="02040503050406030204" pitchFamily="18" charset="0"/>
                            </a:rPr>
                            <m:t>,</m:t>
                          </m:r>
                          <m:r>
                            <a:rPr lang="en-US" altLang="zh-TW" b="1" smtClean="0">
                              <a:solidFill>
                                <a:srgbClr val="FFC000"/>
                              </a:solidFill>
                              <a:latin typeface="Cambria Math" panose="02040503050406030204" pitchFamily="18" charset="0"/>
                            </a:rPr>
                            <m:t>𝐮</m:t>
                          </m:r>
                          <m:r>
                            <a:rPr lang="en-US" altLang="zh-TW" i="1">
                              <a:solidFill>
                                <a:srgbClr val="FFC000"/>
                              </a:solidFill>
                              <a:latin typeface="Cambria Math" panose="02040503050406030204" pitchFamily="18" charset="0"/>
                            </a:rPr>
                            <m:t>(</m:t>
                          </m:r>
                          <m:r>
                            <a:rPr lang="en-US" altLang="zh-TW" i="1">
                              <a:solidFill>
                                <a:srgbClr val="FFC000"/>
                              </a:solidFill>
                              <a:latin typeface="Cambria Math" panose="02040503050406030204" pitchFamily="18" charset="0"/>
                            </a:rPr>
                            <m:t>𝑛</m:t>
                          </m:r>
                          <m:r>
                            <a:rPr lang="en-US" altLang="zh-TW" b="0" i="1" smtClean="0">
                              <a:solidFill>
                                <a:srgbClr val="FFC000"/>
                              </a:solidFill>
                              <a:latin typeface="Cambria Math" panose="02040503050406030204" pitchFamily="18" charset="0"/>
                            </a:rPr>
                            <m:t>)</m:t>
                          </m:r>
                        </m:e>
                      </m:d>
                    </m:oMath>
                  </m:oMathPara>
                </a14:m>
                <a:endParaRPr lang="en-US" altLang="zh-TW"/>
              </a:p>
              <a:p>
                <a:pPr marL="0" indent="0">
                  <a:buNone/>
                </a:pPr>
                <a:endParaRPr lang="zh-TW" altLang="en-US"/>
              </a:p>
            </p:txBody>
          </p:sp>
        </mc:Choice>
        <mc:Fallback xmlns="">
          <p:sp>
            <p:nvSpPr>
              <p:cNvPr id="3" name="Content Placeholder 2">
                <a:extLst>
                  <a:ext uri="{FF2B5EF4-FFF2-40B4-BE49-F238E27FC236}">
                    <a16:creationId xmlns:a16="http://schemas.microsoft.com/office/drawing/2014/main" id="{F5EE0F0F-C474-E888-D886-E9391DB2A540}"/>
                  </a:ext>
                </a:extLst>
              </p:cNvPr>
              <p:cNvSpPr>
                <a:spLocks noGrp="1" noRot="1" noChangeAspect="1" noMove="1" noResize="1" noEditPoints="1" noAdjustHandles="1" noChangeArrowheads="1" noChangeShapeType="1" noTextEdit="1"/>
              </p:cNvSpPr>
              <p:nvPr>
                <p:ph idx="1"/>
              </p:nvPr>
            </p:nvSpPr>
            <p:spPr>
              <a:blipFill>
                <a:blip r:embed="rId3"/>
                <a:stretch>
                  <a:fillRect l="-1043" t="-308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26835267-CD6B-EA6F-E250-DBEA0798DD3A}"/>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C68E0816-9AAD-C086-CAD0-2A9169854894}"/>
              </a:ext>
            </a:extLst>
          </p:cNvPr>
          <p:cNvSpPr>
            <a:spLocks noGrp="1"/>
          </p:cNvSpPr>
          <p:nvPr>
            <p:ph type="sldNum" sz="quarter" idx="12"/>
          </p:nvPr>
        </p:nvSpPr>
        <p:spPr/>
        <p:txBody>
          <a:bodyPr/>
          <a:lstStyle/>
          <a:p>
            <a:fld id="{EFAA6198-8B2D-4500-8E8B-4BFF2C464751}" type="slidenum">
              <a:rPr lang="zh-TW" altLang="en-US" smtClean="0"/>
              <a:t>16</a:t>
            </a:fld>
            <a:endParaRPr lang="zh-TW" altLang="en-US"/>
          </a:p>
        </p:txBody>
      </p:sp>
    </p:spTree>
    <p:extLst>
      <p:ext uri="{BB962C8B-B14F-4D97-AF65-F5344CB8AC3E}">
        <p14:creationId xmlns:p14="http://schemas.microsoft.com/office/powerpoint/2010/main" val="4072821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A3847-5150-87AA-C26C-C8745AF1A900}"/>
              </a:ext>
            </a:extLst>
          </p:cNvPr>
          <p:cNvSpPr>
            <a:spLocks noGrp="1"/>
          </p:cNvSpPr>
          <p:nvPr>
            <p:ph type="title"/>
          </p:nvPr>
        </p:nvSpPr>
        <p:spPr/>
        <p:txBody>
          <a:bodyPr/>
          <a:lstStyle/>
          <a:p>
            <a:r>
              <a:rPr lang="en-US" altLang="zh-TW" err="1"/>
              <a:t>Diagonalised</a:t>
            </a:r>
            <a:r>
              <a:rPr lang="en-US" altLang="zh-TW"/>
              <a:t> SSM</a:t>
            </a:r>
            <a:endParaRPr lang="zh-TW" alt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D61C1C-E6C3-4E7A-62BB-EEB1779E9021}"/>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acc>
                        <m:accPr>
                          <m:chr m:val="̃"/>
                          <m:ctrlPr>
                            <a:rPr lang="en-US" altLang="zh-TW" i="1" smtClean="0">
                              <a:solidFill>
                                <a:srgbClr val="92D050"/>
                              </a:solidFill>
                              <a:latin typeface="Cambria Math" panose="02040503050406030204" pitchFamily="18" charset="0"/>
                            </a:rPr>
                          </m:ctrlPr>
                        </m:accPr>
                        <m:e>
                          <m:r>
                            <a:rPr lang="en-US" altLang="zh-TW" i="1">
                              <a:solidFill>
                                <a:srgbClr val="92D050"/>
                              </a:solidFill>
                              <a:latin typeface="Cambria Math" panose="02040503050406030204" pitchFamily="18" charset="0"/>
                            </a:rPr>
                            <m:t>𝐯</m:t>
                          </m:r>
                        </m:e>
                      </m:acc>
                      <m:d>
                        <m:dPr>
                          <m:ctrlPr>
                            <a:rPr lang="en-US" altLang="zh-TW" i="1">
                              <a:solidFill>
                                <a:srgbClr val="92D050"/>
                              </a:solidFill>
                              <a:latin typeface="Cambria Math" panose="02040503050406030204" pitchFamily="18" charset="0"/>
                            </a:rPr>
                          </m:ctrlPr>
                        </m:dPr>
                        <m:e>
                          <m:r>
                            <a:rPr lang="en-US" altLang="zh-TW" i="1">
                              <a:solidFill>
                                <a:srgbClr val="92D050"/>
                              </a:solidFill>
                              <a:latin typeface="Cambria Math" panose="02040503050406030204" pitchFamily="18" charset="0"/>
                            </a:rPr>
                            <m:t>𝑛</m:t>
                          </m:r>
                          <m:r>
                            <a:rPr lang="en-US" altLang="zh-TW" i="1">
                              <a:solidFill>
                                <a:srgbClr val="92D050"/>
                              </a:solidFill>
                              <a:latin typeface="Cambria Math" panose="02040503050406030204" pitchFamily="18" charset="0"/>
                            </a:rPr>
                            <m:t>+1</m:t>
                          </m:r>
                        </m:e>
                      </m:d>
                      <m:r>
                        <a:rPr lang="pt-BR" altLang="zh-TW" i="1">
                          <a:latin typeface="Cambria Math" panose="02040503050406030204" pitchFamily="18" charset="0"/>
                        </a:rPr>
                        <m:t>=</m:t>
                      </m:r>
                      <m:d>
                        <m:dPr>
                          <m:begChr m:val="["/>
                          <m:endChr m:val="]"/>
                          <m:ctrlPr>
                            <a:rPr lang="pt-BR" altLang="zh-TW" i="1" smtClean="0">
                              <a:latin typeface="Cambria Math" panose="02040503050406030204" pitchFamily="18" charset="0"/>
                            </a:rPr>
                          </m:ctrlPr>
                        </m:dPr>
                        <m:e>
                          <m:m>
                            <m:mPr>
                              <m:mcs>
                                <m:mc>
                                  <m:mcPr>
                                    <m:count m:val="3"/>
                                    <m:mcJc m:val="center"/>
                                  </m:mcPr>
                                </m:mc>
                              </m:mcs>
                              <m:ctrlPr>
                                <a:rPr lang="pt-BR" altLang="zh-TW" i="1" smtClean="0">
                                  <a:latin typeface="Cambria Math" panose="02040503050406030204" pitchFamily="18" charset="0"/>
                                </a:rPr>
                              </m:ctrlPr>
                            </m:mPr>
                            <m:mr>
                              <m:e>
                                <m:sSub>
                                  <m:sSubPr>
                                    <m:ctrlPr>
                                      <a:rPr lang="pt-BR" altLang="zh-TW" i="1" smtClean="0">
                                        <a:latin typeface="Cambria Math" panose="02040503050406030204" pitchFamily="18" charset="0"/>
                                      </a:rPr>
                                    </m:ctrlPr>
                                  </m:sSubPr>
                                  <m:e>
                                    <m:r>
                                      <m:rPr>
                                        <m:sty m:val="p"/>
                                      </m:rPr>
                                      <a:rPr lang="el-GR" altLang="zh-TW" i="1">
                                        <a:latin typeface="Cambria Math" panose="02040503050406030204" pitchFamily="18" charset="0"/>
                                      </a:rPr>
                                      <m:t>λ</m:t>
                                    </m:r>
                                  </m:e>
                                  <m:sub>
                                    <m:r>
                                      <a:rPr lang="en-US" altLang="zh-TW" b="0" i="1" smtClean="0">
                                        <a:latin typeface="Cambria Math" panose="02040503050406030204" pitchFamily="18" charset="0"/>
                                      </a:rPr>
                                      <m:t>1</m:t>
                                    </m:r>
                                  </m:sub>
                                </m:sSub>
                              </m:e>
                              <m:e>
                                <m:r>
                                  <a:rPr lang="pt-BR" altLang="zh-TW" i="1" smtClean="0">
                                    <a:latin typeface="Cambria Math" panose="02040503050406030204" pitchFamily="18" charset="0"/>
                                  </a:rPr>
                                  <m:t>⋯</m:t>
                                </m:r>
                              </m:e>
                              <m:e>
                                <m:r>
                                  <a:rPr lang="en-US" altLang="zh-TW" b="0" i="1" smtClean="0">
                                    <a:latin typeface="Cambria Math" panose="02040503050406030204" pitchFamily="18" charset="0"/>
                                  </a:rPr>
                                  <m:t>0</m:t>
                                </m:r>
                              </m:e>
                            </m:mr>
                            <m:mr>
                              <m:e>
                                <m:r>
                                  <a:rPr lang="pt-BR" altLang="zh-TW" i="1" smtClean="0">
                                    <a:latin typeface="Cambria Math" panose="02040503050406030204" pitchFamily="18" charset="0"/>
                                  </a:rPr>
                                  <m:t>⋮</m:t>
                                </m:r>
                              </m:e>
                              <m:e>
                                <m:r>
                                  <a:rPr lang="pt-BR" altLang="zh-TW" i="1" smtClean="0">
                                    <a:latin typeface="Cambria Math" panose="02040503050406030204" pitchFamily="18" charset="0"/>
                                  </a:rPr>
                                  <m:t>⋱</m:t>
                                </m:r>
                              </m:e>
                              <m:e>
                                <m:r>
                                  <a:rPr lang="pt-BR" altLang="zh-TW" i="1" smtClean="0">
                                    <a:latin typeface="Cambria Math" panose="02040503050406030204" pitchFamily="18" charset="0"/>
                                  </a:rPr>
                                  <m:t>⋮</m:t>
                                </m:r>
                              </m:e>
                            </m:mr>
                            <m:mr>
                              <m:e>
                                <m:r>
                                  <a:rPr lang="en-US" altLang="zh-TW" b="0" i="1" smtClean="0">
                                    <a:latin typeface="Cambria Math" panose="02040503050406030204" pitchFamily="18" charset="0"/>
                                  </a:rPr>
                                  <m:t>0</m:t>
                                </m:r>
                              </m:e>
                              <m:e>
                                <m:r>
                                  <a:rPr lang="pt-BR" altLang="zh-TW" i="1" smtClean="0">
                                    <a:latin typeface="Cambria Math" panose="02040503050406030204" pitchFamily="18" charset="0"/>
                                  </a:rPr>
                                  <m:t>⋯</m:t>
                                </m:r>
                              </m:e>
                              <m:e>
                                <m:sSub>
                                  <m:sSubPr>
                                    <m:ctrlPr>
                                      <a:rPr lang="pt-BR" altLang="zh-TW" i="1" smtClean="0">
                                        <a:latin typeface="Cambria Math" panose="02040503050406030204" pitchFamily="18" charset="0"/>
                                      </a:rPr>
                                    </m:ctrlPr>
                                  </m:sSubPr>
                                  <m:e>
                                    <m:r>
                                      <m:rPr>
                                        <m:sty m:val="p"/>
                                      </m:rPr>
                                      <a:rPr lang="el-GR" altLang="zh-TW" i="1">
                                        <a:latin typeface="Cambria Math" panose="02040503050406030204" pitchFamily="18" charset="0"/>
                                      </a:rPr>
                                      <m:t>λ</m:t>
                                    </m:r>
                                  </m:e>
                                  <m:sub>
                                    <m:r>
                                      <a:rPr lang="en-US" altLang="zh-TW" b="0" i="1" smtClean="0">
                                        <a:latin typeface="Cambria Math" panose="02040503050406030204" pitchFamily="18" charset="0"/>
                                      </a:rPr>
                                      <m:t>𝑀</m:t>
                                    </m:r>
                                  </m:sub>
                                </m:sSub>
                              </m:e>
                            </m:mr>
                          </m:m>
                        </m:e>
                      </m:d>
                      <m:acc>
                        <m:accPr>
                          <m:chr m:val="̃"/>
                          <m:ctrlPr>
                            <a:rPr lang="en-US" altLang="zh-TW" i="1" smtClean="0">
                              <a:solidFill>
                                <a:srgbClr val="92D050"/>
                              </a:solidFill>
                              <a:latin typeface="Cambria Math" panose="02040503050406030204" pitchFamily="18" charset="0"/>
                            </a:rPr>
                          </m:ctrlPr>
                        </m:accPr>
                        <m:e>
                          <m:r>
                            <a:rPr lang="en-US" altLang="zh-TW" i="1">
                              <a:solidFill>
                                <a:srgbClr val="92D050"/>
                              </a:solidFill>
                              <a:latin typeface="Cambria Math" panose="02040503050406030204" pitchFamily="18" charset="0"/>
                            </a:rPr>
                            <m:t>𝐯</m:t>
                          </m:r>
                        </m:e>
                      </m:acc>
                      <m:d>
                        <m:dPr>
                          <m:ctrlPr>
                            <a:rPr lang="en-US" altLang="zh-TW" i="1">
                              <a:solidFill>
                                <a:srgbClr val="92D050"/>
                              </a:solidFill>
                              <a:latin typeface="Cambria Math" panose="02040503050406030204" pitchFamily="18" charset="0"/>
                            </a:rPr>
                          </m:ctrlPr>
                        </m:dPr>
                        <m:e>
                          <m:r>
                            <a:rPr lang="pt-BR" altLang="zh-TW" i="1">
                              <a:solidFill>
                                <a:srgbClr val="92D050"/>
                              </a:solidFill>
                              <a:latin typeface="Cambria Math" panose="02040503050406030204" pitchFamily="18" charset="0"/>
                            </a:rPr>
                            <m:t>𝑛</m:t>
                          </m:r>
                        </m:e>
                      </m:d>
                      <m:r>
                        <a:rPr lang="pt-BR" altLang="zh-TW" i="1">
                          <a:latin typeface="Cambria Math" panose="02040503050406030204" pitchFamily="18" charset="0"/>
                        </a:rPr>
                        <m:t>+</m:t>
                      </m:r>
                      <m:sSup>
                        <m:sSupPr>
                          <m:ctrlPr>
                            <a:rPr lang="pt-BR" altLang="zh-TW" i="1" smtClean="0">
                              <a:solidFill>
                                <a:srgbClr val="FFC000"/>
                              </a:solidFill>
                              <a:latin typeface="Cambria Math" panose="02040503050406030204" pitchFamily="18" charset="0"/>
                            </a:rPr>
                          </m:ctrlPr>
                        </m:sSupPr>
                        <m:e>
                          <m:r>
                            <a:rPr lang="en-US" altLang="zh-TW" b="1" i="0" smtClean="0">
                              <a:solidFill>
                                <a:srgbClr val="FFC000"/>
                              </a:solidFill>
                              <a:latin typeface="Cambria Math" panose="02040503050406030204" pitchFamily="18" charset="0"/>
                            </a:rPr>
                            <m:t>𝐏</m:t>
                          </m:r>
                        </m:e>
                        <m:sup>
                          <m:r>
                            <a:rPr lang="en-US" altLang="zh-TW" b="0" i="1" smtClean="0">
                              <a:solidFill>
                                <a:srgbClr val="FFC000"/>
                              </a:solidFill>
                              <a:latin typeface="Cambria Math" panose="02040503050406030204" pitchFamily="18" charset="0"/>
                            </a:rPr>
                            <m:t>−1</m:t>
                          </m:r>
                        </m:sup>
                      </m:sSup>
                      <m:r>
                        <a:rPr lang="en-US" altLang="zh-TW" b="1" i="0" smtClean="0">
                          <a:solidFill>
                            <a:srgbClr val="FFC000"/>
                          </a:solidFill>
                          <a:latin typeface="Cambria Math" panose="02040503050406030204" pitchFamily="18" charset="0"/>
                        </a:rPr>
                        <m:t>𝐮</m:t>
                      </m:r>
                      <m:d>
                        <m:dPr>
                          <m:ctrlPr>
                            <a:rPr lang="en-US" altLang="zh-TW" i="1">
                              <a:solidFill>
                                <a:srgbClr val="FFC000"/>
                              </a:solidFill>
                              <a:latin typeface="Cambria Math" panose="02040503050406030204" pitchFamily="18" charset="0"/>
                            </a:rPr>
                          </m:ctrlPr>
                        </m:dPr>
                        <m:e>
                          <m:r>
                            <a:rPr lang="pt-BR" altLang="zh-TW" i="1">
                              <a:solidFill>
                                <a:srgbClr val="FFC000"/>
                              </a:solidFill>
                              <a:latin typeface="Cambria Math" panose="02040503050406030204" pitchFamily="18" charset="0"/>
                            </a:rPr>
                            <m:t>𝑛</m:t>
                          </m:r>
                        </m:e>
                      </m:d>
                    </m:oMath>
                  </m:oMathPara>
                </a14:m>
                <a:endParaRPr lang="en-US" altLang="zh-TW" i="1">
                  <a:solidFill>
                    <a:srgbClr val="FFC000"/>
                  </a:solidFill>
                  <a:latin typeface="Cambria Math" panose="02040503050406030204" pitchFamily="18" charset="0"/>
                </a:endParaRPr>
              </a:p>
              <a:p>
                <a:pPr marL="0" indent="0">
                  <a:buNone/>
                </a:pPr>
                <a:endParaRPr lang="en-US" altLang="zh-TW" i="1">
                  <a:solidFill>
                    <a:srgbClr val="FFC000"/>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TW" i="1">
                          <a:latin typeface="Cambria Math" panose="02040503050406030204" pitchFamily="18" charset="0"/>
                        </a:rPr>
                        <m:t>𝐯</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𝑛</m:t>
                          </m:r>
                        </m:e>
                      </m:d>
                      <m:r>
                        <a:rPr lang="en-US" altLang="zh-TW" b="1" i="0" smtClean="0">
                          <a:latin typeface="Cambria Math" panose="02040503050406030204" pitchFamily="18" charset="0"/>
                        </a:rPr>
                        <m:t>=</m:t>
                      </m:r>
                      <m:r>
                        <a:rPr lang="en-US" altLang="zh-TW" b="1" i="0" smtClean="0">
                          <a:latin typeface="Cambria Math" panose="02040503050406030204" pitchFamily="18" charset="0"/>
                        </a:rPr>
                        <m:t>𝐏</m:t>
                      </m:r>
                      <m:acc>
                        <m:accPr>
                          <m:chr m:val="̃"/>
                          <m:ctrlPr>
                            <a:rPr lang="en-US" altLang="zh-TW" i="1">
                              <a:latin typeface="Cambria Math" panose="02040503050406030204" pitchFamily="18" charset="0"/>
                            </a:rPr>
                          </m:ctrlPr>
                        </m:accPr>
                        <m:e>
                          <m:r>
                            <a:rPr lang="en-US" altLang="zh-TW" i="1">
                              <a:latin typeface="Cambria Math" panose="02040503050406030204" pitchFamily="18" charset="0"/>
                            </a:rPr>
                            <m:t>𝐯</m:t>
                          </m:r>
                        </m:e>
                      </m:acc>
                      <m:d>
                        <m:dPr>
                          <m:ctrlPr>
                            <a:rPr lang="en-US" altLang="zh-TW" i="1">
                              <a:latin typeface="Cambria Math" panose="02040503050406030204" pitchFamily="18" charset="0"/>
                            </a:rPr>
                          </m:ctrlPr>
                        </m:dPr>
                        <m:e>
                          <m:r>
                            <a:rPr lang="en-US" altLang="zh-TW" i="1">
                              <a:latin typeface="Cambria Math" panose="02040503050406030204" pitchFamily="18" charset="0"/>
                            </a:rPr>
                            <m:t>𝑛</m:t>
                          </m:r>
                        </m:e>
                      </m:d>
                      <m:r>
                        <a:rPr lang="en-US" altLang="zh-TW" b="1" i="1" smtClean="0">
                          <a:latin typeface="Cambria Math" panose="02040503050406030204" pitchFamily="18" charset="0"/>
                        </a:rPr>
                        <m:t>,  </m:t>
                      </m:r>
                      <m:r>
                        <a:rPr lang="en-US" altLang="zh-TW" b="1" i="0" smtClean="0">
                          <a:latin typeface="Cambria Math" panose="02040503050406030204" pitchFamily="18" charset="0"/>
                        </a:rPr>
                        <m:t>𝐀</m:t>
                      </m:r>
                      <m:r>
                        <a:rPr lang="en-US" altLang="zh-TW" b="1" i="0" smtClean="0">
                          <a:latin typeface="Cambria Math" panose="02040503050406030204" pitchFamily="18" charset="0"/>
                        </a:rPr>
                        <m:t>=</m:t>
                      </m:r>
                      <m:r>
                        <a:rPr lang="en-US" altLang="zh-TW" b="1" i="0" smtClean="0">
                          <a:latin typeface="Cambria Math" panose="02040503050406030204" pitchFamily="18" charset="0"/>
                        </a:rPr>
                        <m:t>𝐏</m:t>
                      </m:r>
                      <m:d>
                        <m:dPr>
                          <m:begChr m:val="["/>
                          <m:endChr m:val="]"/>
                          <m:ctrlPr>
                            <a:rPr lang="pt-BR" altLang="zh-TW" i="1">
                              <a:latin typeface="Cambria Math" panose="02040503050406030204" pitchFamily="18" charset="0"/>
                            </a:rPr>
                          </m:ctrlPr>
                        </m:dPr>
                        <m:e>
                          <m:m>
                            <m:mPr>
                              <m:mcs>
                                <m:mc>
                                  <m:mcPr>
                                    <m:count m:val="3"/>
                                    <m:mcJc m:val="center"/>
                                  </m:mcPr>
                                </m:mc>
                              </m:mcs>
                              <m:ctrlPr>
                                <a:rPr lang="pt-BR" altLang="zh-TW" i="1">
                                  <a:latin typeface="Cambria Math" panose="02040503050406030204" pitchFamily="18" charset="0"/>
                                </a:rPr>
                              </m:ctrlPr>
                            </m:mPr>
                            <m:mr>
                              <m:e>
                                <m:sSub>
                                  <m:sSubPr>
                                    <m:ctrlPr>
                                      <a:rPr lang="pt-BR" altLang="zh-TW" i="1">
                                        <a:latin typeface="Cambria Math" panose="02040503050406030204" pitchFamily="18" charset="0"/>
                                      </a:rPr>
                                    </m:ctrlPr>
                                  </m:sSubPr>
                                  <m:e>
                                    <m:r>
                                      <m:rPr>
                                        <m:sty m:val="p"/>
                                      </m:rPr>
                                      <a:rPr lang="el-GR" altLang="zh-TW" i="1">
                                        <a:latin typeface="Cambria Math" panose="02040503050406030204" pitchFamily="18" charset="0"/>
                                      </a:rPr>
                                      <m:t>λ</m:t>
                                    </m:r>
                                  </m:e>
                                  <m:sub>
                                    <m:r>
                                      <a:rPr lang="en-US" altLang="zh-TW" i="1">
                                        <a:latin typeface="Cambria Math" panose="02040503050406030204" pitchFamily="18" charset="0"/>
                                      </a:rPr>
                                      <m:t>1</m:t>
                                    </m:r>
                                  </m:sub>
                                </m:sSub>
                              </m:e>
                              <m:e>
                                <m:r>
                                  <a:rPr lang="pt-BR" altLang="zh-TW" i="1">
                                    <a:latin typeface="Cambria Math" panose="02040503050406030204" pitchFamily="18" charset="0"/>
                                  </a:rPr>
                                  <m:t>⋯</m:t>
                                </m:r>
                              </m:e>
                              <m:e>
                                <m:r>
                                  <a:rPr lang="en-US" altLang="zh-TW" i="1">
                                    <a:latin typeface="Cambria Math" panose="02040503050406030204" pitchFamily="18" charset="0"/>
                                  </a:rPr>
                                  <m:t>0</m:t>
                                </m:r>
                              </m:e>
                            </m:mr>
                            <m:mr>
                              <m:e>
                                <m:r>
                                  <a:rPr lang="pt-BR" altLang="zh-TW" i="1">
                                    <a:latin typeface="Cambria Math" panose="02040503050406030204" pitchFamily="18" charset="0"/>
                                  </a:rPr>
                                  <m:t>⋮</m:t>
                                </m:r>
                              </m:e>
                              <m:e>
                                <m:r>
                                  <a:rPr lang="pt-BR" altLang="zh-TW" i="1">
                                    <a:latin typeface="Cambria Math" panose="02040503050406030204" pitchFamily="18" charset="0"/>
                                  </a:rPr>
                                  <m:t>⋱</m:t>
                                </m:r>
                              </m:e>
                              <m:e>
                                <m:r>
                                  <a:rPr lang="pt-BR" altLang="zh-TW" i="1">
                                    <a:latin typeface="Cambria Math" panose="02040503050406030204" pitchFamily="18" charset="0"/>
                                  </a:rPr>
                                  <m:t>⋮</m:t>
                                </m:r>
                              </m:e>
                            </m:mr>
                            <m:mr>
                              <m:e>
                                <m:r>
                                  <a:rPr lang="en-US" altLang="zh-TW" i="1">
                                    <a:latin typeface="Cambria Math" panose="02040503050406030204" pitchFamily="18" charset="0"/>
                                  </a:rPr>
                                  <m:t>0</m:t>
                                </m:r>
                              </m:e>
                              <m:e>
                                <m:r>
                                  <a:rPr lang="pt-BR" altLang="zh-TW" i="1">
                                    <a:latin typeface="Cambria Math" panose="02040503050406030204" pitchFamily="18" charset="0"/>
                                  </a:rPr>
                                  <m:t>⋯</m:t>
                                </m:r>
                              </m:e>
                              <m:e>
                                <m:sSub>
                                  <m:sSubPr>
                                    <m:ctrlPr>
                                      <a:rPr lang="pt-BR" altLang="zh-TW" i="1">
                                        <a:latin typeface="Cambria Math" panose="02040503050406030204" pitchFamily="18" charset="0"/>
                                      </a:rPr>
                                    </m:ctrlPr>
                                  </m:sSubPr>
                                  <m:e>
                                    <m:r>
                                      <m:rPr>
                                        <m:sty m:val="p"/>
                                      </m:rPr>
                                      <a:rPr lang="el-GR" altLang="zh-TW" i="1">
                                        <a:latin typeface="Cambria Math" panose="02040503050406030204" pitchFamily="18" charset="0"/>
                                      </a:rPr>
                                      <m:t>λ</m:t>
                                    </m:r>
                                  </m:e>
                                  <m:sub>
                                    <m:r>
                                      <a:rPr lang="en-US" altLang="zh-TW" i="1">
                                        <a:latin typeface="Cambria Math" panose="02040503050406030204" pitchFamily="18" charset="0"/>
                                      </a:rPr>
                                      <m:t>𝑀</m:t>
                                    </m:r>
                                  </m:sub>
                                </m:sSub>
                              </m:e>
                            </m:mr>
                          </m:m>
                        </m:e>
                      </m:d>
                      <m:sSup>
                        <m:sSupPr>
                          <m:ctrlPr>
                            <a:rPr lang="en-US" altLang="zh-TW" i="1" smtClean="0">
                              <a:latin typeface="Cambria Math" panose="02040503050406030204" pitchFamily="18" charset="0"/>
                            </a:rPr>
                          </m:ctrlPr>
                        </m:sSupPr>
                        <m:e>
                          <m:r>
                            <a:rPr lang="en-US" altLang="zh-TW" b="1" i="0" smtClean="0">
                              <a:latin typeface="Cambria Math" panose="02040503050406030204" pitchFamily="18" charset="0"/>
                            </a:rPr>
                            <m:t>𝐏</m:t>
                          </m:r>
                        </m:e>
                        <m:sup>
                          <m:r>
                            <a:rPr lang="en-US" altLang="zh-TW" b="0" i="1" smtClean="0">
                              <a:latin typeface="Cambria Math" panose="02040503050406030204" pitchFamily="18" charset="0"/>
                            </a:rPr>
                            <m:t>−1</m:t>
                          </m:r>
                        </m:sup>
                      </m:sSup>
                    </m:oMath>
                  </m:oMathPara>
                </a14:m>
                <a:endParaRPr lang="en-US" altLang="zh-TW"/>
              </a:p>
              <a:p>
                <a:pPr marL="0" indent="0">
                  <a:buNone/>
                </a:pPr>
                <a:endParaRPr lang="en-US" altLang="zh-TW"/>
              </a:p>
              <a:p>
                <a:r>
                  <a:rPr lang="en-US" altLang="zh-TW"/>
                  <a:t>Matrix multiplication → elementwise multiplications</a:t>
                </a:r>
              </a:p>
              <a:p>
                <a:r>
                  <a:rPr lang="en-US" altLang="zh-TW"/>
                  <a:t>Equals to M first-order filters run in parallel</a:t>
                </a:r>
              </a:p>
            </p:txBody>
          </p:sp>
        </mc:Choice>
        <mc:Fallback xmlns="">
          <p:sp>
            <p:nvSpPr>
              <p:cNvPr id="3" name="Content Placeholder 2">
                <a:extLst>
                  <a:ext uri="{FF2B5EF4-FFF2-40B4-BE49-F238E27FC236}">
                    <a16:creationId xmlns:a16="http://schemas.microsoft.com/office/drawing/2014/main" id="{5DD61C1C-E6C3-4E7A-62BB-EEB1779E9021}"/>
                  </a:ext>
                </a:extLst>
              </p:cNvPr>
              <p:cNvSpPr>
                <a:spLocks noGrp="1" noRot="1" noChangeAspect="1" noMove="1" noResize="1" noEditPoints="1" noAdjustHandles="1" noChangeArrowheads="1" noChangeShapeType="1" noTextEdit="1"/>
              </p:cNvSpPr>
              <p:nvPr>
                <p:ph idx="1"/>
              </p:nvPr>
            </p:nvSpPr>
            <p:spPr>
              <a:blipFill>
                <a:blip r:embed="rId3"/>
                <a:stretch>
                  <a:fillRect l="-1043" b="-280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386F3CCD-4EEE-3E7C-B6F7-935CC7680284}"/>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B6683AC9-D92C-D62D-8463-1849891AF7E4}"/>
              </a:ext>
            </a:extLst>
          </p:cNvPr>
          <p:cNvSpPr>
            <a:spLocks noGrp="1"/>
          </p:cNvSpPr>
          <p:nvPr>
            <p:ph type="sldNum" sz="quarter" idx="12"/>
          </p:nvPr>
        </p:nvSpPr>
        <p:spPr/>
        <p:txBody>
          <a:bodyPr/>
          <a:lstStyle/>
          <a:p>
            <a:fld id="{EFAA6198-8B2D-4500-8E8B-4BFF2C464751}" type="slidenum">
              <a:rPr lang="zh-TW" altLang="en-US" smtClean="0"/>
              <a:t>17</a:t>
            </a:fld>
            <a:endParaRPr lang="zh-TW" altLang="en-US"/>
          </a:p>
        </p:txBody>
      </p:sp>
    </p:spTree>
    <p:extLst>
      <p:ext uri="{BB962C8B-B14F-4D97-AF65-F5344CB8AC3E}">
        <p14:creationId xmlns:p14="http://schemas.microsoft.com/office/powerpoint/2010/main" val="3186255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75094-9F6E-79BE-43C5-32AE3461A108}"/>
              </a:ext>
            </a:extLst>
          </p:cNvPr>
          <p:cNvSpPr>
            <a:spLocks noGrp="1"/>
          </p:cNvSpPr>
          <p:nvPr>
            <p:ph type="title"/>
          </p:nvPr>
        </p:nvSpPr>
        <p:spPr/>
        <p:txBody>
          <a:bodyPr/>
          <a:lstStyle/>
          <a:p>
            <a:r>
              <a:rPr lang="en-US" altLang="zh-TW"/>
              <a:t>Alternative Solution w/o Custom Ops</a:t>
            </a:r>
            <a:endParaRPr lang="zh-TW" alt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679312-4E5A-225C-CFB9-628DB03F6416}"/>
                  </a:ext>
                </a:extLst>
              </p:cNvPr>
              <p:cNvSpPr>
                <a:spLocks noGrp="1"/>
              </p:cNvSpPr>
              <p:nvPr>
                <p:ph idx="1"/>
              </p:nvPr>
            </p:nvSpPr>
            <p:spPr/>
            <p:txBody>
              <a:bodyPr>
                <a:normAutofit/>
              </a:bodyPr>
              <a:lstStyle/>
              <a:p>
                <a:r>
                  <a:rPr lang="en-US" altLang="zh-TW"/>
                  <a:t>Sample unrolling</a:t>
                </a:r>
              </a:p>
              <a:p>
                <a:pPr lvl="1"/>
                <a:r>
                  <a:rPr lang="en-GB" altLang="zh-TW"/>
                  <a:t>Andres Viso, </a:t>
                </a:r>
                <a:r>
                  <a:rPr lang="en-US" altLang="zh-TW"/>
                  <a:t>“Implementing real-time Parallel DSP on GPUs”, ADC 2022.</a:t>
                </a:r>
              </a:p>
              <a:p>
                <a:r>
                  <a:rPr lang="en-US" altLang="zh-TW"/>
                  <a:t>Pros: very efficient using </a:t>
                </a:r>
                <a:r>
                  <a:rPr lang="en-US" altLang="zh-TW" err="1">
                    <a:solidFill>
                      <a:srgbClr val="F05F42"/>
                    </a:solidFill>
                    <a:latin typeface="Cascadia Code" panose="020B0609020000020004" pitchFamily="49" charset="0"/>
                    <a:ea typeface="Cascadia Code" panose="020B0609020000020004" pitchFamily="49" charset="0"/>
                    <a:cs typeface="Cascadia Code" panose="020B0609020000020004" pitchFamily="49" charset="0"/>
                  </a:rPr>
                  <a:t>torch.matmul</a:t>
                </a:r>
                <a:endParaRPr lang="en-US" altLang="zh-TW">
                  <a:solidFill>
                    <a:srgbClr val="F05F42"/>
                  </a:solidFill>
                  <a:latin typeface="Cascadia Code" panose="020B0609020000020004" pitchFamily="49" charset="0"/>
                  <a:ea typeface="Cascadia Code" panose="020B0609020000020004" pitchFamily="49" charset="0"/>
                  <a:cs typeface="Cascadia Code" panose="020B0609020000020004" pitchFamily="49" charset="0"/>
                </a:endParaRPr>
              </a:p>
              <a:p>
                <a:r>
                  <a:rPr lang="en-US" altLang="zh-TW"/>
                  <a:t>Cons: still sequential</a:t>
                </a:r>
              </a:p>
              <a:p>
                <a:pPr marL="0" indent="0">
                  <a:buNone/>
                </a:pPr>
                <a:endParaRPr lang="en-US" altLang="zh-TW"/>
              </a:p>
              <a:p>
                <a:pPr marL="0" indent="0">
                  <a:buNone/>
                </a:pPr>
                <a14:m>
                  <m:oMathPara xmlns:m="http://schemas.openxmlformats.org/officeDocument/2006/math">
                    <m:oMathParaPr>
                      <m:jc m:val="centerGroup"/>
                    </m:oMathParaPr>
                    <m:oMath xmlns:m="http://schemas.openxmlformats.org/officeDocument/2006/math">
                      <m:d>
                        <m:dPr>
                          <m:begChr m:val="["/>
                          <m:endChr m:val="]"/>
                          <m:ctrlPr>
                            <a:rPr lang="en-US" altLang="zh-TW" i="1" smtClean="0">
                              <a:solidFill>
                                <a:srgbClr val="92D050"/>
                              </a:solidFill>
                              <a:latin typeface="Cambria Math" panose="02040503050406030204" pitchFamily="18" charset="0"/>
                            </a:rPr>
                          </m:ctrlPr>
                        </m:dPr>
                        <m:e>
                          <m:m>
                            <m:mPr>
                              <m:mcs>
                                <m:mc>
                                  <m:mcPr>
                                    <m:count m:val="1"/>
                                    <m:mcJc m:val="center"/>
                                  </m:mcPr>
                                </m:mc>
                              </m:mcs>
                              <m:ctrlPr>
                                <a:rPr lang="en-US" altLang="zh-TW" b="1" i="1" smtClean="0">
                                  <a:solidFill>
                                    <a:srgbClr val="92D050"/>
                                  </a:solidFill>
                                  <a:latin typeface="Cambria Math" panose="02040503050406030204" pitchFamily="18" charset="0"/>
                                </a:rPr>
                              </m:ctrlPr>
                            </m:mPr>
                            <m:mr>
                              <m:e>
                                <m:r>
                                  <m:rPr>
                                    <m:brk m:alnAt="7"/>
                                  </m:rPr>
                                  <a:rPr lang="en-US" altLang="zh-TW" b="1" i="0" smtClean="0">
                                    <a:solidFill>
                                      <a:srgbClr val="92D050"/>
                                    </a:solidFill>
                                    <a:latin typeface="Cambria Math" panose="02040503050406030204" pitchFamily="18" charset="0"/>
                                  </a:rPr>
                                  <m:t>𝐯</m:t>
                                </m:r>
                                <m:d>
                                  <m:dPr>
                                    <m:ctrlPr>
                                      <a:rPr lang="en-US" altLang="zh-TW" b="0" i="1" smtClean="0">
                                        <a:solidFill>
                                          <a:srgbClr val="92D050"/>
                                        </a:solidFill>
                                        <a:latin typeface="Cambria Math" panose="02040503050406030204" pitchFamily="18" charset="0"/>
                                      </a:rPr>
                                    </m:ctrlPr>
                                  </m:dPr>
                                  <m:e>
                                    <m:r>
                                      <a:rPr lang="en-US" altLang="zh-TW" b="0" i="1" smtClean="0">
                                        <a:solidFill>
                                          <a:srgbClr val="92D050"/>
                                        </a:solidFill>
                                        <a:latin typeface="Cambria Math" panose="02040503050406030204" pitchFamily="18" charset="0"/>
                                      </a:rPr>
                                      <m:t>𝑛</m:t>
                                    </m:r>
                                    <m:r>
                                      <a:rPr lang="en-US" altLang="zh-TW" b="0" i="1" smtClean="0">
                                        <a:solidFill>
                                          <a:srgbClr val="92D050"/>
                                        </a:solidFill>
                                        <a:latin typeface="Cambria Math" panose="02040503050406030204" pitchFamily="18" charset="0"/>
                                      </a:rPr>
                                      <m:t>+1</m:t>
                                    </m:r>
                                  </m:e>
                                </m:d>
                              </m:e>
                            </m:mr>
                            <m:mr>
                              <m:e>
                                <m:r>
                                  <a:rPr lang="en-US" altLang="zh-TW" i="1" smtClean="0">
                                    <a:solidFill>
                                      <a:srgbClr val="92D050"/>
                                    </a:solidFill>
                                    <a:latin typeface="Cambria Math" panose="02040503050406030204" pitchFamily="18" charset="0"/>
                                  </a:rPr>
                                  <m:t>⋮</m:t>
                                </m:r>
                              </m:e>
                            </m:mr>
                            <m:mr>
                              <m:e>
                                <m:r>
                                  <m:rPr>
                                    <m:brk m:alnAt="7"/>
                                  </m:rPr>
                                  <a:rPr lang="en-US" altLang="zh-TW" b="1">
                                    <a:solidFill>
                                      <a:srgbClr val="92D050"/>
                                    </a:solidFill>
                                    <a:latin typeface="Cambria Math" panose="02040503050406030204" pitchFamily="18" charset="0"/>
                                  </a:rPr>
                                  <m:t>𝐯</m:t>
                                </m:r>
                                <m:d>
                                  <m:dPr>
                                    <m:ctrlPr>
                                      <a:rPr lang="en-US" altLang="zh-TW" b="1" i="1">
                                        <a:solidFill>
                                          <a:srgbClr val="92D050"/>
                                        </a:solidFill>
                                        <a:latin typeface="Cambria Math" panose="02040503050406030204" pitchFamily="18" charset="0"/>
                                      </a:rPr>
                                    </m:ctrlPr>
                                  </m:dPr>
                                  <m:e>
                                    <m:r>
                                      <a:rPr lang="en-US" altLang="zh-TW" i="1">
                                        <a:solidFill>
                                          <a:srgbClr val="92D050"/>
                                        </a:solidFill>
                                        <a:latin typeface="Cambria Math" panose="02040503050406030204" pitchFamily="18" charset="0"/>
                                      </a:rPr>
                                      <m:t>𝑛</m:t>
                                    </m:r>
                                    <m: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𝑁</m:t>
                                    </m:r>
                                    <m:r>
                                      <a:rPr lang="en-GB" altLang="zh-TW" b="1" i="1" smtClean="0">
                                        <a:solidFill>
                                          <a:srgbClr val="92D050"/>
                                        </a:solidFill>
                                        <a:latin typeface="Cambria Math" panose="02040503050406030204" pitchFamily="18" charset="0"/>
                                      </a:rPr>
                                      <m:t>−</m:t>
                                    </m:r>
                                    <m:r>
                                      <a:rPr lang="en-GB" altLang="zh-TW" b="1" i="1" smtClean="0">
                                        <a:solidFill>
                                          <a:srgbClr val="92D050"/>
                                        </a:solidFill>
                                        <a:latin typeface="Cambria Math" panose="02040503050406030204" pitchFamily="18" charset="0"/>
                                      </a:rPr>
                                      <m:t>𝟏</m:t>
                                    </m:r>
                                  </m:e>
                                </m:d>
                              </m:e>
                            </m:mr>
                            <m:mr>
                              <m:e>
                                <m:r>
                                  <m:rPr>
                                    <m:brk m:alnAt="7"/>
                                  </m:rPr>
                                  <a:rPr lang="en-US" altLang="zh-TW" b="1">
                                    <a:solidFill>
                                      <a:srgbClr val="92D050"/>
                                    </a:solidFill>
                                    <a:latin typeface="Cambria Math" panose="02040503050406030204" pitchFamily="18" charset="0"/>
                                  </a:rPr>
                                  <m:t>𝐯</m:t>
                                </m:r>
                                <m:d>
                                  <m:dPr>
                                    <m:ctrlPr>
                                      <a:rPr lang="en-US" altLang="zh-TW" b="1" i="1">
                                        <a:solidFill>
                                          <a:srgbClr val="92D050"/>
                                        </a:solidFill>
                                        <a:latin typeface="Cambria Math" panose="02040503050406030204" pitchFamily="18" charset="0"/>
                                      </a:rPr>
                                    </m:ctrlPr>
                                  </m:dPr>
                                  <m:e>
                                    <m:r>
                                      <a:rPr lang="en-US" altLang="zh-TW" i="1">
                                        <a:solidFill>
                                          <a:srgbClr val="92D050"/>
                                        </a:solidFill>
                                        <a:latin typeface="Cambria Math" panose="02040503050406030204" pitchFamily="18" charset="0"/>
                                      </a:rPr>
                                      <m:t>𝑛</m:t>
                                    </m:r>
                                    <m:r>
                                      <a:rPr lang="en-US" altLang="zh-TW" i="1">
                                        <a:solidFill>
                                          <a:srgbClr val="92D050"/>
                                        </a:solidFill>
                                        <a:latin typeface="Cambria Math" panose="02040503050406030204" pitchFamily="18" charset="0"/>
                                      </a:rPr>
                                      <m:t>+</m:t>
                                    </m:r>
                                    <m:r>
                                      <a:rPr lang="en-US" altLang="zh-TW" b="0" i="1" smtClean="0">
                                        <a:solidFill>
                                          <a:srgbClr val="92D050"/>
                                        </a:solidFill>
                                        <a:latin typeface="Cambria Math" panose="02040503050406030204" pitchFamily="18" charset="0"/>
                                      </a:rPr>
                                      <m:t>𝑁</m:t>
                                    </m:r>
                                  </m:e>
                                </m:d>
                              </m:e>
                            </m:mr>
                          </m:m>
                        </m:e>
                      </m:d>
                      <m:r>
                        <a:rPr lang="en-US" altLang="zh-TW" b="0" i="1" smtClean="0">
                          <a:latin typeface="Cambria Math" panose="02040503050406030204" pitchFamily="18" charset="0"/>
                        </a:rPr>
                        <m:t>=</m:t>
                      </m:r>
                      <m:d>
                        <m:dPr>
                          <m:begChr m:val="["/>
                          <m:endChr m:val="]"/>
                          <m:ctrlPr>
                            <a:rPr lang="en-US" altLang="zh-TW" i="1">
                              <a:latin typeface="Cambria Math" panose="02040503050406030204" pitchFamily="18" charset="0"/>
                            </a:rPr>
                          </m:ctrlPr>
                        </m:dPr>
                        <m:e>
                          <m:m>
                            <m:mPr>
                              <m:mcs>
                                <m:mc>
                                  <m:mcPr>
                                    <m:count m:val="1"/>
                                    <m:mcJc m:val="center"/>
                                  </m:mcPr>
                                </m:mc>
                              </m:mcs>
                              <m:ctrlPr>
                                <a:rPr lang="en-US" altLang="zh-TW" i="1">
                                  <a:latin typeface="Cambria Math" panose="02040503050406030204" pitchFamily="18" charset="0"/>
                                </a:rPr>
                              </m:ctrlPr>
                            </m:mPr>
                            <m:mr>
                              <m:e>
                                <m:r>
                                  <a:rPr lang="en-GB" altLang="zh-TW" i="1">
                                    <a:latin typeface="Cambria Math" panose="02040503050406030204" pitchFamily="18" charset="0"/>
                                  </a:rPr>
                                  <m:t>𝐀</m:t>
                                </m:r>
                              </m:e>
                            </m:mr>
                            <m:mr>
                              <m:e>
                                <m:r>
                                  <a:rPr lang="en-US" altLang="zh-TW" i="1">
                                    <a:latin typeface="Cambria Math" panose="02040503050406030204" pitchFamily="18" charset="0"/>
                                  </a:rPr>
                                  <m:t>⋮</m:t>
                                </m:r>
                              </m:e>
                            </m:mr>
                            <m:mr>
                              <m:e>
                                <m:sSup>
                                  <m:sSupPr>
                                    <m:ctrlPr>
                                      <a:rPr lang="en-US" altLang="zh-TW" i="1">
                                        <a:latin typeface="Cambria Math" panose="02040503050406030204" pitchFamily="18" charset="0"/>
                                      </a:rPr>
                                    </m:ctrlPr>
                                  </m:sSupPr>
                                  <m:e>
                                    <m:r>
                                      <a:rPr lang="en-GB" altLang="zh-TW" i="1">
                                        <a:latin typeface="Cambria Math" panose="02040503050406030204" pitchFamily="18" charset="0"/>
                                      </a:rPr>
                                      <m:t>𝐀</m:t>
                                    </m:r>
                                  </m:e>
                                  <m:sup>
                                    <m:r>
                                      <a:rPr lang="en-US" altLang="zh-TW" i="1">
                                        <a:latin typeface="Cambria Math" panose="02040503050406030204" pitchFamily="18" charset="0"/>
                                      </a:rPr>
                                      <m:t>𝑁</m:t>
                                    </m:r>
                                    <m:r>
                                      <a:rPr lang="en-GB" altLang="zh-TW" i="1">
                                        <a:latin typeface="Cambria Math" panose="02040503050406030204" pitchFamily="18" charset="0"/>
                                      </a:rPr>
                                      <m:t>−1</m:t>
                                    </m:r>
                                  </m:sup>
                                </m:sSup>
                              </m:e>
                            </m:mr>
                            <m:mr>
                              <m:e>
                                <m:sSup>
                                  <m:sSupPr>
                                    <m:ctrlPr>
                                      <a:rPr lang="en-US" altLang="zh-TW" i="1">
                                        <a:latin typeface="Cambria Math" panose="02040503050406030204" pitchFamily="18" charset="0"/>
                                      </a:rPr>
                                    </m:ctrlPr>
                                  </m:sSupPr>
                                  <m:e>
                                    <m:r>
                                      <a:rPr lang="en-GB" altLang="zh-TW" i="1">
                                        <a:latin typeface="Cambria Math" panose="02040503050406030204" pitchFamily="18" charset="0"/>
                                      </a:rPr>
                                      <m:t>𝐀</m:t>
                                    </m:r>
                                  </m:e>
                                  <m:sup>
                                    <m:r>
                                      <a:rPr lang="en-US" altLang="zh-TW" i="1">
                                        <a:latin typeface="Cambria Math" panose="02040503050406030204" pitchFamily="18" charset="0"/>
                                      </a:rPr>
                                      <m:t>𝑁</m:t>
                                    </m:r>
                                  </m:sup>
                                </m:sSup>
                              </m:e>
                            </m:mr>
                          </m:m>
                        </m:e>
                      </m:d>
                      <m:r>
                        <m:rPr>
                          <m:brk m:alnAt="7"/>
                        </m:rPr>
                        <a:rPr lang="en-US" altLang="zh-TW" b="1" smtClean="0">
                          <a:solidFill>
                            <a:srgbClr val="92D050"/>
                          </a:solidFill>
                          <a:latin typeface="Cambria Math" panose="02040503050406030204" pitchFamily="18" charset="0"/>
                        </a:rPr>
                        <m:t>𝐯</m:t>
                      </m:r>
                      <m:d>
                        <m:dPr>
                          <m:ctrlPr>
                            <a:rPr lang="en-US" altLang="zh-TW" b="1" i="1">
                              <a:solidFill>
                                <a:srgbClr val="92D050"/>
                              </a:solidFill>
                              <a:latin typeface="Cambria Math" panose="02040503050406030204" pitchFamily="18" charset="0"/>
                            </a:rPr>
                          </m:ctrlPr>
                        </m:dPr>
                        <m:e>
                          <m:r>
                            <a:rPr lang="en-US" altLang="zh-TW" b="0" i="1" smtClean="0">
                              <a:solidFill>
                                <a:srgbClr val="92D050"/>
                              </a:solidFill>
                              <a:latin typeface="Cambria Math" panose="02040503050406030204" pitchFamily="18" charset="0"/>
                            </a:rPr>
                            <m:t>𝑛</m:t>
                          </m:r>
                        </m:e>
                      </m:d>
                      <m:r>
                        <a:rPr lang="en-US" altLang="zh-TW" b="0" i="1" smtClean="0">
                          <a:latin typeface="Cambria Math" panose="02040503050406030204" pitchFamily="18" charset="0"/>
                        </a:rPr>
                        <m:t>+</m:t>
                      </m:r>
                      <m:d>
                        <m:dPr>
                          <m:begChr m:val="["/>
                          <m:endChr m:val="]"/>
                          <m:ctrlPr>
                            <a:rPr lang="en-US" altLang="zh-TW" b="0" i="1" smtClean="0">
                              <a:solidFill>
                                <a:srgbClr val="FFC000"/>
                              </a:solidFill>
                              <a:latin typeface="Cambria Math" panose="02040503050406030204" pitchFamily="18" charset="0"/>
                            </a:rPr>
                          </m:ctrlPr>
                        </m:dPr>
                        <m:e>
                          <m:m>
                            <m:mPr>
                              <m:mcs>
                                <m:mc>
                                  <m:mcPr>
                                    <m:count m:val="4"/>
                                    <m:mcJc m:val="center"/>
                                  </m:mcPr>
                                </m:mc>
                              </m:mcs>
                              <m:ctrlPr>
                                <a:rPr lang="en-US" altLang="zh-TW" b="0" i="1" smtClean="0">
                                  <a:solidFill>
                                    <a:srgbClr val="FFC000"/>
                                  </a:solidFill>
                                  <a:latin typeface="Cambria Math" panose="02040503050406030204" pitchFamily="18" charset="0"/>
                                </a:rPr>
                              </m:ctrlPr>
                            </m:mPr>
                            <m:mr>
                              <m:e>
                                <m:r>
                                  <m:rPr>
                                    <m:brk m:alnAt="7"/>
                                  </m:rPr>
                                  <a:rPr lang="en-US" altLang="zh-TW" b="1">
                                    <a:solidFill>
                                      <a:srgbClr val="FFC000"/>
                                    </a:solidFill>
                                    <a:latin typeface="Cambria Math" panose="02040503050406030204" pitchFamily="18" charset="0"/>
                                  </a:rPr>
                                  <m:t>𝐈</m:t>
                                </m:r>
                              </m:e>
                              <m:e>
                                <m:r>
                                  <a:rPr lang="en-US" altLang="zh-TW" b="1">
                                    <a:solidFill>
                                      <a:srgbClr val="FFC000"/>
                                    </a:solidFill>
                                    <a:latin typeface="Cambria Math" panose="02040503050406030204" pitchFamily="18" charset="0"/>
                                  </a:rPr>
                                  <m:t>𝟎</m:t>
                                </m:r>
                              </m:e>
                              <m:e>
                                <m:r>
                                  <a:rPr lang="en-US" altLang="zh-TW" b="0" i="1" smtClean="0">
                                    <a:solidFill>
                                      <a:srgbClr val="FFC000"/>
                                    </a:solidFill>
                                    <a:latin typeface="Cambria Math" panose="02040503050406030204" pitchFamily="18" charset="0"/>
                                  </a:rPr>
                                  <m:t>⋯</m:t>
                                </m:r>
                              </m:e>
                              <m:e>
                                <m:r>
                                  <a:rPr lang="en-US" altLang="zh-TW" b="1">
                                    <a:solidFill>
                                      <a:srgbClr val="FFC000"/>
                                    </a:solidFill>
                                    <a:latin typeface="Cambria Math" panose="02040503050406030204" pitchFamily="18" charset="0"/>
                                  </a:rPr>
                                  <m:t>𝟎</m:t>
                                </m:r>
                              </m:e>
                            </m:mr>
                            <m:mr>
                              <m:e>
                                <m:r>
                                  <a:rPr lang="en-GB" altLang="zh-TW" i="1">
                                    <a:solidFill>
                                      <a:srgbClr val="FFC000"/>
                                    </a:solidFill>
                                    <a:latin typeface="Cambria Math" panose="02040503050406030204" pitchFamily="18" charset="0"/>
                                  </a:rPr>
                                  <m:t>𝐀</m:t>
                                </m:r>
                              </m:e>
                              <m:e>
                                <m:r>
                                  <m:rPr>
                                    <m:brk m:alnAt="7"/>
                                  </m:rPr>
                                  <a:rPr lang="en-US" altLang="zh-TW" b="1">
                                    <a:solidFill>
                                      <a:srgbClr val="FFC000"/>
                                    </a:solidFill>
                                    <a:latin typeface="Cambria Math" panose="02040503050406030204" pitchFamily="18" charset="0"/>
                                  </a:rPr>
                                  <m:t>𝐈</m:t>
                                </m:r>
                              </m:e>
                              <m:e>
                                <m:r>
                                  <a:rPr lang="en-US" altLang="zh-TW" i="1">
                                    <a:solidFill>
                                      <a:srgbClr val="FFC000"/>
                                    </a:solidFill>
                                    <a:latin typeface="Cambria Math" panose="02040503050406030204" pitchFamily="18" charset="0"/>
                                  </a:rPr>
                                  <m:t>⋯</m:t>
                                </m:r>
                              </m:e>
                              <m:e>
                                <m:r>
                                  <a:rPr lang="en-US" altLang="zh-TW" b="1" i="0" smtClean="0">
                                    <a:solidFill>
                                      <a:srgbClr val="FFC000"/>
                                    </a:solidFill>
                                    <a:latin typeface="Cambria Math" panose="02040503050406030204" pitchFamily="18" charset="0"/>
                                  </a:rPr>
                                  <m:t>𝟎</m:t>
                                </m:r>
                              </m:e>
                            </m:mr>
                            <m:mr>
                              <m:e>
                                <m:r>
                                  <a:rPr lang="en-US" altLang="zh-TW" b="0" i="1" smtClean="0">
                                    <a:solidFill>
                                      <a:srgbClr val="FFC000"/>
                                    </a:solidFill>
                                    <a:latin typeface="Cambria Math" panose="02040503050406030204" pitchFamily="18" charset="0"/>
                                  </a:rPr>
                                  <m:t>⋮</m:t>
                                </m:r>
                              </m:e>
                              <m:e>
                                <m:r>
                                  <a:rPr lang="en-US" altLang="zh-TW" i="1">
                                    <a:solidFill>
                                      <a:srgbClr val="FFC000"/>
                                    </a:solidFill>
                                    <a:latin typeface="Cambria Math" panose="02040503050406030204" pitchFamily="18" charset="0"/>
                                  </a:rPr>
                                  <m:t>⋮</m:t>
                                </m:r>
                              </m:e>
                              <m:e>
                                <m:r>
                                  <a:rPr lang="en-US" altLang="zh-TW" b="0" i="1" smtClean="0">
                                    <a:solidFill>
                                      <a:srgbClr val="FFC000"/>
                                    </a:solidFill>
                                    <a:latin typeface="Cambria Math" panose="02040503050406030204" pitchFamily="18" charset="0"/>
                                  </a:rPr>
                                  <m:t>⋱</m:t>
                                </m:r>
                              </m:e>
                              <m:e>
                                <m:r>
                                  <a:rPr lang="en-US" altLang="zh-TW" i="1">
                                    <a:solidFill>
                                      <a:srgbClr val="FFC000"/>
                                    </a:solidFill>
                                    <a:latin typeface="Cambria Math" panose="02040503050406030204" pitchFamily="18" charset="0"/>
                                  </a:rPr>
                                  <m:t>⋮</m:t>
                                </m:r>
                              </m:e>
                            </m:mr>
                            <m:mr>
                              <m:e>
                                <m:sSup>
                                  <m:sSupPr>
                                    <m:ctrlPr>
                                      <a:rPr lang="en-US" altLang="zh-TW" i="1">
                                        <a:solidFill>
                                          <a:srgbClr val="FFC000"/>
                                        </a:solidFill>
                                        <a:latin typeface="Cambria Math" panose="02040503050406030204" pitchFamily="18" charset="0"/>
                                      </a:rPr>
                                    </m:ctrlPr>
                                  </m:sSupPr>
                                  <m:e>
                                    <m:r>
                                      <a:rPr lang="en-GB" altLang="zh-TW" i="1">
                                        <a:solidFill>
                                          <a:srgbClr val="FFC000"/>
                                        </a:solidFill>
                                        <a:latin typeface="Cambria Math" panose="02040503050406030204" pitchFamily="18" charset="0"/>
                                      </a:rPr>
                                      <m:t>𝐀</m:t>
                                    </m:r>
                                  </m:e>
                                  <m:sup>
                                    <m:r>
                                      <a:rPr lang="en-US" altLang="zh-TW" b="0" i="1" smtClean="0">
                                        <a:solidFill>
                                          <a:srgbClr val="FFC000"/>
                                        </a:solidFill>
                                        <a:latin typeface="Cambria Math" panose="02040503050406030204" pitchFamily="18" charset="0"/>
                                      </a:rPr>
                                      <m:t>𝑁</m:t>
                                    </m:r>
                                    <m:r>
                                      <a:rPr lang="en-US" altLang="zh-TW" i="1">
                                        <a:solidFill>
                                          <a:srgbClr val="FFC000"/>
                                        </a:solidFill>
                                        <a:latin typeface="Cambria Math" panose="02040503050406030204" pitchFamily="18" charset="0"/>
                                      </a:rPr>
                                      <m:t>−1</m:t>
                                    </m:r>
                                  </m:sup>
                                </m:sSup>
                              </m:e>
                              <m:e>
                                <m:sSup>
                                  <m:sSupPr>
                                    <m:ctrlPr>
                                      <a:rPr lang="en-US" altLang="zh-TW" i="1">
                                        <a:solidFill>
                                          <a:srgbClr val="FFC000"/>
                                        </a:solidFill>
                                        <a:latin typeface="Cambria Math" panose="02040503050406030204" pitchFamily="18" charset="0"/>
                                      </a:rPr>
                                    </m:ctrlPr>
                                  </m:sSupPr>
                                  <m:e>
                                    <m:r>
                                      <a:rPr lang="en-GB" altLang="zh-TW" i="1">
                                        <a:solidFill>
                                          <a:srgbClr val="FFC000"/>
                                        </a:solidFill>
                                        <a:latin typeface="Cambria Math" panose="02040503050406030204" pitchFamily="18" charset="0"/>
                                      </a:rPr>
                                      <m:t>𝐀</m:t>
                                    </m:r>
                                  </m:e>
                                  <m:sup>
                                    <m:r>
                                      <a:rPr lang="en-US" altLang="zh-TW" b="0" i="1" smtClean="0">
                                        <a:solidFill>
                                          <a:srgbClr val="FFC000"/>
                                        </a:solidFill>
                                        <a:latin typeface="Cambria Math" panose="02040503050406030204" pitchFamily="18" charset="0"/>
                                      </a:rPr>
                                      <m:t>𝑁</m:t>
                                    </m:r>
                                    <m:r>
                                      <a:rPr lang="en-US" altLang="zh-TW" i="1">
                                        <a:solidFill>
                                          <a:srgbClr val="FFC000"/>
                                        </a:solidFill>
                                        <a:latin typeface="Cambria Math" panose="02040503050406030204" pitchFamily="18" charset="0"/>
                                      </a:rPr>
                                      <m:t>−</m:t>
                                    </m:r>
                                    <m:r>
                                      <a:rPr lang="en-US" altLang="zh-TW" b="0" i="1" smtClean="0">
                                        <a:solidFill>
                                          <a:srgbClr val="FFC000"/>
                                        </a:solidFill>
                                        <a:latin typeface="Cambria Math" panose="02040503050406030204" pitchFamily="18" charset="0"/>
                                      </a:rPr>
                                      <m:t>2</m:t>
                                    </m:r>
                                  </m:sup>
                                </m:sSup>
                              </m:e>
                              <m:e>
                                <m:r>
                                  <a:rPr lang="en-US" altLang="zh-TW" i="1">
                                    <a:solidFill>
                                      <a:srgbClr val="FFC000"/>
                                    </a:solidFill>
                                    <a:latin typeface="Cambria Math" panose="02040503050406030204" pitchFamily="18" charset="0"/>
                                  </a:rPr>
                                  <m:t>⋯</m:t>
                                </m:r>
                              </m:e>
                              <m:e>
                                <m:r>
                                  <m:rPr>
                                    <m:brk m:alnAt="7"/>
                                  </m:rPr>
                                  <a:rPr lang="en-US" altLang="zh-TW" b="1">
                                    <a:solidFill>
                                      <a:srgbClr val="FFC000"/>
                                    </a:solidFill>
                                    <a:latin typeface="Cambria Math" panose="02040503050406030204" pitchFamily="18" charset="0"/>
                                  </a:rPr>
                                  <m:t>𝐈</m:t>
                                </m:r>
                              </m:e>
                            </m:mr>
                          </m:m>
                        </m:e>
                      </m:d>
                      <m:d>
                        <m:dPr>
                          <m:begChr m:val="["/>
                          <m:endChr m:val="]"/>
                          <m:ctrlPr>
                            <a:rPr lang="en-US" altLang="zh-TW" b="0" i="1" smtClean="0">
                              <a:solidFill>
                                <a:srgbClr val="FFC000"/>
                              </a:solidFill>
                              <a:latin typeface="Cambria Math" panose="02040503050406030204" pitchFamily="18" charset="0"/>
                            </a:rPr>
                          </m:ctrlPr>
                        </m:dPr>
                        <m:e>
                          <m:m>
                            <m:mPr>
                              <m:mcs>
                                <m:mc>
                                  <m:mcPr>
                                    <m:count m:val="1"/>
                                    <m:mcJc m:val="center"/>
                                  </m:mcPr>
                                </m:mc>
                              </m:mcs>
                              <m:ctrlPr>
                                <a:rPr lang="en-US" altLang="zh-TW" b="0" i="1" smtClean="0">
                                  <a:solidFill>
                                    <a:srgbClr val="FFC000"/>
                                  </a:solidFill>
                                  <a:latin typeface="Cambria Math" panose="02040503050406030204" pitchFamily="18" charset="0"/>
                                </a:rPr>
                              </m:ctrlPr>
                            </m:mPr>
                            <m:mr>
                              <m:e>
                                <m:r>
                                  <m:rPr>
                                    <m:brk m:alnAt="7"/>
                                  </m:rPr>
                                  <a:rPr lang="en-US" altLang="zh-TW" b="1" i="0" smtClean="0">
                                    <a:solidFill>
                                      <a:srgbClr val="FFC000"/>
                                    </a:solidFill>
                                    <a:latin typeface="Cambria Math" panose="02040503050406030204" pitchFamily="18" charset="0"/>
                                  </a:rPr>
                                  <m:t>𝐮</m:t>
                                </m:r>
                                <m:r>
                                  <m:rPr>
                                    <m:brk m:alnAt="7"/>
                                  </m:rPr>
                                  <a:rPr lang="en-US" altLang="zh-TW" b="0" i="1" smtClean="0">
                                    <a:solidFill>
                                      <a:srgbClr val="FFC000"/>
                                    </a:solidFill>
                                    <a:latin typeface="Cambria Math" panose="02040503050406030204" pitchFamily="18" charset="0"/>
                                  </a:rPr>
                                  <m:t>(</m:t>
                                </m:r>
                                <m:r>
                                  <a:rPr lang="en-US" altLang="zh-TW" b="0" i="1" smtClean="0">
                                    <a:solidFill>
                                      <a:srgbClr val="FFC000"/>
                                    </a:solidFill>
                                    <a:latin typeface="Cambria Math" panose="02040503050406030204" pitchFamily="18" charset="0"/>
                                  </a:rPr>
                                  <m:t>𝑛</m:t>
                                </m:r>
                                <m:r>
                                  <a:rPr lang="en-US" altLang="zh-TW" b="0" i="1" smtClean="0">
                                    <a:solidFill>
                                      <a:srgbClr val="FFC000"/>
                                    </a:solidFill>
                                    <a:latin typeface="Cambria Math" panose="02040503050406030204" pitchFamily="18" charset="0"/>
                                  </a:rPr>
                                  <m:t>)</m:t>
                                </m:r>
                              </m:e>
                            </m:mr>
                            <m:mr>
                              <m:e>
                                <m:r>
                                  <m:rPr>
                                    <m:brk m:alnAt="7"/>
                                  </m:rPr>
                                  <a:rPr lang="en-US" altLang="zh-TW" b="1">
                                    <a:solidFill>
                                      <a:srgbClr val="FFC000"/>
                                    </a:solidFill>
                                    <a:latin typeface="Cambria Math" panose="02040503050406030204" pitchFamily="18" charset="0"/>
                                  </a:rPr>
                                  <m:t>𝐮</m:t>
                                </m:r>
                                <m:r>
                                  <m:rPr>
                                    <m:brk m:alnAt="7"/>
                                  </m:rPr>
                                  <a:rPr lang="en-US" altLang="zh-TW" i="1">
                                    <a:solidFill>
                                      <a:srgbClr val="FFC000"/>
                                    </a:solidFill>
                                    <a:latin typeface="Cambria Math" panose="02040503050406030204" pitchFamily="18" charset="0"/>
                                  </a:rPr>
                                  <m:t>(</m:t>
                                </m:r>
                                <m:r>
                                  <a:rPr lang="en-US" altLang="zh-TW" i="1">
                                    <a:solidFill>
                                      <a:srgbClr val="FFC000"/>
                                    </a:solidFill>
                                    <a:latin typeface="Cambria Math" panose="02040503050406030204" pitchFamily="18" charset="0"/>
                                  </a:rPr>
                                  <m:t>𝑛</m:t>
                                </m:r>
                                <m:r>
                                  <a:rPr lang="en-US" altLang="zh-TW" b="0" i="1" smtClean="0">
                                    <a:solidFill>
                                      <a:srgbClr val="FFC000"/>
                                    </a:solidFill>
                                    <a:latin typeface="Cambria Math" panose="02040503050406030204" pitchFamily="18" charset="0"/>
                                  </a:rPr>
                                  <m:t>+1</m:t>
                                </m:r>
                                <m:r>
                                  <a:rPr lang="en-US" altLang="zh-TW" i="1">
                                    <a:solidFill>
                                      <a:srgbClr val="FFC000"/>
                                    </a:solidFill>
                                    <a:latin typeface="Cambria Math" panose="02040503050406030204" pitchFamily="18" charset="0"/>
                                  </a:rPr>
                                  <m:t>)</m:t>
                                </m:r>
                              </m:e>
                            </m:mr>
                            <m:mr>
                              <m:e>
                                <m:r>
                                  <a:rPr lang="en-US" altLang="zh-TW" i="1">
                                    <a:solidFill>
                                      <a:srgbClr val="FFC000"/>
                                    </a:solidFill>
                                    <a:latin typeface="Cambria Math" panose="02040503050406030204" pitchFamily="18" charset="0"/>
                                  </a:rPr>
                                  <m:t>⋮</m:t>
                                </m:r>
                              </m:e>
                            </m:mr>
                            <m:mr>
                              <m:e>
                                <m:r>
                                  <m:rPr>
                                    <m:brk m:alnAt="7"/>
                                  </m:rPr>
                                  <a:rPr lang="en-US" altLang="zh-TW" b="1">
                                    <a:solidFill>
                                      <a:srgbClr val="FFC000"/>
                                    </a:solidFill>
                                    <a:latin typeface="Cambria Math" panose="02040503050406030204" pitchFamily="18" charset="0"/>
                                  </a:rPr>
                                  <m:t>𝐮</m:t>
                                </m:r>
                                <m:r>
                                  <m:rPr>
                                    <m:brk m:alnAt="7"/>
                                  </m:rPr>
                                  <a:rPr lang="en-US" altLang="zh-TW" i="1">
                                    <a:solidFill>
                                      <a:srgbClr val="FFC000"/>
                                    </a:solidFill>
                                    <a:latin typeface="Cambria Math" panose="02040503050406030204" pitchFamily="18" charset="0"/>
                                  </a:rPr>
                                  <m:t>(</m:t>
                                </m:r>
                                <m:r>
                                  <a:rPr lang="en-US" altLang="zh-TW" i="1">
                                    <a:solidFill>
                                      <a:srgbClr val="FFC000"/>
                                    </a:solidFill>
                                    <a:latin typeface="Cambria Math" panose="02040503050406030204" pitchFamily="18" charset="0"/>
                                  </a:rPr>
                                  <m:t>𝑛</m:t>
                                </m:r>
                                <m:r>
                                  <a:rPr lang="en-US" altLang="zh-TW" b="0" i="1" smtClean="0">
                                    <a:solidFill>
                                      <a:srgbClr val="FFC000"/>
                                    </a:solidFill>
                                    <a:latin typeface="Cambria Math" panose="02040503050406030204" pitchFamily="18" charset="0"/>
                                  </a:rPr>
                                  <m:t>+</m:t>
                                </m:r>
                                <m:r>
                                  <a:rPr lang="en-US" altLang="zh-TW" b="0" i="1" smtClean="0">
                                    <a:solidFill>
                                      <a:srgbClr val="FFC000"/>
                                    </a:solidFill>
                                    <a:latin typeface="Cambria Math" panose="02040503050406030204" pitchFamily="18" charset="0"/>
                                  </a:rPr>
                                  <m:t>𝑁</m:t>
                                </m:r>
                                <m:r>
                                  <a:rPr lang="en-US" altLang="zh-TW" i="1">
                                    <a:solidFill>
                                      <a:srgbClr val="FFC000"/>
                                    </a:solidFill>
                                    <a:latin typeface="Cambria Math" panose="02040503050406030204" pitchFamily="18" charset="0"/>
                                  </a:rPr>
                                  <m:t>)</m:t>
                                </m:r>
                              </m:e>
                            </m:mr>
                          </m:m>
                        </m:e>
                      </m:d>
                    </m:oMath>
                  </m:oMathPara>
                </a14:m>
                <a:endParaRPr lang="en-US" altLang="zh-TW"/>
              </a:p>
            </p:txBody>
          </p:sp>
        </mc:Choice>
        <mc:Fallback xmlns="">
          <p:sp>
            <p:nvSpPr>
              <p:cNvPr id="3" name="Content Placeholder 2">
                <a:extLst>
                  <a:ext uri="{FF2B5EF4-FFF2-40B4-BE49-F238E27FC236}">
                    <a16:creationId xmlns:a16="http://schemas.microsoft.com/office/drawing/2014/main" id="{84679312-4E5A-225C-CFB9-628DB03F6416}"/>
                  </a:ext>
                </a:extLst>
              </p:cNvPr>
              <p:cNvSpPr>
                <a:spLocks noGrp="1" noRot="1" noChangeAspect="1" noMove="1" noResize="1" noEditPoints="1" noAdjustHandles="1" noChangeArrowheads="1" noChangeShapeType="1" noTextEdit="1"/>
              </p:cNvSpPr>
              <p:nvPr>
                <p:ph idx="1"/>
              </p:nvPr>
            </p:nvSpPr>
            <p:spPr>
              <a:blipFill>
                <a:blip r:embed="rId3"/>
                <a:stretch>
                  <a:fillRect l="-1043" t="-238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A7D24C25-5644-03FA-E3AE-E037EFD03E56}"/>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1398C985-FD99-AAF9-7260-2BD1FABFD621}"/>
              </a:ext>
            </a:extLst>
          </p:cNvPr>
          <p:cNvSpPr>
            <a:spLocks noGrp="1"/>
          </p:cNvSpPr>
          <p:nvPr>
            <p:ph type="sldNum" sz="quarter" idx="12"/>
          </p:nvPr>
        </p:nvSpPr>
        <p:spPr/>
        <p:txBody>
          <a:bodyPr/>
          <a:lstStyle/>
          <a:p>
            <a:fld id="{EFAA6198-8B2D-4500-8E8B-4BFF2C464751}" type="slidenum">
              <a:rPr lang="zh-TW" altLang="en-US" smtClean="0"/>
              <a:t>18</a:t>
            </a:fld>
            <a:endParaRPr lang="zh-TW" altLang="en-US"/>
          </a:p>
        </p:txBody>
      </p:sp>
    </p:spTree>
    <p:extLst>
      <p:ext uri="{BB962C8B-B14F-4D97-AF65-F5344CB8AC3E}">
        <p14:creationId xmlns:p14="http://schemas.microsoft.com/office/powerpoint/2010/main" val="3618154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B8E88-307A-6960-D66B-7F4F566C1E70}"/>
              </a:ext>
            </a:extLst>
          </p:cNvPr>
          <p:cNvSpPr>
            <a:spLocks noGrp="1"/>
          </p:cNvSpPr>
          <p:nvPr>
            <p:ph type="title"/>
          </p:nvPr>
        </p:nvSpPr>
        <p:spPr/>
        <p:txBody>
          <a:bodyPr/>
          <a:lstStyle/>
          <a:p>
            <a:r>
              <a:rPr lang="en-US" altLang="zh-TW"/>
              <a:t>Extend to Offline Filtering</a:t>
            </a:r>
            <a:endParaRPr lang="zh-TW" alt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9F6B6B3-8184-ECEC-920F-9EC66725F48F}"/>
                  </a:ext>
                </a:extLst>
              </p:cNvPr>
              <p:cNvSpPr>
                <a:spLocks noGrp="1"/>
              </p:cNvSpPr>
              <p:nvPr>
                <p:ph idx="1"/>
              </p:nvPr>
            </p:nvSpPr>
            <p:spPr/>
            <p:txBody>
              <a:bodyPr>
                <a:normAutofit fontScale="92500" lnSpcReduction="10000"/>
              </a:bodyPr>
              <a:lstStyle/>
              <a:p>
                <a:pPr marL="514350" indent="-514350">
                  <a:buFont typeface="+mj-lt"/>
                  <a:buAutoNum type="arabicPeriod"/>
                </a:pPr>
                <a:r>
                  <a:rPr lang="en-US" altLang="zh-TW"/>
                  <a:t>Compute by hopping through </a:t>
                </a:r>
                <a14:m>
                  <m:oMath xmlns:m="http://schemas.openxmlformats.org/officeDocument/2006/math">
                    <m:r>
                      <a:rPr lang="en-GB" altLang="zh-TW" b="1">
                        <a:solidFill>
                          <a:srgbClr val="92D050"/>
                        </a:solidFill>
                        <a:latin typeface="Cambria Math" panose="02040503050406030204" pitchFamily="18" charset="0"/>
                      </a:rPr>
                      <m:t>𝐯</m:t>
                    </m:r>
                    <m:d>
                      <m:dPr>
                        <m:ctrlPr>
                          <a:rPr lang="en-GB" altLang="zh-TW" b="1" i="1">
                            <a:solidFill>
                              <a:srgbClr val="92D050"/>
                            </a:solidFill>
                            <a:latin typeface="Cambria Math" panose="02040503050406030204" pitchFamily="18" charset="0"/>
                          </a:rPr>
                        </m:ctrlPr>
                      </m:dPr>
                      <m:e>
                        <m:r>
                          <a:rPr lang="en-US" altLang="zh-TW" b="0" i="1" smtClean="0">
                            <a:solidFill>
                              <a:srgbClr val="92D050"/>
                            </a:solidFill>
                            <a:latin typeface="Cambria Math" panose="02040503050406030204" pitchFamily="18" charset="0"/>
                          </a:rPr>
                          <m:t>𝑁</m:t>
                        </m:r>
                      </m:e>
                    </m:d>
                    <m:r>
                      <a:rPr lang="en-US" altLang="zh-TW" b="0" i="1" smtClean="0">
                        <a:solidFill>
                          <a:srgbClr val="92D050"/>
                        </a:solidFill>
                        <a:latin typeface="Cambria Math" panose="02040503050406030204" pitchFamily="18" charset="0"/>
                      </a:rPr>
                      <m:t>,</m:t>
                    </m:r>
                    <m:r>
                      <a:rPr lang="en-GB" altLang="zh-TW" b="1">
                        <a:solidFill>
                          <a:srgbClr val="92D050"/>
                        </a:solidFill>
                        <a:latin typeface="Cambria Math" panose="02040503050406030204" pitchFamily="18" charset="0"/>
                      </a:rPr>
                      <m:t>𝐯</m:t>
                    </m:r>
                    <m:d>
                      <m:dPr>
                        <m:ctrlPr>
                          <a:rPr lang="en-GB" altLang="zh-TW" b="1" i="1">
                            <a:solidFill>
                              <a:srgbClr val="92D050"/>
                            </a:solidFill>
                            <a:latin typeface="Cambria Math" panose="02040503050406030204" pitchFamily="18" charset="0"/>
                          </a:rPr>
                        </m:ctrlPr>
                      </m:dPr>
                      <m:e>
                        <m:r>
                          <a:rPr lang="en-US" altLang="zh-TW" b="0" i="1" smtClean="0">
                            <a:solidFill>
                              <a:srgbClr val="92D050"/>
                            </a:solidFill>
                            <a:latin typeface="Cambria Math" panose="02040503050406030204" pitchFamily="18" charset="0"/>
                          </a:rPr>
                          <m:t>2</m:t>
                        </m:r>
                        <m:r>
                          <a:rPr lang="en-US" altLang="zh-TW" i="1">
                            <a:solidFill>
                              <a:srgbClr val="92D050"/>
                            </a:solidFill>
                            <a:latin typeface="Cambria Math" panose="02040503050406030204" pitchFamily="18" charset="0"/>
                          </a:rPr>
                          <m:t>𝑁</m:t>
                        </m:r>
                      </m:e>
                    </m:d>
                    <m:r>
                      <a:rPr lang="en-US" altLang="zh-TW" b="1" i="1" smtClean="0">
                        <a:solidFill>
                          <a:srgbClr val="92D050"/>
                        </a:solidFill>
                        <a:latin typeface="Cambria Math" panose="02040503050406030204" pitchFamily="18" charset="0"/>
                      </a:rPr>
                      <m:t>…</m:t>
                    </m:r>
                  </m:oMath>
                </a14:m>
                <a:endParaRPr lang="en-US" altLang="zh-TW" b="1">
                  <a:solidFill>
                    <a:srgbClr val="92D050"/>
                  </a:solidFill>
                </a:endParaRPr>
              </a:p>
              <a:p>
                <a:pPr marL="457200" lvl="1" indent="0">
                  <a:buNone/>
                </a:pPr>
                <a:r>
                  <a:rPr lang="en-GB" altLang="zh-TW"/>
                  <a:t> </a:t>
                </a:r>
              </a:p>
              <a:p>
                <a:pPr lvl="1"/>
                <a:r>
                  <a:rPr lang="en-GB" altLang="zh-TW" b="1"/>
                  <a:t> </a:t>
                </a:r>
                <a14:m>
                  <m:oMath xmlns:m="http://schemas.openxmlformats.org/officeDocument/2006/math">
                    <m:r>
                      <a:rPr lang="en-GB" altLang="zh-TW" b="1">
                        <a:solidFill>
                          <a:srgbClr val="92D050"/>
                        </a:solidFill>
                        <a:latin typeface="Cambria Math" panose="02040503050406030204" pitchFamily="18" charset="0"/>
                      </a:rPr>
                      <m:t>𝐯</m:t>
                    </m:r>
                    <m:r>
                      <a:rPr lang="en-GB" altLang="zh-TW" i="1">
                        <a:solidFill>
                          <a:srgbClr val="92D050"/>
                        </a:solidFill>
                        <a:latin typeface="Cambria Math" panose="02040503050406030204" pitchFamily="18" charset="0"/>
                      </a:rPr>
                      <m:t>(</m:t>
                    </m:r>
                    <m:r>
                      <a:rPr lang="en-GB" altLang="zh-TW" i="1">
                        <a:solidFill>
                          <a:srgbClr val="92D050"/>
                        </a:solidFill>
                        <a:latin typeface="Cambria Math" panose="02040503050406030204" pitchFamily="18" charset="0"/>
                      </a:rPr>
                      <m:t>𝑛</m:t>
                    </m:r>
                    <m: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𝑁</m:t>
                    </m:r>
                    <m:r>
                      <a:rPr lang="en-GB" altLang="zh-TW" i="1">
                        <a:solidFill>
                          <a:srgbClr val="92D050"/>
                        </a:solidFill>
                        <a:latin typeface="Cambria Math" panose="02040503050406030204" pitchFamily="18" charset="0"/>
                      </a:rPr>
                      <m:t>) </m:t>
                    </m:r>
                    <m:r>
                      <a:rPr lang="en-US" altLang="zh-TW" i="1" smtClean="0">
                        <a:solidFill>
                          <a:schemeClr val="tx1"/>
                        </a:solidFill>
                        <a:latin typeface="Cambria Math" panose="02040503050406030204" pitchFamily="18" charset="0"/>
                      </a:rPr>
                      <m:t>=</m:t>
                    </m:r>
                    <m:sSup>
                      <m:sSupPr>
                        <m:ctrlPr>
                          <a:rPr lang="en-US" altLang="zh-TW" i="1">
                            <a:solidFill>
                              <a:schemeClr val="tx1"/>
                            </a:solidFill>
                            <a:latin typeface="Cambria Math" panose="02040503050406030204" pitchFamily="18" charset="0"/>
                          </a:rPr>
                        </m:ctrlPr>
                      </m:sSupPr>
                      <m:e>
                        <m:r>
                          <a:rPr lang="en-GB" altLang="zh-TW" i="1">
                            <a:solidFill>
                              <a:schemeClr val="tx1"/>
                            </a:solidFill>
                            <a:latin typeface="Cambria Math" panose="02040503050406030204" pitchFamily="18" charset="0"/>
                          </a:rPr>
                          <m:t>𝐀</m:t>
                        </m:r>
                      </m:e>
                      <m:sup>
                        <m:r>
                          <a:rPr lang="en-US" altLang="zh-TW" i="1">
                            <a:solidFill>
                              <a:schemeClr val="tx1"/>
                            </a:solidFill>
                            <a:latin typeface="Cambria Math" panose="02040503050406030204" pitchFamily="18" charset="0"/>
                          </a:rPr>
                          <m:t>𝑁</m:t>
                        </m:r>
                      </m:sup>
                    </m:sSup>
                    <m:r>
                      <a:rPr lang="en-GB" altLang="zh-TW" b="1">
                        <a:solidFill>
                          <a:srgbClr val="92D050"/>
                        </a:solidFill>
                        <a:latin typeface="Cambria Math" panose="02040503050406030204" pitchFamily="18" charset="0"/>
                      </a:rPr>
                      <m:t>𝐯</m:t>
                    </m:r>
                    <m:r>
                      <a:rPr lang="en-GB" altLang="zh-TW" i="1">
                        <a:solidFill>
                          <a:srgbClr val="92D050"/>
                        </a:solidFill>
                        <a:latin typeface="Cambria Math" panose="02040503050406030204" pitchFamily="18" charset="0"/>
                      </a:rPr>
                      <m:t>(</m:t>
                    </m:r>
                    <m:r>
                      <a:rPr lang="en-GB" altLang="zh-TW" i="1">
                        <a:solidFill>
                          <a:srgbClr val="92D050"/>
                        </a:solidFill>
                        <a:latin typeface="Cambria Math" panose="02040503050406030204" pitchFamily="18" charset="0"/>
                      </a:rPr>
                      <m:t>𝑛</m:t>
                    </m:r>
                    <m:r>
                      <a:rPr lang="en-GB" altLang="zh-TW" i="1" smtClean="0">
                        <a:solidFill>
                          <a:srgbClr val="92D050"/>
                        </a:solidFill>
                        <a:latin typeface="Cambria Math" panose="02040503050406030204" pitchFamily="18" charset="0"/>
                      </a:rPr>
                      <m:t>)</m:t>
                    </m:r>
                    <m:r>
                      <a:rPr lang="en-US" altLang="zh-TW" i="1" smtClean="0">
                        <a:solidFill>
                          <a:schemeClr val="tx1"/>
                        </a:solidFill>
                        <a:latin typeface="Cambria Math" panose="02040503050406030204" pitchFamily="18" charset="0"/>
                      </a:rPr>
                      <m:t>+</m:t>
                    </m:r>
                    <m:d>
                      <m:dPr>
                        <m:begChr m:val="["/>
                        <m:endChr m:val="]"/>
                        <m:ctrlPr>
                          <a:rPr lang="en-US" altLang="zh-TW" i="1" smtClean="0">
                            <a:solidFill>
                              <a:srgbClr val="FFC000"/>
                            </a:solidFill>
                            <a:latin typeface="Cambria Math" panose="02040503050406030204" pitchFamily="18" charset="0"/>
                          </a:rPr>
                        </m:ctrlPr>
                      </m:dPr>
                      <m:e>
                        <m:m>
                          <m:mPr>
                            <m:mcs>
                              <m:mc>
                                <m:mcPr>
                                  <m:count m:val="4"/>
                                  <m:mcJc m:val="center"/>
                                </m:mcPr>
                              </m:mc>
                            </m:mcs>
                            <m:ctrlPr>
                              <a:rPr lang="en-US" altLang="zh-TW" i="1" smtClean="0">
                                <a:solidFill>
                                  <a:srgbClr val="FFC000"/>
                                </a:solidFill>
                                <a:latin typeface="Cambria Math" panose="02040503050406030204" pitchFamily="18" charset="0"/>
                              </a:rPr>
                            </m:ctrlPr>
                          </m:mPr>
                          <m:mr>
                            <m:e>
                              <m:sSup>
                                <m:sSupPr>
                                  <m:ctrlPr>
                                    <a:rPr lang="en-US" altLang="zh-TW" i="1">
                                      <a:solidFill>
                                        <a:srgbClr val="FFC000"/>
                                      </a:solidFill>
                                      <a:latin typeface="Cambria Math" panose="02040503050406030204" pitchFamily="18" charset="0"/>
                                    </a:rPr>
                                  </m:ctrlPr>
                                </m:sSupPr>
                                <m:e>
                                  <m:r>
                                    <a:rPr lang="en-GB" altLang="zh-TW" i="1">
                                      <a:solidFill>
                                        <a:srgbClr val="FFC000"/>
                                      </a:solidFill>
                                      <a:latin typeface="Cambria Math" panose="02040503050406030204" pitchFamily="18" charset="0"/>
                                    </a:rPr>
                                    <m:t>𝐀</m:t>
                                  </m:r>
                                </m:e>
                                <m:sup>
                                  <m:r>
                                    <a:rPr lang="en-US" altLang="zh-TW" i="1">
                                      <a:solidFill>
                                        <a:srgbClr val="FFC000"/>
                                      </a:solidFill>
                                      <a:latin typeface="Cambria Math" panose="02040503050406030204" pitchFamily="18" charset="0"/>
                                    </a:rPr>
                                    <m:t>𝑁</m:t>
                                  </m:r>
                                  <m:r>
                                    <a:rPr lang="en-US" altLang="zh-TW" i="1">
                                      <a:solidFill>
                                        <a:srgbClr val="FFC000"/>
                                      </a:solidFill>
                                      <a:latin typeface="Cambria Math" panose="02040503050406030204" pitchFamily="18" charset="0"/>
                                    </a:rPr>
                                    <m:t>−1</m:t>
                                  </m:r>
                                </m:sup>
                              </m:sSup>
                            </m:e>
                            <m:e>
                              <m:sSup>
                                <m:sSupPr>
                                  <m:ctrlPr>
                                    <a:rPr lang="en-US" altLang="zh-TW" i="1">
                                      <a:solidFill>
                                        <a:srgbClr val="FFC000"/>
                                      </a:solidFill>
                                      <a:latin typeface="Cambria Math" panose="02040503050406030204" pitchFamily="18" charset="0"/>
                                    </a:rPr>
                                  </m:ctrlPr>
                                </m:sSupPr>
                                <m:e>
                                  <m:r>
                                    <a:rPr lang="en-GB" altLang="zh-TW" i="1">
                                      <a:solidFill>
                                        <a:srgbClr val="FFC000"/>
                                      </a:solidFill>
                                      <a:latin typeface="Cambria Math" panose="02040503050406030204" pitchFamily="18" charset="0"/>
                                    </a:rPr>
                                    <m:t>𝐀</m:t>
                                  </m:r>
                                </m:e>
                                <m:sup>
                                  <m:r>
                                    <a:rPr lang="en-US" altLang="zh-TW" i="1">
                                      <a:solidFill>
                                        <a:srgbClr val="FFC000"/>
                                      </a:solidFill>
                                      <a:latin typeface="Cambria Math" panose="02040503050406030204" pitchFamily="18" charset="0"/>
                                    </a:rPr>
                                    <m:t>𝑁</m:t>
                                  </m:r>
                                  <m:r>
                                    <a:rPr lang="en-US" altLang="zh-TW" i="1">
                                      <a:solidFill>
                                        <a:srgbClr val="FFC000"/>
                                      </a:solidFill>
                                      <a:latin typeface="Cambria Math" panose="02040503050406030204" pitchFamily="18" charset="0"/>
                                    </a:rPr>
                                    <m:t>−2</m:t>
                                  </m:r>
                                </m:sup>
                              </m:sSup>
                            </m:e>
                            <m:e>
                              <m:r>
                                <a:rPr lang="en-US" altLang="zh-TW" i="1">
                                  <a:solidFill>
                                    <a:srgbClr val="FFC000"/>
                                  </a:solidFill>
                                  <a:latin typeface="Cambria Math" panose="02040503050406030204" pitchFamily="18" charset="0"/>
                                </a:rPr>
                                <m:t>⋯</m:t>
                              </m:r>
                            </m:e>
                            <m:e>
                              <m:r>
                                <m:rPr>
                                  <m:brk m:alnAt="7"/>
                                </m:rPr>
                                <a:rPr lang="en-US" altLang="zh-TW" b="1">
                                  <a:solidFill>
                                    <a:srgbClr val="FFC000"/>
                                  </a:solidFill>
                                  <a:latin typeface="Cambria Math" panose="02040503050406030204" pitchFamily="18" charset="0"/>
                                </a:rPr>
                                <m:t>𝐈</m:t>
                              </m:r>
                            </m:e>
                          </m:mr>
                        </m:m>
                      </m:e>
                    </m:d>
                    <m:d>
                      <m:dPr>
                        <m:begChr m:val="["/>
                        <m:endChr m:val="]"/>
                        <m:ctrlPr>
                          <a:rPr lang="en-US" altLang="zh-TW" i="1">
                            <a:solidFill>
                              <a:srgbClr val="FFC000"/>
                            </a:solidFill>
                            <a:latin typeface="Cambria Math" panose="02040503050406030204" pitchFamily="18" charset="0"/>
                          </a:rPr>
                        </m:ctrlPr>
                      </m:dPr>
                      <m:e>
                        <m:m>
                          <m:mPr>
                            <m:mcs>
                              <m:mc>
                                <m:mcPr>
                                  <m:count m:val="1"/>
                                  <m:mcJc m:val="center"/>
                                </m:mcPr>
                              </m:mc>
                            </m:mcs>
                            <m:ctrlPr>
                              <a:rPr lang="en-US" altLang="zh-TW" i="1">
                                <a:solidFill>
                                  <a:srgbClr val="FFC000"/>
                                </a:solidFill>
                                <a:latin typeface="Cambria Math" panose="02040503050406030204" pitchFamily="18" charset="0"/>
                              </a:rPr>
                            </m:ctrlPr>
                          </m:mPr>
                          <m:mr>
                            <m:e>
                              <m:r>
                                <m:rPr>
                                  <m:brk m:alnAt="7"/>
                                </m:rPr>
                                <a:rPr lang="en-US" altLang="zh-TW" b="1">
                                  <a:solidFill>
                                    <a:srgbClr val="FFC000"/>
                                  </a:solidFill>
                                  <a:latin typeface="Cambria Math" panose="02040503050406030204" pitchFamily="18" charset="0"/>
                                </a:rPr>
                                <m:t>𝐮</m:t>
                              </m:r>
                              <m:d>
                                <m:dPr>
                                  <m:ctrlPr>
                                    <a:rPr lang="en-US" altLang="zh-TW" b="1" i="1">
                                      <a:solidFill>
                                        <a:srgbClr val="FFC000"/>
                                      </a:solidFill>
                                      <a:latin typeface="Cambria Math" panose="02040503050406030204" pitchFamily="18" charset="0"/>
                                    </a:rPr>
                                  </m:ctrlPr>
                                </m:dPr>
                                <m:e>
                                  <m:r>
                                    <a:rPr lang="en-US" altLang="zh-TW" i="1">
                                      <a:solidFill>
                                        <a:srgbClr val="FFC000"/>
                                      </a:solidFill>
                                      <a:latin typeface="Cambria Math" panose="02040503050406030204" pitchFamily="18" charset="0"/>
                                    </a:rPr>
                                    <m:t>𝑛</m:t>
                                  </m:r>
                                </m:e>
                              </m:d>
                            </m:e>
                          </m:mr>
                          <m:mr>
                            <m:e>
                              <m:r>
                                <m:rPr>
                                  <m:brk m:alnAt="7"/>
                                </m:rPr>
                                <a:rPr lang="en-US" altLang="zh-TW" b="1">
                                  <a:solidFill>
                                    <a:srgbClr val="FFC000"/>
                                  </a:solidFill>
                                  <a:latin typeface="Cambria Math" panose="02040503050406030204" pitchFamily="18" charset="0"/>
                                </a:rPr>
                                <m:t>𝐮</m:t>
                              </m:r>
                              <m:d>
                                <m:dPr>
                                  <m:ctrlPr>
                                    <a:rPr lang="en-US" altLang="zh-TW" b="1" i="1">
                                      <a:solidFill>
                                        <a:srgbClr val="FFC000"/>
                                      </a:solidFill>
                                      <a:latin typeface="Cambria Math" panose="02040503050406030204" pitchFamily="18" charset="0"/>
                                    </a:rPr>
                                  </m:ctrlPr>
                                </m:dPr>
                                <m:e>
                                  <m:r>
                                    <a:rPr lang="en-US" altLang="zh-TW" i="1">
                                      <a:solidFill>
                                        <a:srgbClr val="FFC000"/>
                                      </a:solidFill>
                                      <a:latin typeface="Cambria Math" panose="02040503050406030204" pitchFamily="18" charset="0"/>
                                    </a:rPr>
                                    <m:t>𝑛</m:t>
                                  </m:r>
                                  <m:r>
                                    <a:rPr lang="en-US" altLang="zh-TW" i="1">
                                      <a:solidFill>
                                        <a:srgbClr val="FFC000"/>
                                      </a:solidFill>
                                      <a:latin typeface="Cambria Math" panose="02040503050406030204" pitchFamily="18" charset="0"/>
                                    </a:rPr>
                                    <m:t>+1</m:t>
                                  </m:r>
                                </m:e>
                              </m:d>
                            </m:e>
                          </m:mr>
                          <m:mr>
                            <m:e>
                              <m:r>
                                <a:rPr lang="en-US" altLang="zh-TW" i="1">
                                  <a:solidFill>
                                    <a:srgbClr val="FFC000"/>
                                  </a:solidFill>
                                  <a:latin typeface="Cambria Math" panose="02040503050406030204" pitchFamily="18" charset="0"/>
                                </a:rPr>
                                <m:t>⋮</m:t>
                              </m:r>
                            </m:e>
                          </m:mr>
                          <m:mr>
                            <m:e>
                              <m:r>
                                <m:rPr>
                                  <m:brk m:alnAt="7"/>
                                </m:rPr>
                                <a:rPr lang="en-US" altLang="zh-TW" b="1">
                                  <a:solidFill>
                                    <a:srgbClr val="FFC000"/>
                                  </a:solidFill>
                                  <a:latin typeface="Cambria Math" panose="02040503050406030204" pitchFamily="18" charset="0"/>
                                </a:rPr>
                                <m:t>𝐮</m:t>
                              </m:r>
                              <m:d>
                                <m:dPr>
                                  <m:ctrlPr>
                                    <a:rPr lang="en-US" altLang="zh-TW" b="1" i="1">
                                      <a:solidFill>
                                        <a:srgbClr val="FFC000"/>
                                      </a:solidFill>
                                      <a:latin typeface="Cambria Math" panose="02040503050406030204" pitchFamily="18" charset="0"/>
                                    </a:rPr>
                                  </m:ctrlPr>
                                </m:dPr>
                                <m:e>
                                  <m:r>
                                    <a:rPr lang="en-US" altLang="zh-TW" i="1">
                                      <a:solidFill>
                                        <a:srgbClr val="FFC000"/>
                                      </a:solidFill>
                                      <a:latin typeface="Cambria Math" panose="02040503050406030204" pitchFamily="18" charset="0"/>
                                    </a:rPr>
                                    <m:t>𝑛</m:t>
                                  </m:r>
                                  <m:r>
                                    <a:rPr lang="en-US" altLang="zh-TW" i="1">
                                      <a:solidFill>
                                        <a:srgbClr val="FFC000"/>
                                      </a:solidFill>
                                      <a:latin typeface="Cambria Math" panose="02040503050406030204" pitchFamily="18" charset="0"/>
                                    </a:rPr>
                                    <m:t>+</m:t>
                                  </m:r>
                                  <m:r>
                                    <a:rPr lang="en-US" altLang="zh-TW" i="1">
                                      <a:solidFill>
                                        <a:srgbClr val="FFC000"/>
                                      </a:solidFill>
                                      <a:latin typeface="Cambria Math" panose="02040503050406030204" pitchFamily="18" charset="0"/>
                                    </a:rPr>
                                    <m:t>𝑁</m:t>
                                  </m:r>
                                  <m:r>
                                    <a:rPr lang="en-US" altLang="zh-TW" b="0" i="1" smtClean="0">
                                      <a:solidFill>
                                        <a:srgbClr val="FFC000"/>
                                      </a:solidFill>
                                      <a:latin typeface="Cambria Math" panose="02040503050406030204" pitchFamily="18" charset="0"/>
                                    </a:rPr>
                                    <m:t>−1</m:t>
                                  </m:r>
                                </m:e>
                              </m:d>
                            </m:e>
                          </m:mr>
                        </m:m>
                      </m:e>
                    </m:d>
                  </m:oMath>
                </a14:m>
                <a:endParaRPr lang="en-US" altLang="zh-TW"/>
              </a:p>
              <a:p>
                <a:pPr marL="514350" indent="-514350">
                  <a:buFont typeface="+mj-lt"/>
                  <a:buAutoNum type="arabicPeriod"/>
                </a:pPr>
                <a:r>
                  <a:rPr lang="en-US" altLang="zh-TW"/>
                  <a:t>Compute the rest in parallel:</a:t>
                </a:r>
                <a:endParaRPr lang="en-US" altLang="zh-TW" i="1">
                  <a:solidFill>
                    <a:srgbClr val="92D050"/>
                  </a:solidFill>
                  <a:latin typeface="Cambria Math" panose="02040503050406030204" pitchFamily="18" charset="0"/>
                </a:endParaRPr>
              </a:p>
              <a:p>
                <a:pPr lvl="1"/>
                <a:r>
                  <a:rPr lang="en-US" altLang="zh-TW"/>
                  <a:t> </a:t>
                </a:r>
                <a14:m>
                  <m:oMath xmlns:m="http://schemas.openxmlformats.org/officeDocument/2006/math">
                    <m:d>
                      <m:dPr>
                        <m:begChr m:val="["/>
                        <m:endChr m:val="]"/>
                        <m:ctrlPr>
                          <a:rPr lang="en-US" altLang="zh-TW" i="1">
                            <a:solidFill>
                              <a:srgbClr val="92D050"/>
                            </a:solidFill>
                            <a:latin typeface="Cambria Math" panose="02040503050406030204" pitchFamily="18" charset="0"/>
                          </a:rPr>
                        </m:ctrlPr>
                      </m:dPr>
                      <m:e>
                        <m:m>
                          <m:mPr>
                            <m:mcs>
                              <m:mc>
                                <m:mcPr>
                                  <m:count m:val="1"/>
                                  <m:mcJc m:val="center"/>
                                </m:mcPr>
                              </m:mc>
                            </m:mcs>
                            <m:ctrlPr>
                              <a:rPr lang="en-US" altLang="zh-TW" b="1" i="1">
                                <a:solidFill>
                                  <a:srgbClr val="92D050"/>
                                </a:solidFill>
                                <a:latin typeface="Cambria Math" panose="02040503050406030204" pitchFamily="18" charset="0"/>
                              </a:rPr>
                            </m:ctrlPr>
                          </m:mPr>
                          <m:mr>
                            <m:e>
                              <m:r>
                                <m:rPr>
                                  <m:brk m:alnAt="7"/>
                                </m:rPr>
                                <a:rPr lang="en-US" altLang="zh-TW" b="1">
                                  <a:solidFill>
                                    <a:srgbClr val="92D050"/>
                                  </a:solidFill>
                                  <a:latin typeface="Cambria Math" panose="02040503050406030204" pitchFamily="18" charset="0"/>
                                </a:rPr>
                                <m:t>𝐯</m:t>
                              </m:r>
                              <m:d>
                                <m:dPr>
                                  <m:ctrlPr>
                                    <a:rPr lang="en-US" altLang="zh-TW" b="1" i="1">
                                      <a:solidFill>
                                        <a:srgbClr val="92D050"/>
                                      </a:solidFill>
                                      <a:latin typeface="Cambria Math" panose="02040503050406030204" pitchFamily="18" charset="0"/>
                                    </a:rPr>
                                  </m:ctrlPr>
                                </m:dPr>
                                <m:e>
                                  <m:r>
                                    <a:rPr lang="en-US" altLang="zh-TW" i="1">
                                      <a:solidFill>
                                        <a:srgbClr val="92D050"/>
                                      </a:solidFill>
                                      <a:latin typeface="Cambria Math" panose="02040503050406030204" pitchFamily="18" charset="0"/>
                                    </a:rPr>
                                    <m:t>𝑛</m:t>
                                  </m:r>
                                  <m:r>
                                    <a:rPr lang="en-US" altLang="zh-TW" i="1">
                                      <a:solidFill>
                                        <a:srgbClr val="92D050"/>
                                      </a:solidFill>
                                      <a:latin typeface="Cambria Math" panose="02040503050406030204" pitchFamily="18" charset="0"/>
                                    </a:rPr>
                                    <m:t>+1</m:t>
                                  </m:r>
                                </m:e>
                              </m:d>
                            </m:e>
                          </m:mr>
                          <m:mr>
                            <m:e>
                              <m:r>
                                <m:rPr>
                                  <m:brk m:alnAt="7"/>
                                </m:rPr>
                                <a:rPr lang="en-US" altLang="zh-TW" b="1">
                                  <a:solidFill>
                                    <a:srgbClr val="92D050"/>
                                  </a:solidFill>
                                  <a:latin typeface="Cambria Math" panose="02040503050406030204" pitchFamily="18" charset="0"/>
                                </a:rPr>
                                <m:t>𝐯</m:t>
                              </m:r>
                              <m:r>
                                <m:rPr>
                                  <m:brk m:alnAt="7"/>
                                </m:rP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𝑛</m:t>
                              </m:r>
                              <m:r>
                                <a:rPr lang="en-US" altLang="zh-TW" i="1">
                                  <a:solidFill>
                                    <a:srgbClr val="92D050"/>
                                  </a:solidFill>
                                  <a:latin typeface="Cambria Math" panose="02040503050406030204" pitchFamily="18" charset="0"/>
                                </a:rPr>
                                <m:t>+2)</m:t>
                              </m:r>
                            </m:e>
                          </m:mr>
                          <m:mr>
                            <m:e>
                              <m:r>
                                <a:rPr lang="en-US" altLang="zh-TW" i="1">
                                  <a:solidFill>
                                    <a:srgbClr val="92D050"/>
                                  </a:solidFill>
                                  <a:latin typeface="Cambria Math" panose="02040503050406030204" pitchFamily="18" charset="0"/>
                                </a:rPr>
                                <m:t>⋮</m:t>
                              </m:r>
                            </m:e>
                          </m:mr>
                          <m:mr>
                            <m:e>
                              <m:r>
                                <m:rPr>
                                  <m:brk m:alnAt="7"/>
                                </m:rPr>
                                <a:rPr lang="en-US" altLang="zh-TW" b="1">
                                  <a:solidFill>
                                    <a:srgbClr val="92D050"/>
                                  </a:solidFill>
                                  <a:latin typeface="Cambria Math" panose="02040503050406030204" pitchFamily="18" charset="0"/>
                                </a:rPr>
                                <m:t>𝐯</m:t>
                              </m:r>
                              <m:d>
                                <m:dPr>
                                  <m:ctrlPr>
                                    <a:rPr lang="en-US" altLang="zh-TW" b="1" i="1">
                                      <a:solidFill>
                                        <a:srgbClr val="92D050"/>
                                      </a:solidFill>
                                      <a:latin typeface="Cambria Math" panose="02040503050406030204" pitchFamily="18" charset="0"/>
                                    </a:rPr>
                                  </m:ctrlPr>
                                </m:dPr>
                                <m:e>
                                  <m:r>
                                    <a:rPr lang="en-US" altLang="zh-TW" i="1">
                                      <a:solidFill>
                                        <a:srgbClr val="92D050"/>
                                      </a:solidFill>
                                      <a:latin typeface="Cambria Math" panose="02040503050406030204" pitchFamily="18" charset="0"/>
                                    </a:rPr>
                                    <m:t>𝑛</m:t>
                                  </m:r>
                                  <m: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𝑁</m:t>
                                  </m:r>
                                  <m:r>
                                    <a:rPr lang="en-US" altLang="zh-TW" i="1">
                                      <a:solidFill>
                                        <a:srgbClr val="92D050"/>
                                      </a:solidFill>
                                      <a:latin typeface="Cambria Math" panose="02040503050406030204" pitchFamily="18" charset="0"/>
                                    </a:rPr>
                                    <m:t>−1</m:t>
                                  </m:r>
                                </m:e>
                              </m:d>
                            </m:e>
                          </m:mr>
                        </m:m>
                      </m:e>
                    </m:d>
                    <m:r>
                      <a:rPr lang="en-GB" altLang="zh-TW" b="0" i="1" smtClean="0">
                        <a:solidFill>
                          <a:schemeClr val="tx1"/>
                        </a:solidFill>
                        <a:latin typeface="Cambria Math" panose="02040503050406030204" pitchFamily="18" charset="0"/>
                      </a:rPr>
                      <m:t>=</m:t>
                    </m:r>
                    <m:d>
                      <m:dPr>
                        <m:begChr m:val="["/>
                        <m:endChr m:val="]"/>
                        <m:ctrlPr>
                          <a:rPr lang="en-US" altLang="zh-TW" i="1">
                            <a:latin typeface="Cambria Math" panose="02040503050406030204" pitchFamily="18" charset="0"/>
                          </a:rPr>
                        </m:ctrlPr>
                      </m:dPr>
                      <m:e>
                        <m:m>
                          <m:mPr>
                            <m:mcs>
                              <m:mc>
                                <m:mcPr>
                                  <m:count m:val="5"/>
                                  <m:mcJc m:val="center"/>
                                </m:mcPr>
                              </m:mc>
                            </m:mcs>
                            <m:ctrlPr>
                              <a:rPr lang="en-US" altLang="zh-TW" b="1" i="1">
                                <a:latin typeface="Cambria Math" panose="02040503050406030204" pitchFamily="18" charset="0"/>
                              </a:rPr>
                            </m:ctrlPr>
                          </m:mPr>
                          <m:mr>
                            <m:e>
                              <m:r>
                                <a:rPr lang="en-GB" altLang="zh-TW" i="1">
                                  <a:latin typeface="Cambria Math" panose="02040503050406030204" pitchFamily="18" charset="0"/>
                                </a:rPr>
                                <m:t>𝐀</m:t>
                              </m:r>
                            </m:e>
                            <m:e>
                              <m:r>
                                <m:rPr>
                                  <m:brk m:alnAt="7"/>
                                </m:rPr>
                                <a:rPr lang="en-US" altLang="zh-TW" b="1">
                                  <a:solidFill>
                                    <a:srgbClr val="FFC000"/>
                                  </a:solidFill>
                                  <a:latin typeface="Cambria Math" panose="02040503050406030204" pitchFamily="18" charset="0"/>
                                </a:rPr>
                                <m:t>𝐈</m:t>
                              </m:r>
                            </m:e>
                            <m:e>
                              <m:r>
                                <a:rPr lang="en-US" altLang="zh-TW" b="1">
                                  <a:solidFill>
                                    <a:srgbClr val="FFC000"/>
                                  </a:solidFill>
                                  <a:latin typeface="Cambria Math" panose="02040503050406030204" pitchFamily="18" charset="0"/>
                                </a:rPr>
                                <m:t>𝟎</m:t>
                              </m:r>
                            </m:e>
                            <m:e>
                              <m:r>
                                <a:rPr lang="en-US" altLang="zh-TW" i="1">
                                  <a:solidFill>
                                    <a:srgbClr val="FFC000"/>
                                  </a:solidFill>
                                  <a:latin typeface="Cambria Math" panose="02040503050406030204" pitchFamily="18" charset="0"/>
                                </a:rPr>
                                <m:t>⋯</m:t>
                              </m:r>
                            </m:e>
                            <m:e>
                              <m:r>
                                <a:rPr lang="en-US" altLang="zh-TW" b="1">
                                  <a:solidFill>
                                    <a:srgbClr val="FFC000"/>
                                  </a:solidFill>
                                  <a:latin typeface="Cambria Math" panose="02040503050406030204" pitchFamily="18" charset="0"/>
                                </a:rPr>
                                <m:t>𝟎</m:t>
                              </m:r>
                            </m:e>
                          </m:mr>
                          <m:mr>
                            <m:e>
                              <m:sSup>
                                <m:sSupPr>
                                  <m:ctrlPr>
                                    <a:rPr lang="en-US" altLang="zh-TW" i="1">
                                      <a:latin typeface="Cambria Math" panose="02040503050406030204" pitchFamily="18" charset="0"/>
                                    </a:rPr>
                                  </m:ctrlPr>
                                </m:sSupPr>
                                <m:e>
                                  <m:r>
                                    <a:rPr lang="en-GB" altLang="zh-TW" i="1">
                                      <a:latin typeface="Cambria Math" panose="02040503050406030204" pitchFamily="18" charset="0"/>
                                    </a:rPr>
                                    <m:t>𝐀</m:t>
                                  </m:r>
                                </m:e>
                                <m:sup>
                                  <m:r>
                                    <a:rPr lang="en-US" altLang="zh-TW" i="1">
                                      <a:latin typeface="Cambria Math" panose="02040503050406030204" pitchFamily="18" charset="0"/>
                                    </a:rPr>
                                    <m:t>2</m:t>
                                  </m:r>
                                </m:sup>
                              </m:sSup>
                            </m:e>
                            <m:e>
                              <m:r>
                                <a:rPr lang="en-GB" altLang="zh-TW" i="1">
                                  <a:solidFill>
                                    <a:srgbClr val="FFC000"/>
                                  </a:solidFill>
                                  <a:latin typeface="Cambria Math" panose="02040503050406030204" pitchFamily="18" charset="0"/>
                                </a:rPr>
                                <m:t>𝐀</m:t>
                              </m:r>
                            </m:e>
                            <m:e>
                              <m:r>
                                <m:rPr>
                                  <m:brk m:alnAt="7"/>
                                </m:rPr>
                                <a:rPr lang="en-US" altLang="zh-TW" b="1">
                                  <a:solidFill>
                                    <a:srgbClr val="FFC000"/>
                                  </a:solidFill>
                                  <a:latin typeface="Cambria Math" panose="02040503050406030204" pitchFamily="18" charset="0"/>
                                </a:rPr>
                                <m:t>𝐈</m:t>
                              </m:r>
                            </m:e>
                            <m:e>
                              <m:r>
                                <a:rPr lang="en-US" altLang="zh-TW" i="1">
                                  <a:solidFill>
                                    <a:srgbClr val="FFC000"/>
                                  </a:solidFill>
                                  <a:latin typeface="Cambria Math" panose="02040503050406030204" pitchFamily="18" charset="0"/>
                                </a:rPr>
                                <m:t>⋯</m:t>
                              </m:r>
                            </m:e>
                            <m:e>
                              <m:r>
                                <a:rPr lang="en-US" altLang="zh-TW" b="1">
                                  <a:solidFill>
                                    <a:srgbClr val="FFC000"/>
                                  </a:solidFill>
                                  <a:latin typeface="Cambria Math" panose="02040503050406030204" pitchFamily="18" charset="0"/>
                                </a:rPr>
                                <m:t>𝟎</m:t>
                              </m:r>
                            </m:e>
                          </m:mr>
                          <m:mr>
                            <m:e>
                              <m:r>
                                <a:rPr lang="en-US" altLang="zh-TW" i="1">
                                  <a:latin typeface="Cambria Math" panose="02040503050406030204" pitchFamily="18" charset="0"/>
                                </a:rPr>
                                <m:t>⋮</m:t>
                              </m:r>
                            </m:e>
                            <m:e>
                              <m:r>
                                <a:rPr lang="en-US" altLang="zh-TW" i="1">
                                  <a:solidFill>
                                    <a:srgbClr val="FFC000"/>
                                  </a:solidFill>
                                  <a:latin typeface="Cambria Math" panose="02040503050406030204" pitchFamily="18" charset="0"/>
                                </a:rPr>
                                <m:t>⋮</m:t>
                              </m:r>
                            </m:e>
                            <m:e>
                              <m:r>
                                <a:rPr lang="en-US" altLang="zh-TW" i="1">
                                  <a:solidFill>
                                    <a:srgbClr val="FFC000"/>
                                  </a:solidFill>
                                  <a:latin typeface="Cambria Math" panose="02040503050406030204" pitchFamily="18" charset="0"/>
                                </a:rPr>
                                <m:t>⋮</m:t>
                              </m:r>
                            </m:e>
                            <m:e>
                              <m:r>
                                <a:rPr lang="en-US" altLang="zh-TW" i="1">
                                  <a:solidFill>
                                    <a:srgbClr val="FFC000"/>
                                  </a:solidFill>
                                  <a:latin typeface="Cambria Math" panose="02040503050406030204" pitchFamily="18" charset="0"/>
                                </a:rPr>
                                <m:t>⋱</m:t>
                              </m:r>
                            </m:e>
                            <m:e>
                              <m:r>
                                <a:rPr lang="en-US" altLang="zh-TW" i="1">
                                  <a:solidFill>
                                    <a:srgbClr val="FFC000"/>
                                  </a:solidFill>
                                  <a:latin typeface="Cambria Math" panose="02040503050406030204" pitchFamily="18" charset="0"/>
                                </a:rPr>
                                <m:t>⋮</m:t>
                              </m:r>
                            </m:e>
                          </m:mr>
                          <m:mr>
                            <m:e>
                              <m:sSup>
                                <m:sSupPr>
                                  <m:ctrlPr>
                                    <a:rPr lang="en-US" altLang="zh-TW" i="1">
                                      <a:latin typeface="Cambria Math" panose="02040503050406030204" pitchFamily="18" charset="0"/>
                                    </a:rPr>
                                  </m:ctrlPr>
                                </m:sSupPr>
                                <m:e>
                                  <m:r>
                                    <a:rPr lang="en-GB" altLang="zh-TW" i="1">
                                      <a:latin typeface="Cambria Math" panose="02040503050406030204" pitchFamily="18" charset="0"/>
                                    </a:rPr>
                                    <m:t>𝐀</m:t>
                                  </m:r>
                                </m:e>
                                <m:sup>
                                  <m:r>
                                    <a:rPr lang="en-US" altLang="zh-TW" i="1">
                                      <a:latin typeface="Cambria Math" panose="02040503050406030204" pitchFamily="18" charset="0"/>
                                    </a:rPr>
                                    <m:t>𝑁</m:t>
                                  </m:r>
                                  <m:r>
                                    <a:rPr lang="en-US" altLang="zh-TW" i="1">
                                      <a:latin typeface="Cambria Math" panose="02040503050406030204" pitchFamily="18" charset="0"/>
                                    </a:rPr>
                                    <m:t>−1</m:t>
                                  </m:r>
                                </m:sup>
                              </m:sSup>
                            </m:e>
                            <m:e>
                              <m:sSup>
                                <m:sSupPr>
                                  <m:ctrlPr>
                                    <a:rPr lang="en-US" altLang="zh-TW" i="1">
                                      <a:solidFill>
                                        <a:srgbClr val="FFC000"/>
                                      </a:solidFill>
                                      <a:latin typeface="Cambria Math" panose="02040503050406030204" pitchFamily="18" charset="0"/>
                                    </a:rPr>
                                  </m:ctrlPr>
                                </m:sSupPr>
                                <m:e>
                                  <m:r>
                                    <a:rPr lang="en-GB" altLang="zh-TW" i="1">
                                      <a:solidFill>
                                        <a:srgbClr val="FFC000"/>
                                      </a:solidFill>
                                      <a:latin typeface="Cambria Math" panose="02040503050406030204" pitchFamily="18" charset="0"/>
                                    </a:rPr>
                                    <m:t>𝐀</m:t>
                                  </m:r>
                                </m:e>
                                <m:sup>
                                  <m:r>
                                    <a:rPr lang="en-US" altLang="zh-TW" i="1">
                                      <a:solidFill>
                                        <a:srgbClr val="FFC000"/>
                                      </a:solidFill>
                                      <a:latin typeface="Cambria Math" panose="02040503050406030204" pitchFamily="18" charset="0"/>
                                    </a:rPr>
                                    <m:t>𝑁</m:t>
                                  </m:r>
                                  <m:r>
                                    <a:rPr lang="en-US" altLang="zh-TW" i="1">
                                      <a:solidFill>
                                        <a:srgbClr val="FFC000"/>
                                      </a:solidFill>
                                      <a:latin typeface="Cambria Math" panose="02040503050406030204" pitchFamily="18" charset="0"/>
                                    </a:rPr>
                                    <m:t>−2</m:t>
                                  </m:r>
                                </m:sup>
                              </m:sSup>
                            </m:e>
                            <m:e>
                              <m:sSup>
                                <m:sSupPr>
                                  <m:ctrlPr>
                                    <a:rPr lang="en-US" altLang="zh-TW" i="1">
                                      <a:solidFill>
                                        <a:srgbClr val="FFC000"/>
                                      </a:solidFill>
                                      <a:latin typeface="Cambria Math" panose="02040503050406030204" pitchFamily="18" charset="0"/>
                                    </a:rPr>
                                  </m:ctrlPr>
                                </m:sSupPr>
                                <m:e>
                                  <m:r>
                                    <a:rPr lang="en-GB" altLang="zh-TW" i="1">
                                      <a:solidFill>
                                        <a:srgbClr val="FFC000"/>
                                      </a:solidFill>
                                      <a:latin typeface="Cambria Math" panose="02040503050406030204" pitchFamily="18" charset="0"/>
                                    </a:rPr>
                                    <m:t>𝐀</m:t>
                                  </m:r>
                                </m:e>
                                <m:sup>
                                  <m:r>
                                    <a:rPr lang="en-US" altLang="zh-TW" i="1">
                                      <a:solidFill>
                                        <a:srgbClr val="FFC000"/>
                                      </a:solidFill>
                                      <a:latin typeface="Cambria Math" panose="02040503050406030204" pitchFamily="18" charset="0"/>
                                    </a:rPr>
                                    <m:t>𝑁</m:t>
                                  </m:r>
                                  <m:r>
                                    <a:rPr lang="en-US" altLang="zh-TW" i="1">
                                      <a:solidFill>
                                        <a:srgbClr val="FFC000"/>
                                      </a:solidFill>
                                      <a:latin typeface="Cambria Math" panose="02040503050406030204" pitchFamily="18" charset="0"/>
                                    </a:rPr>
                                    <m:t>−3</m:t>
                                  </m:r>
                                </m:sup>
                              </m:sSup>
                            </m:e>
                            <m:e>
                              <m:r>
                                <a:rPr lang="en-US" altLang="zh-TW" i="1">
                                  <a:solidFill>
                                    <a:srgbClr val="FFC000"/>
                                  </a:solidFill>
                                  <a:latin typeface="Cambria Math" panose="02040503050406030204" pitchFamily="18" charset="0"/>
                                </a:rPr>
                                <m:t>⋯</m:t>
                              </m:r>
                            </m:e>
                            <m:e>
                              <m:r>
                                <m:rPr>
                                  <m:brk m:alnAt="7"/>
                                </m:rPr>
                                <a:rPr lang="en-US" altLang="zh-TW" b="1">
                                  <a:solidFill>
                                    <a:srgbClr val="FFC000"/>
                                  </a:solidFill>
                                  <a:latin typeface="Cambria Math" panose="02040503050406030204" pitchFamily="18" charset="0"/>
                                </a:rPr>
                                <m:t>𝐈</m:t>
                              </m:r>
                            </m:e>
                          </m:mr>
                        </m:m>
                      </m:e>
                    </m:d>
                    <m:d>
                      <m:dPr>
                        <m:begChr m:val="["/>
                        <m:endChr m:val="]"/>
                        <m:ctrlPr>
                          <a:rPr lang="en-US" altLang="zh-TW" i="1">
                            <a:latin typeface="Cambria Math" panose="02040503050406030204" pitchFamily="18" charset="0"/>
                          </a:rPr>
                        </m:ctrlPr>
                      </m:dPr>
                      <m:e>
                        <m:m>
                          <m:mPr>
                            <m:mcs>
                              <m:mc>
                                <m:mcPr>
                                  <m:count m:val="1"/>
                                  <m:mcJc m:val="center"/>
                                </m:mcPr>
                              </m:mc>
                            </m:mcs>
                            <m:ctrlPr>
                              <a:rPr lang="en-US" altLang="zh-TW" b="1" i="1">
                                <a:latin typeface="Cambria Math" panose="02040503050406030204" pitchFamily="18" charset="0"/>
                              </a:rPr>
                            </m:ctrlPr>
                          </m:mPr>
                          <m:mr>
                            <m:e>
                              <m:r>
                                <m:rPr>
                                  <m:brk m:alnAt="7"/>
                                </m:rPr>
                                <a:rPr lang="en-US" altLang="zh-TW" b="1">
                                  <a:solidFill>
                                    <a:srgbClr val="92D050"/>
                                  </a:solidFill>
                                  <a:latin typeface="Cambria Math" panose="02040503050406030204" pitchFamily="18" charset="0"/>
                                </a:rPr>
                                <m:t>𝐯</m:t>
                              </m:r>
                              <m:d>
                                <m:dPr>
                                  <m:ctrlPr>
                                    <a:rPr lang="en-US" altLang="zh-TW" b="1" i="1">
                                      <a:solidFill>
                                        <a:srgbClr val="92D050"/>
                                      </a:solidFill>
                                      <a:latin typeface="Cambria Math" panose="02040503050406030204" pitchFamily="18" charset="0"/>
                                    </a:rPr>
                                  </m:ctrlPr>
                                </m:dPr>
                                <m:e>
                                  <m:r>
                                    <a:rPr lang="en-US" altLang="zh-TW" i="1">
                                      <a:solidFill>
                                        <a:srgbClr val="92D050"/>
                                      </a:solidFill>
                                      <a:latin typeface="Cambria Math" panose="02040503050406030204" pitchFamily="18" charset="0"/>
                                    </a:rPr>
                                    <m:t>𝑛</m:t>
                                  </m:r>
                                </m:e>
                              </m:d>
                            </m:e>
                          </m:mr>
                          <m:mr>
                            <m:e>
                              <m:r>
                                <m:rPr>
                                  <m:brk m:alnAt="7"/>
                                </m:rPr>
                                <a:rPr lang="en-US" altLang="zh-TW" b="1">
                                  <a:solidFill>
                                    <a:srgbClr val="FFC000"/>
                                  </a:solidFill>
                                  <a:latin typeface="Cambria Math" panose="02040503050406030204" pitchFamily="18" charset="0"/>
                                </a:rPr>
                                <m:t>𝐮</m:t>
                              </m:r>
                              <m:d>
                                <m:dPr>
                                  <m:ctrlPr>
                                    <a:rPr lang="en-US" altLang="zh-TW" b="1" i="1">
                                      <a:solidFill>
                                        <a:srgbClr val="FFC000"/>
                                      </a:solidFill>
                                      <a:latin typeface="Cambria Math" panose="02040503050406030204" pitchFamily="18" charset="0"/>
                                    </a:rPr>
                                  </m:ctrlPr>
                                </m:dPr>
                                <m:e>
                                  <m:r>
                                    <a:rPr lang="en-US" altLang="zh-TW" i="1">
                                      <a:solidFill>
                                        <a:srgbClr val="FFC000"/>
                                      </a:solidFill>
                                      <a:latin typeface="Cambria Math" panose="02040503050406030204" pitchFamily="18" charset="0"/>
                                    </a:rPr>
                                    <m:t>𝑛</m:t>
                                  </m:r>
                                </m:e>
                              </m:d>
                            </m:e>
                          </m:mr>
                          <m:mr>
                            <m:e>
                              <m:r>
                                <m:rPr>
                                  <m:brk m:alnAt="7"/>
                                </m:rPr>
                                <a:rPr lang="en-US" altLang="zh-TW" b="1">
                                  <a:solidFill>
                                    <a:srgbClr val="FFC000"/>
                                  </a:solidFill>
                                  <a:latin typeface="Cambria Math" panose="02040503050406030204" pitchFamily="18" charset="0"/>
                                </a:rPr>
                                <m:t>𝐮</m:t>
                              </m:r>
                              <m:d>
                                <m:dPr>
                                  <m:ctrlPr>
                                    <a:rPr lang="en-US" altLang="zh-TW" b="1" i="1">
                                      <a:solidFill>
                                        <a:srgbClr val="FFC000"/>
                                      </a:solidFill>
                                      <a:latin typeface="Cambria Math" panose="02040503050406030204" pitchFamily="18" charset="0"/>
                                    </a:rPr>
                                  </m:ctrlPr>
                                </m:dPr>
                                <m:e>
                                  <m:r>
                                    <a:rPr lang="en-US" altLang="zh-TW" i="1">
                                      <a:solidFill>
                                        <a:srgbClr val="FFC000"/>
                                      </a:solidFill>
                                      <a:latin typeface="Cambria Math" panose="02040503050406030204" pitchFamily="18" charset="0"/>
                                    </a:rPr>
                                    <m:t>𝑛</m:t>
                                  </m:r>
                                  <m:r>
                                    <a:rPr lang="en-US" altLang="zh-TW" i="1">
                                      <a:solidFill>
                                        <a:srgbClr val="FFC000"/>
                                      </a:solidFill>
                                      <a:latin typeface="Cambria Math" panose="02040503050406030204" pitchFamily="18" charset="0"/>
                                    </a:rPr>
                                    <m:t>+1</m:t>
                                  </m:r>
                                </m:e>
                              </m:d>
                            </m:e>
                          </m:mr>
                          <m:mr>
                            <m:e>
                              <m:r>
                                <a:rPr lang="en-US" altLang="zh-TW" i="1">
                                  <a:solidFill>
                                    <a:srgbClr val="FFC000"/>
                                  </a:solidFill>
                                  <a:latin typeface="Cambria Math" panose="02040503050406030204" pitchFamily="18" charset="0"/>
                                </a:rPr>
                                <m:t>⋮</m:t>
                              </m:r>
                            </m:e>
                          </m:mr>
                          <m:mr>
                            <m:e>
                              <m:r>
                                <m:rPr>
                                  <m:brk m:alnAt="7"/>
                                </m:rPr>
                                <a:rPr lang="en-US" altLang="zh-TW" b="1">
                                  <a:solidFill>
                                    <a:srgbClr val="FFC000"/>
                                  </a:solidFill>
                                  <a:latin typeface="Cambria Math" panose="02040503050406030204" pitchFamily="18" charset="0"/>
                                </a:rPr>
                                <m:t>𝐮</m:t>
                              </m:r>
                              <m:d>
                                <m:dPr>
                                  <m:ctrlPr>
                                    <a:rPr lang="en-US" altLang="zh-TW" b="1" i="1">
                                      <a:solidFill>
                                        <a:srgbClr val="FFC000"/>
                                      </a:solidFill>
                                      <a:latin typeface="Cambria Math" panose="02040503050406030204" pitchFamily="18" charset="0"/>
                                    </a:rPr>
                                  </m:ctrlPr>
                                </m:dPr>
                                <m:e>
                                  <m:r>
                                    <a:rPr lang="en-US" altLang="zh-TW" i="1">
                                      <a:solidFill>
                                        <a:srgbClr val="FFC000"/>
                                      </a:solidFill>
                                      <a:latin typeface="Cambria Math" panose="02040503050406030204" pitchFamily="18" charset="0"/>
                                    </a:rPr>
                                    <m:t>𝑛</m:t>
                                  </m:r>
                                  <m:r>
                                    <a:rPr lang="en-US" altLang="zh-TW" i="1">
                                      <a:solidFill>
                                        <a:srgbClr val="FFC000"/>
                                      </a:solidFill>
                                      <a:latin typeface="Cambria Math" panose="02040503050406030204" pitchFamily="18" charset="0"/>
                                    </a:rPr>
                                    <m:t>+</m:t>
                                  </m:r>
                                  <m:r>
                                    <a:rPr lang="en-US" altLang="zh-TW" i="1">
                                      <a:solidFill>
                                        <a:srgbClr val="FFC000"/>
                                      </a:solidFill>
                                      <a:latin typeface="Cambria Math" panose="02040503050406030204" pitchFamily="18" charset="0"/>
                                    </a:rPr>
                                    <m:t>𝑁</m:t>
                                  </m:r>
                                  <m:r>
                                    <a:rPr lang="en-US" altLang="zh-TW" i="1">
                                      <a:solidFill>
                                        <a:srgbClr val="FFC000"/>
                                      </a:solidFill>
                                      <a:latin typeface="Cambria Math" panose="02040503050406030204" pitchFamily="18" charset="0"/>
                                    </a:rPr>
                                    <m:t>−2</m:t>
                                  </m:r>
                                </m:e>
                              </m:d>
                            </m:e>
                          </m:mr>
                        </m:m>
                      </m:e>
                    </m:d>
                  </m:oMath>
                </a14:m>
                <a:endParaRPr lang="en-US" altLang="zh-TW"/>
              </a:p>
              <a:p>
                <a:pPr marL="0" indent="0">
                  <a:buNone/>
                </a:pPr>
                <a:r>
                  <a:rPr lang="en-US" altLang="zh-TW" b="1"/>
                  <a:t>Note</a:t>
                </a:r>
                <a:r>
                  <a:rPr lang="en-US" altLang="zh-TW"/>
                  <a:t>: We can apply step 1 repeatedly (it’s a recursive definition).</a:t>
                </a:r>
              </a:p>
            </p:txBody>
          </p:sp>
        </mc:Choice>
        <mc:Fallback xmlns="">
          <p:sp>
            <p:nvSpPr>
              <p:cNvPr id="3" name="Content Placeholder 2">
                <a:extLst>
                  <a:ext uri="{FF2B5EF4-FFF2-40B4-BE49-F238E27FC236}">
                    <a16:creationId xmlns:a16="http://schemas.microsoft.com/office/drawing/2014/main" id="{39F6B6B3-8184-ECEC-920F-9EC66725F48F}"/>
                  </a:ext>
                </a:extLst>
              </p:cNvPr>
              <p:cNvSpPr>
                <a:spLocks noGrp="1" noRot="1" noChangeAspect="1" noMove="1" noResize="1" noEditPoints="1" noAdjustHandles="1" noChangeArrowheads="1" noChangeShapeType="1" noTextEdit="1"/>
              </p:cNvSpPr>
              <p:nvPr>
                <p:ph idx="1"/>
              </p:nvPr>
            </p:nvSpPr>
            <p:spPr>
              <a:blipFill>
                <a:blip r:embed="rId3"/>
                <a:stretch>
                  <a:fillRect l="-1043" t="-308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73732222-DF24-3250-287F-B8405A889E67}"/>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694EA8C8-D314-5FD3-9187-13C9DA6C3377}"/>
              </a:ext>
            </a:extLst>
          </p:cNvPr>
          <p:cNvSpPr>
            <a:spLocks noGrp="1"/>
          </p:cNvSpPr>
          <p:nvPr>
            <p:ph type="sldNum" sz="quarter" idx="12"/>
          </p:nvPr>
        </p:nvSpPr>
        <p:spPr/>
        <p:txBody>
          <a:bodyPr/>
          <a:lstStyle/>
          <a:p>
            <a:fld id="{EFAA6198-8B2D-4500-8E8B-4BFF2C464751}" type="slidenum">
              <a:rPr lang="zh-TW" altLang="en-US" smtClean="0"/>
              <a:t>19</a:t>
            </a:fld>
            <a:endParaRPr lang="zh-TW" altLang="en-US"/>
          </a:p>
        </p:txBody>
      </p:sp>
    </p:spTree>
    <p:extLst>
      <p:ext uri="{BB962C8B-B14F-4D97-AF65-F5344CB8AC3E}">
        <p14:creationId xmlns:p14="http://schemas.microsoft.com/office/powerpoint/2010/main" val="151472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C37C0-BD15-B6B0-5B81-9F5138BF8E24}"/>
              </a:ext>
            </a:extLst>
          </p:cNvPr>
          <p:cNvSpPr>
            <a:spLocks noGrp="1"/>
          </p:cNvSpPr>
          <p:nvPr>
            <p:ph type="title"/>
          </p:nvPr>
        </p:nvSpPr>
        <p:spPr/>
        <p:txBody>
          <a:bodyPr/>
          <a:lstStyle/>
          <a:p>
            <a:r>
              <a:rPr lang="en-US" altLang="zh-TW" dirty="0"/>
              <a:t>Assemble</a:t>
            </a:r>
            <a:r>
              <a:rPr lang="en-US" altLang="zh-TW"/>
              <a:t> Parallel Associative Scan</a:t>
            </a:r>
            <a:endParaRPr lang="zh-TW" altLang="en-US"/>
          </a:p>
        </p:txBody>
      </p:sp>
      <p:sp>
        <p:nvSpPr>
          <p:cNvPr id="4" name="Footer Placeholder 3">
            <a:extLst>
              <a:ext uri="{FF2B5EF4-FFF2-40B4-BE49-F238E27FC236}">
                <a16:creationId xmlns:a16="http://schemas.microsoft.com/office/drawing/2014/main" id="{6F286BAD-DCF7-297D-4990-62B66CD1D8C8}"/>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87D4D3BF-E66E-1C91-DBAB-858BB2E40B6D}"/>
              </a:ext>
            </a:extLst>
          </p:cNvPr>
          <p:cNvSpPr>
            <a:spLocks noGrp="1"/>
          </p:cNvSpPr>
          <p:nvPr>
            <p:ph type="sldNum" sz="quarter" idx="12"/>
          </p:nvPr>
        </p:nvSpPr>
        <p:spPr/>
        <p:txBody>
          <a:bodyPr/>
          <a:lstStyle/>
          <a:p>
            <a:fld id="{EFAA6198-8B2D-4500-8E8B-4BFF2C464751}" type="slidenum">
              <a:rPr lang="zh-TW" altLang="en-US" smtClean="0"/>
              <a:t>20</a:t>
            </a:fld>
            <a:endParaRPr lang="zh-TW" altLang="en-US"/>
          </a:p>
        </p:txBody>
      </p:sp>
      <p:pic>
        <p:nvPicPr>
          <p:cNvPr id="2050" name="Picture 2" descr="undefined">
            <a:extLst>
              <a:ext uri="{FF2B5EF4-FFF2-40B4-BE49-F238E27FC236}">
                <a16:creationId xmlns:a16="http://schemas.microsoft.com/office/drawing/2014/main" id="{17BE32F6-278E-DB11-7D67-A5539BBE006F}"/>
              </a:ext>
            </a:extLst>
          </p:cNvPr>
          <p:cNvPicPr>
            <a:picLocks noGrp="1" noChangeAspect="1" noChangeArrowheads="1"/>
          </p:cNvPicPr>
          <p:nvPr>
            <p:ph idx="1"/>
          </p:nvPr>
        </p:nvPicPr>
        <p:blipFill>
          <a:blip r:embed="rId3">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672542" y="1915886"/>
            <a:ext cx="3938284" cy="3999820"/>
          </a:xfrm>
          <a:prstGeom prst="rect">
            <a:avLst/>
          </a:prstGeom>
          <a:solidFill>
            <a:schemeClr val="tx1"/>
          </a:solidFill>
        </p:spPr>
      </p:pic>
      <p:sp>
        <p:nvSpPr>
          <p:cNvPr id="6" name="Arrow: Right 5">
            <a:extLst>
              <a:ext uri="{FF2B5EF4-FFF2-40B4-BE49-F238E27FC236}">
                <a16:creationId xmlns:a16="http://schemas.microsoft.com/office/drawing/2014/main" id="{F901D3D5-285A-48AC-5405-7C6D78905083}"/>
              </a:ext>
            </a:extLst>
          </p:cNvPr>
          <p:cNvSpPr/>
          <p:nvPr/>
        </p:nvSpPr>
        <p:spPr>
          <a:xfrm>
            <a:off x="2179370" y="1365023"/>
            <a:ext cx="2924628" cy="5352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b="1">
                <a:solidFill>
                  <a:schemeClr val="bg1"/>
                </a:solidFill>
              </a:rPr>
              <a:t>u</a:t>
            </a:r>
            <a:r>
              <a:rPr lang="en-US" altLang="zh-TW">
                <a:solidFill>
                  <a:schemeClr val="bg1"/>
                </a:solidFill>
              </a:rPr>
              <a:t>(0), </a:t>
            </a:r>
            <a:r>
              <a:rPr lang="en-US" altLang="zh-TW" b="1">
                <a:solidFill>
                  <a:schemeClr val="bg1"/>
                </a:solidFill>
              </a:rPr>
              <a:t>u</a:t>
            </a:r>
            <a:r>
              <a:rPr lang="en-US" altLang="zh-TW">
                <a:solidFill>
                  <a:schemeClr val="bg1"/>
                </a:solidFill>
              </a:rPr>
              <a:t>(1),…,</a:t>
            </a:r>
            <a:r>
              <a:rPr lang="en-US" altLang="zh-TW" b="1">
                <a:solidFill>
                  <a:schemeClr val="bg1"/>
                </a:solidFill>
              </a:rPr>
              <a:t>u</a:t>
            </a:r>
            <a:r>
              <a:rPr lang="en-US" altLang="zh-TW">
                <a:solidFill>
                  <a:schemeClr val="bg1"/>
                </a:solidFill>
              </a:rPr>
              <a:t>(15)</a:t>
            </a:r>
            <a:endParaRPr lang="zh-TW" altLang="en-US">
              <a:solidFill>
                <a:schemeClr val="bg1"/>
              </a:solidFill>
            </a:endParaRPr>
          </a:p>
        </p:txBody>
      </p:sp>
      <p:sp>
        <p:nvSpPr>
          <p:cNvPr id="9" name="Arrow: Down 8">
            <a:extLst>
              <a:ext uri="{FF2B5EF4-FFF2-40B4-BE49-F238E27FC236}">
                <a16:creationId xmlns:a16="http://schemas.microsoft.com/office/drawing/2014/main" id="{80AAB4D1-4AD3-B503-61F0-3C5788898B52}"/>
              </a:ext>
            </a:extLst>
          </p:cNvPr>
          <p:cNvSpPr/>
          <p:nvPr/>
        </p:nvSpPr>
        <p:spPr>
          <a:xfrm>
            <a:off x="5768027" y="1915887"/>
            <a:ext cx="616857" cy="221977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Arrow: Down 9">
            <a:extLst>
              <a:ext uri="{FF2B5EF4-FFF2-40B4-BE49-F238E27FC236}">
                <a16:creationId xmlns:a16="http://schemas.microsoft.com/office/drawing/2014/main" id="{190566ED-EF50-4DFE-3BF9-130A876423B1}"/>
              </a:ext>
            </a:extLst>
          </p:cNvPr>
          <p:cNvSpPr/>
          <p:nvPr/>
        </p:nvSpPr>
        <p:spPr>
          <a:xfrm>
            <a:off x="5768027" y="4135665"/>
            <a:ext cx="616857" cy="17800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TextBox 10">
            <a:extLst>
              <a:ext uri="{FF2B5EF4-FFF2-40B4-BE49-F238E27FC236}">
                <a16:creationId xmlns:a16="http://schemas.microsoft.com/office/drawing/2014/main" id="{38BFAFE7-C9AE-653F-8840-017D5075C6CA}"/>
              </a:ext>
            </a:extLst>
          </p:cNvPr>
          <p:cNvSpPr txBox="1"/>
          <p:nvPr/>
        </p:nvSpPr>
        <p:spPr>
          <a:xfrm>
            <a:off x="6486484" y="2841110"/>
            <a:ext cx="2371162" cy="369332"/>
          </a:xfrm>
          <a:prstGeom prst="rect">
            <a:avLst/>
          </a:prstGeom>
          <a:noFill/>
        </p:spPr>
        <p:txBody>
          <a:bodyPr wrap="none" rtlCol="0">
            <a:spAutoFit/>
          </a:bodyPr>
          <a:lstStyle/>
          <a:p>
            <a:r>
              <a:rPr lang="en-US" altLang="zh-TW" dirty="0"/>
              <a:t>Step 1 (4 times, N=2)</a:t>
            </a:r>
            <a:endParaRPr lang="zh-TW" altLang="en-US" dirty="0"/>
          </a:p>
        </p:txBody>
      </p:sp>
      <p:sp>
        <p:nvSpPr>
          <p:cNvPr id="12" name="TextBox 11">
            <a:extLst>
              <a:ext uri="{FF2B5EF4-FFF2-40B4-BE49-F238E27FC236}">
                <a16:creationId xmlns:a16="http://schemas.microsoft.com/office/drawing/2014/main" id="{14A91772-7C4E-B42F-BADE-30BB09D9472F}"/>
              </a:ext>
            </a:extLst>
          </p:cNvPr>
          <p:cNvSpPr txBox="1"/>
          <p:nvPr/>
        </p:nvSpPr>
        <p:spPr>
          <a:xfrm>
            <a:off x="6542085" y="4841020"/>
            <a:ext cx="1813317" cy="369332"/>
          </a:xfrm>
          <a:prstGeom prst="rect">
            <a:avLst/>
          </a:prstGeom>
          <a:noFill/>
        </p:spPr>
        <p:txBody>
          <a:bodyPr wrap="none" rtlCol="0">
            <a:spAutoFit/>
          </a:bodyPr>
          <a:lstStyle/>
          <a:p>
            <a:r>
              <a:rPr lang="en-US" altLang="zh-TW" dirty="0"/>
              <a:t>Step 2 (4 times)</a:t>
            </a:r>
            <a:endParaRPr lang="zh-TW" altLang="en-US" dirty="0"/>
          </a:p>
        </p:txBody>
      </p:sp>
      <p:sp>
        <p:nvSpPr>
          <p:cNvPr id="13" name="TextBox 12">
            <a:extLst>
              <a:ext uri="{FF2B5EF4-FFF2-40B4-BE49-F238E27FC236}">
                <a16:creationId xmlns:a16="http://schemas.microsoft.com/office/drawing/2014/main" id="{9FABCBD6-CD92-B68D-C26F-4099C6588C69}"/>
              </a:ext>
            </a:extLst>
          </p:cNvPr>
          <p:cNvSpPr txBox="1"/>
          <p:nvPr/>
        </p:nvSpPr>
        <p:spPr>
          <a:xfrm>
            <a:off x="1672542" y="5931354"/>
            <a:ext cx="5123518" cy="338554"/>
          </a:xfrm>
          <a:prstGeom prst="rect">
            <a:avLst/>
          </a:prstGeom>
          <a:noFill/>
        </p:spPr>
        <p:txBody>
          <a:bodyPr wrap="none" rtlCol="0">
            <a:spAutoFit/>
          </a:bodyPr>
          <a:lstStyle/>
          <a:p>
            <a:r>
              <a:rPr lang="en-GB" altLang="zh-TW" sz="1600"/>
              <a:t>Image source:</a:t>
            </a:r>
            <a:r>
              <a:rPr lang="en-US" altLang="zh-TW" sz="1600"/>
              <a:t> </a:t>
            </a:r>
            <a:r>
              <a:rPr lang="en-US" altLang="zh-TW" sz="1600">
                <a:hlinkClick r:id="rId4"/>
              </a:rPr>
              <a:t>https://en.wikipedia.org/wiki/Prefix_sum</a:t>
            </a:r>
            <a:endParaRPr lang="en-US" altLang="zh-TW" sz="160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C044916-3C20-A046-73B8-4122562E5DEB}"/>
                  </a:ext>
                </a:extLst>
              </p:cNvPr>
              <p:cNvSpPr txBox="1"/>
              <p:nvPr/>
            </p:nvSpPr>
            <p:spPr>
              <a:xfrm>
                <a:off x="8343552" y="3966945"/>
                <a:ext cx="3010248"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𝑂</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𝑛</m:t>
                          </m:r>
                        </m:e>
                      </m:d>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𝑂</m:t>
                      </m:r>
                      <m:d>
                        <m:dPr>
                          <m:ctrlPr>
                            <a:rPr lang="en-GB" sz="2800" b="0" i="1" smtClean="0">
                              <a:latin typeface="Cambria Math" panose="02040503050406030204" pitchFamily="18" charset="0"/>
                              <a:ea typeface="Cambria Math" panose="02040503050406030204" pitchFamily="18" charset="0"/>
                            </a:rPr>
                          </m:ctrlPr>
                        </m:dPr>
                        <m:e>
                          <m:func>
                            <m:funcPr>
                              <m:ctrlPr>
                                <a:rPr lang="en-GB" sz="2800" b="0" i="1" smtClean="0">
                                  <a:latin typeface="Cambria Math" panose="02040503050406030204" pitchFamily="18" charset="0"/>
                                  <a:ea typeface="Cambria Math" panose="02040503050406030204" pitchFamily="18" charset="0"/>
                                </a:rPr>
                              </m:ctrlPr>
                            </m:funcPr>
                            <m:fName>
                              <m:r>
                                <m:rPr>
                                  <m:sty m:val="p"/>
                                </m:rPr>
                                <a:rPr lang="en-GB" sz="2800" b="0" i="0" smtClean="0">
                                  <a:latin typeface="Cambria Math" panose="02040503050406030204" pitchFamily="18" charset="0"/>
                                  <a:ea typeface="Cambria Math" panose="02040503050406030204" pitchFamily="18" charset="0"/>
                                </a:rPr>
                                <m:t>log</m:t>
                              </m:r>
                            </m:fName>
                            <m:e>
                              <m:d>
                                <m:dPr>
                                  <m:ctrlPr>
                                    <a:rPr lang="en-GB" sz="2800" b="0" i="1" smtClean="0">
                                      <a:latin typeface="Cambria Math" panose="02040503050406030204" pitchFamily="18" charset="0"/>
                                      <a:ea typeface="Cambria Math" panose="02040503050406030204" pitchFamily="18" charset="0"/>
                                    </a:rPr>
                                  </m:ctrlPr>
                                </m:dPr>
                                <m:e>
                                  <m:r>
                                    <a:rPr lang="en-GB" sz="2800" b="0" i="1" smtClean="0">
                                      <a:latin typeface="Cambria Math" panose="02040503050406030204" pitchFamily="18" charset="0"/>
                                      <a:ea typeface="Cambria Math" panose="02040503050406030204" pitchFamily="18" charset="0"/>
                                    </a:rPr>
                                    <m:t>𝑛</m:t>
                                  </m:r>
                                </m:e>
                              </m:d>
                            </m:e>
                          </m:func>
                        </m:e>
                      </m:d>
                    </m:oMath>
                  </m:oMathPara>
                </a14:m>
                <a:endParaRPr lang="en-US"/>
              </a:p>
            </p:txBody>
          </p:sp>
        </mc:Choice>
        <mc:Fallback xmlns="">
          <p:sp>
            <p:nvSpPr>
              <p:cNvPr id="3" name="TextBox 2">
                <a:extLst>
                  <a:ext uri="{FF2B5EF4-FFF2-40B4-BE49-F238E27FC236}">
                    <a16:creationId xmlns:a16="http://schemas.microsoft.com/office/drawing/2014/main" id="{8C044916-3C20-A046-73B8-4122562E5DEB}"/>
                  </a:ext>
                </a:extLst>
              </p:cNvPr>
              <p:cNvSpPr txBox="1">
                <a:spLocks noRot="1" noChangeAspect="1" noMove="1" noResize="1" noEditPoints="1" noAdjustHandles="1" noChangeArrowheads="1" noChangeShapeType="1" noTextEdit="1"/>
              </p:cNvSpPr>
              <p:nvPr/>
            </p:nvSpPr>
            <p:spPr>
              <a:xfrm>
                <a:off x="8343552" y="3966945"/>
                <a:ext cx="3010248" cy="430887"/>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30509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C0E09-C84D-CCFB-1CA0-9289E37983AB}"/>
              </a:ext>
            </a:extLst>
          </p:cNvPr>
          <p:cNvSpPr>
            <a:spLocks noGrp="1"/>
          </p:cNvSpPr>
          <p:nvPr>
            <p:ph type="title"/>
          </p:nvPr>
        </p:nvSpPr>
        <p:spPr/>
        <p:txBody>
          <a:bodyPr/>
          <a:lstStyle/>
          <a:p>
            <a:r>
              <a:rPr lang="en-US" dirty="0"/>
              <a:t>Take away</a:t>
            </a:r>
          </a:p>
        </p:txBody>
      </p:sp>
      <p:sp>
        <p:nvSpPr>
          <p:cNvPr id="3" name="Content Placeholder 2">
            <a:extLst>
              <a:ext uri="{FF2B5EF4-FFF2-40B4-BE49-F238E27FC236}">
                <a16:creationId xmlns:a16="http://schemas.microsoft.com/office/drawing/2014/main" id="{92317A6C-F1E9-5097-59B8-9DF9CCC29B04}"/>
              </a:ext>
            </a:extLst>
          </p:cNvPr>
          <p:cNvSpPr>
            <a:spLocks noGrp="1"/>
          </p:cNvSpPr>
          <p:nvPr>
            <p:ph idx="1"/>
          </p:nvPr>
        </p:nvSpPr>
        <p:spPr/>
        <p:txBody>
          <a:bodyPr/>
          <a:lstStyle/>
          <a:p>
            <a:pPr marL="514350" indent="-514350">
              <a:buFont typeface="+mj-lt"/>
              <a:buAutoNum type="arabicPeriod"/>
            </a:pPr>
            <a:r>
              <a:rPr lang="en-US" dirty="0"/>
              <a:t>&gt; 1000 small kernels → write custom extension</a:t>
            </a:r>
          </a:p>
          <a:p>
            <a:pPr marL="514350" indent="-514350">
              <a:buFont typeface="+mj-lt"/>
              <a:buAutoNum type="arabicPeriod"/>
            </a:pPr>
            <a:r>
              <a:rPr lang="en-US" dirty="0"/>
              <a:t>Associative? → </a:t>
            </a:r>
            <a:r>
              <a:rPr lang="en-US" dirty="0" err="1"/>
              <a:t>parallelisable</a:t>
            </a:r>
            <a:r>
              <a:rPr lang="en-US" dirty="0"/>
              <a:t>! </a:t>
            </a:r>
          </a:p>
          <a:p>
            <a:pPr marL="514350" indent="-514350">
              <a:buFont typeface="+mj-lt"/>
              <a:buAutoNum type="arabicPeriod"/>
            </a:pPr>
            <a:r>
              <a:rPr lang="en-US" dirty="0"/>
              <a:t>You can do both</a:t>
            </a:r>
          </a:p>
        </p:txBody>
      </p:sp>
      <p:sp>
        <p:nvSpPr>
          <p:cNvPr id="4" name="Footer Placeholder 3">
            <a:extLst>
              <a:ext uri="{FF2B5EF4-FFF2-40B4-BE49-F238E27FC236}">
                <a16:creationId xmlns:a16="http://schemas.microsoft.com/office/drawing/2014/main" id="{B043F750-46C8-017E-9659-4C63D2512F86}"/>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D0B4A532-B2A4-4809-DD68-03992F7F9A90}"/>
              </a:ext>
            </a:extLst>
          </p:cNvPr>
          <p:cNvSpPr>
            <a:spLocks noGrp="1"/>
          </p:cNvSpPr>
          <p:nvPr>
            <p:ph type="sldNum" sz="quarter" idx="12"/>
          </p:nvPr>
        </p:nvSpPr>
        <p:spPr/>
        <p:txBody>
          <a:bodyPr/>
          <a:lstStyle/>
          <a:p>
            <a:fld id="{EFAA6198-8B2D-4500-8E8B-4BFF2C464751}" type="slidenum">
              <a:rPr lang="zh-TW" altLang="en-US" smtClean="0"/>
              <a:t>21</a:t>
            </a:fld>
            <a:endParaRPr lang="zh-TW" altLang="en-US"/>
          </a:p>
        </p:txBody>
      </p:sp>
    </p:spTree>
    <p:extLst>
      <p:ext uri="{BB962C8B-B14F-4D97-AF65-F5344CB8AC3E}">
        <p14:creationId xmlns:p14="http://schemas.microsoft.com/office/powerpoint/2010/main" val="2836139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FEA0F-55E3-54D9-9511-AF6530DC7E34}"/>
              </a:ext>
            </a:extLst>
          </p:cNvPr>
          <p:cNvSpPr>
            <a:spLocks noGrp="1"/>
          </p:cNvSpPr>
          <p:nvPr>
            <p:ph type="title"/>
          </p:nvPr>
        </p:nvSpPr>
        <p:spPr/>
        <p:txBody>
          <a:bodyPr/>
          <a:lstStyle/>
          <a:p>
            <a:r>
              <a:rPr lang="en-US" altLang="zh-TW"/>
              <a:t>Benchmarks (M=2, forward)</a:t>
            </a:r>
            <a:endParaRPr lang="zh-TW" altLang="en-US"/>
          </a:p>
        </p:txBody>
      </p:sp>
      <p:sp>
        <p:nvSpPr>
          <p:cNvPr id="3" name="Text Placeholder 2">
            <a:extLst>
              <a:ext uri="{FF2B5EF4-FFF2-40B4-BE49-F238E27FC236}">
                <a16:creationId xmlns:a16="http://schemas.microsoft.com/office/drawing/2014/main" id="{CA864F02-7D8C-71AC-654B-C139DD5948BD}"/>
              </a:ext>
            </a:extLst>
          </p:cNvPr>
          <p:cNvSpPr>
            <a:spLocks noGrp="1"/>
          </p:cNvSpPr>
          <p:nvPr>
            <p:ph type="body" idx="1"/>
          </p:nvPr>
        </p:nvSpPr>
        <p:spPr/>
        <p:txBody>
          <a:bodyPr/>
          <a:lstStyle/>
          <a:p>
            <a:r>
              <a:rPr lang="en-US" altLang="zh-TW"/>
              <a:t>Intel i7 7700K, 1 thread</a:t>
            </a:r>
            <a:endParaRPr lang="zh-TW" altLang="en-US"/>
          </a:p>
        </p:txBody>
      </p:sp>
      <p:graphicFrame>
        <p:nvGraphicFramePr>
          <p:cNvPr id="11" name="Content Placeholder 10">
            <a:extLst>
              <a:ext uri="{FF2B5EF4-FFF2-40B4-BE49-F238E27FC236}">
                <a16:creationId xmlns:a16="http://schemas.microsoft.com/office/drawing/2014/main" id="{2E20A4A7-F669-614E-10DB-5DA1E1345A75}"/>
              </a:ext>
            </a:extLst>
          </p:cNvPr>
          <p:cNvGraphicFramePr>
            <a:graphicFrameLocks noGrp="1"/>
          </p:cNvGraphicFramePr>
          <p:nvPr>
            <p:ph sz="half" idx="2"/>
            <p:extLst>
              <p:ext uri="{D42A27DB-BD31-4B8C-83A1-F6EECF244321}">
                <p14:modId xmlns:p14="http://schemas.microsoft.com/office/powerpoint/2010/main" val="1123682332"/>
              </p:ext>
            </p:extLst>
          </p:nvPr>
        </p:nvGraphicFramePr>
        <p:xfrm>
          <a:off x="839788" y="2505075"/>
          <a:ext cx="5157787" cy="368458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a:extLst>
              <a:ext uri="{FF2B5EF4-FFF2-40B4-BE49-F238E27FC236}">
                <a16:creationId xmlns:a16="http://schemas.microsoft.com/office/drawing/2014/main" id="{C125FC1A-E945-3367-B33D-7B344876038C}"/>
              </a:ext>
            </a:extLst>
          </p:cNvPr>
          <p:cNvSpPr>
            <a:spLocks noGrp="1"/>
          </p:cNvSpPr>
          <p:nvPr>
            <p:ph type="body" sz="quarter" idx="3"/>
          </p:nvPr>
        </p:nvSpPr>
        <p:spPr/>
        <p:txBody>
          <a:bodyPr/>
          <a:lstStyle/>
          <a:p>
            <a:r>
              <a:rPr lang="en-US" altLang="zh-TW"/>
              <a:t>RTX 5060 Ti</a:t>
            </a:r>
            <a:endParaRPr lang="zh-TW" altLang="en-US"/>
          </a:p>
        </p:txBody>
      </p:sp>
      <p:sp>
        <p:nvSpPr>
          <p:cNvPr id="7" name="Footer Placeholder 6">
            <a:extLst>
              <a:ext uri="{FF2B5EF4-FFF2-40B4-BE49-F238E27FC236}">
                <a16:creationId xmlns:a16="http://schemas.microsoft.com/office/drawing/2014/main" id="{24D2EFBD-7EA7-0216-4128-546978468A38}"/>
              </a:ext>
            </a:extLst>
          </p:cNvPr>
          <p:cNvSpPr>
            <a:spLocks noGrp="1"/>
          </p:cNvSpPr>
          <p:nvPr>
            <p:ph type="ftr" sz="quarter" idx="11"/>
          </p:nvPr>
        </p:nvSpPr>
        <p:spPr/>
        <p:txBody>
          <a:bodyPr/>
          <a:lstStyle/>
          <a:p>
            <a:r>
              <a:rPr lang="en-GB" altLang="zh-TW"/>
              <a:t>ADC 2025, Bristol</a:t>
            </a:r>
            <a:endParaRPr lang="zh-TW" altLang="en-US"/>
          </a:p>
        </p:txBody>
      </p:sp>
      <p:sp>
        <p:nvSpPr>
          <p:cNvPr id="8" name="Slide Number Placeholder 7">
            <a:extLst>
              <a:ext uri="{FF2B5EF4-FFF2-40B4-BE49-F238E27FC236}">
                <a16:creationId xmlns:a16="http://schemas.microsoft.com/office/drawing/2014/main" id="{1B28B747-D236-0FB6-5D06-F74FFB1AAB18}"/>
              </a:ext>
            </a:extLst>
          </p:cNvPr>
          <p:cNvSpPr>
            <a:spLocks noGrp="1"/>
          </p:cNvSpPr>
          <p:nvPr>
            <p:ph type="sldNum" sz="quarter" idx="12"/>
          </p:nvPr>
        </p:nvSpPr>
        <p:spPr/>
        <p:txBody>
          <a:bodyPr/>
          <a:lstStyle/>
          <a:p>
            <a:fld id="{EFAA6198-8B2D-4500-8E8B-4BFF2C464751}" type="slidenum">
              <a:rPr lang="zh-TW" altLang="en-US" smtClean="0"/>
              <a:t>22</a:t>
            </a:fld>
            <a:endParaRPr lang="zh-TW" altLang="en-US"/>
          </a:p>
        </p:txBody>
      </p:sp>
      <p:graphicFrame>
        <p:nvGraphicFramePr>
          <p:cNvPr id="12" name="Content Placeholder 10">
            <a:extLst>
              <a:ext uri="{FF2B5EF4-FFF2-40B4-BE49-F238E27FC236}">
                <a16:creationId xmlns:a16="http://schemas.microsoft.com/office/drawing/2014/main" id="{BA297D7F-B8CF-2945-232E-0D4C54A3A7FD}"/>
              </a:ext>
            </a:extLst>
          </p:cNvPr>
          <p:cNvGraphicFramePr>
            <a:graphicFrameLocks noGrp="1"/>
          </p:cNvGraphicFramePr>
          <p:nvPr>
            <p:ph sz="quarter" idx="4"/>
            <p:extLst>
              <p:ext uri="{D42A27DB-BD31-4B8C-83A1-F6EECF244321}">
                <p14:modId xmlns:p14="http://schemas.microsoft.com/office/powerpoint/2010/main" val="2170171216"/>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15251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58F37-D7B9-8CB7-EF03-1660B8F70F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5EBEC9-438B-2BBF-FAD5-51BA65310C73}"/>
              </a:ext>
            </a:extLst>
          </p:cNvPr>
          <p:cNvSpPr>
            <a:spLocks noGrp="1"/>
          </p:cNvSpPr>
          <p:nvPr>
            <p:ph type="title"/>
          </p:nvPr>
        </p:nvSpPr>
        <p:spPr/>
        <p:txBody>
          <a:bodyPr/>
          <a:lstStyle/>
          <a:p>
            <a:r>
              <a:rPr lang="en-US" altLang="zh-TW"/>
              <a:t>Benchmarks (M=2, backpropagation)</a:t>
            </a:r>
            <a:endParaRPr lang="zh-TW" altLang="en-US"/>
          </a:p>
        </p:txBody>
      </p:sp>
      <p:sp>
        <p:nvSpPr>
          <p:cNvPr id="3" name="Text Placeholder 2">
            <a:extLst>
              <a:ext uri="{FF2B5EF4-FFF2-40B4-BE49-F238E27FC236}">
                <a16:creationId xmlns:a16="http://schemas.microsoft.com/office/drawing/2014/main" id="{1AFD55A1-65CF-671D-1132-3849AA65F737}"/>
              </a:ext>
            </a:extLst>
          </p:cNvPr>
          <p:cNvSpPr>
            <a:spLocks noGrp="1"/>
          </p:cNvSpPr>
          <p:nvPr>
            <p:ph type="body" idx="1"/>
          </p:nvPr>
        </p:nvSpPr>
        <p:spPr/>
        <p:txBody>
          <a:bodyPr/>
          <a:lstStyle/>
          <a:p>
            <a:r>
              <a:rPr lang="en-US" altLang="zh-TW"/>
              <a:t>Intel i7 7700K, 1 thread</a:t>
            </a:r>
            <a:endParaRPr lang="zh-TW" altLang="en-US"/>
          </a:p>
        </p:txBody>
      </p:sp>
      <p:graphicFrame>
        <p:nvGraphicFramePr>
          <p:cNvPr id="11" name="Content Placeholder 10">
            <a:extLst>
              <a:ext uri="{FF2B5EF4-FFF2-40B4-BE49-F238E27FC236}">
                <a16:creationId xmlns:a16="http://schemas.microsoft.com/office/drawing/2014/main" id="{9D4D8EE5-88F0-07E0-B669-021FFAA59B65}"/>
              </a:ext>
            </a:extLst>
          </p:cNvPr>
          <p:cNvGraphicFramePr>
            <a:graphicFrameLocks noGrp="1"/>
          </p:cNvGraphicFramePr>
          <p:nvPr>
            <p:ph sz="half" idx="2"/>
            <p:extLst>
              <p:ext uri="{D42A27DB-BD31-4B8C-83A1-F6EECF244321}">
                <p14:modId xmlns:p14="http://schemas.microsoft.com/office/powerpoint/2010/main" val="3575771665"/>
              </p:ext>
            </p:extLst>
          </p:nvPr>
        </p:nvGraphicFramePr>
        <p:xfrm>
          <a:off x="839788" y="2505075"/>
          <a:ext cx="5157787" cy="368458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a:extLst>
              <a:ext uri="{FF2B5EF4-FFF2-40B4-BE49-F238E27FC236}">
                <a16:creationId xmlns:a16="http://schemas.microsoft.com/office/drawing/2014/main" id="{57AE1EAC-F1E6-FC7C-9E02-4E8EF09C8579}"/>
              </a:ext>
            </a:extLst>
          </p:cNvPr>
          <p:cNvSpPr>
            <a:spLocks noGrp="1"/>
          </p:cNvSpPr>
          <p:nvPr>
            <p:ph type="body" sz="quarter" idx="3"/>
          </p:nvPr>
        </p:nvSpPr>
        <p:spPr/>
        <p:txBody>
          <a:bodyPr/>
          <a:lstStyle/>
          <a:p>
            <a:r>
              <a:rPr lang="en-US" altLang="zh-TW"/>
              <a:t>RTX 5060 Ti</a:t>
            </a:r>
            <a:endParaRPr lang="zh-TW" altLang="en-US"/>
          </a:p>
        </p:txBody>
      </p:sp>
      <p:sp>
        <p:nvSpPr>
          <p:cNvPr id="7" name="Footer Placeholder 6">
            <a:extLst>
              <a:ext uri="{FF2B5EF4-FFF2-40B4-BE49-F238E27FC236}">
                <a16:creationId xmlns:a16="http://schemas.microsoft.com/office/drawing/2014/main" id="{35FAB2BA-C0BE-D445-5632-F091F1FB3E4F}"/>
              </a:ext>
            </a:extLst>
          </p:cNvPr>
          <p:cNvSpPr>
            <a:spLocks noGrp="1"/>
          </p:cNvSpPr>
          <p:nvPr>
            <p:ph type="ftr" sz="quarter" idx="11"/>
          </p:nvPr>
        </p:nvSpPr>
        <p:spPr/>
        <p:txBody>
          <a:bodyPr/>
          <a:lstStyle/>
          <a:p>
            <a:r>
              <a:rPr lang="en-GB" altLang="zh-TW"/>
              <a:t>ADC 2025, Bristol</a:t>
            </a:r>
            <a:endParaRPr lang="zh-TW" altLang="en-US"/>
          </a:p>
        </p:txBody>
      </p:sp>
      <p:sp>
        <p:nvSpPr>
          <p:cNvPr id="8" name="Slide Number Placeholder 7">
            <a:extLst>
              <a:ext uri="{FF2B5EF4-FFF2-40B4-BE49-F238E27FC236}">
                <a16:creationId xmlns:a16="http://schemas.microsoft.com/office/drawing/2014/main" id="{4DF5F166-B4DB-425B-9B12-2DAA39DE8A84}"/>
              </a:ext>
            </a:extLst>
          </p:cNvPr>
          <p:cNvSpPr>
            <a:spLocks noGrp="1"/>
          </p:cNvSpPr>
          <p:nvPr>
            <p:ph type="sldNum" sz="quarter" idx="12"/>
          </p:nvPr>
        </p:nvSpPr>
        <p:spPr/>
        <p:txBody>
          <a:bodyPr/>
          <a:lstStyle/>
          <a:p>
            <a:fld id="{EFAA6198-8B2D-4500-8E8B-4BFF2C464751}" type="slidenum">
              <a:rPr lang="zh-TW" altLang="en-US" smtClean="0"/>
              <a:t>23</a:t>
            </a:fld>
            <a:endParaRPr lang="zh-TW" altLang="en-US"/>
          </a:p>
        </p:txBody>
      </p:sp>
      <p:graphicFrame>
        <p:nvGraphicFramePr>
          <p:cNvPr id="12" name="Content Placeholder 10">
            <a:extLst>
              <a:ext uri="{FF2B5EF4-FFF2-40B4-BE49-F238E27FC236}">
                <a16:creationId xmlns:a16="http://schemas.microsoft.com/office/drawing/2014/main" id="{3D38F035-10B3-91FF-6970-0A81DF5301F4}"/>
              </a:ext>
            </a:extLst>
          </p:cNvPr>
          <p:cNvGraphicFramePr>
            <a:graphicFrameLocks noGrp="1"/>
          </p:cNvGraphicFramePr>
          <p:nvPr>
            <p:ph sz="quarter" idx="4"/>
            <p:extLst>
              <p:ext uri="{D42A27DB-BD31-4B8C-83A1-F6EECF244321}">
                <p14:modId xmlns:p14="http://schemas.microsoft.com/office/powerpoint/2010/main" val="3358227538"/>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47685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EDCF-2CDB-4DD3-A01B-6B43FD7B5872}"/>
              </a:ext>
            </a:extLst>
          </p:cNvPr>
          <p:cNvSpPr>
            <a:spLocks noGrp="1"/>
          </p:cNvSpPr>
          <p:nvPr>
            <p:ph type="title"/>
          </p:nvPr>
        </p:nvSpPr>
        <p:spPr/>
        <p:txBody>
          <a:bodyPr/>
          <a:lstStyle/>
          <a:p>
            <a:r>
              <a:rPr lang="en-US" altLang="zh-TW"/>
              <a:t>Tips For Using </a:t>
            </a:r>
            <a:r>
              <a:rPr lang="en-US" altLang="zh-TW" err="1"/>
              <a:t>PhilTorch</a:t>
            </a:r>
            <a:endParaRPr lang="zh-TW" altLang="en-US"/>
          </a:p>
        </p:txBody>
      </p:sp>
      <p:sp>
        <p:nvSpPr>
          <p:cNvPr id="3" name="Content Placeholder 2">
            <a:extLst>
              <a:ext uri="{FF2B5EF4-FFF2-40B4-BE49-F238E27FC236}">
                <a16:creationId xmlns:a16="http://schemas.microsoft.com/office/drawing/2014/main" id="{FA95ACE8-8B3E-4E1E-A4B5-FBA8073DED07}"/>
              </a:ext>
            </a:extLst>
          </p:cNvPr>
          <p:cNvSpPr>
            <a:spLocks noGrp="1"/>
          </p:cNvSpPr>
          <p:nvPr>
            <p:ph idx="1"/>
          </p:nvPr>
        </p:nvSpPr>
        <p:spPr>
          <a:solidFill>
            <a:schemeClr val="bg2"/>
          </a:solidFill>
        </p:spPr>
        <p:txBody>
          <a:bodyPr/>
          <a:lstStyle/>
          <a:p>
            <a:r>
              <a:rPr lang="en-US" altLang="zh-TW" dirty="0" err="1"/>
              <a:t>PhilTorch</a:t>
            </a:r>
            <a:r>
              <a:rPr lang="en-US" altLang="zh-TW" dirty="0"/>
              <a:t> has fast kernel for M = 1 or 2.</a:t>
            </a:r>
          </a:p>
          <a:p>
            <a:pPr lvl="1"/>
            <a:r>
              <a:rPr lang="en-US" altLang="zh-TW" dirty="0"/>
              <a:t>Sample unrolling for M &gt; 2.</a:t>
            </a:r>
          </a:p>
          <a:p>
            <a:r>
              <a:rPr lang="en-US" altLang="zh-TW" dirty="0"/>
              <a:t>Decompose your filter into second-order sections (SOS)</a:t>
            </a:r>
          </a:p>
          <a:p>
            <a:pPr lvl="1"/>
            <a:r>
              <a:rPr lang="en-US" altLang="zh-TW" dirty="0"/>
              <a:t>Cascaded SOS 👍</a:t>
            </a:r>
          </a:p>
          <a:p>
            <a:pPr lvl="1"/>
            <a:r>
              <a:rPr lang="en-US" altLang="zh-TW" dirty="0"/>
              <a:t>Parallel SOS 👍 👍</a:t>
            </a:r>
          </a:p>
          <a:p>
            <a:r>
              <a:rPr lang="en-US" altLang="zh-TW" dirty="0"/>
              <a:t>Check out the example!</a:t>
            </a:r>
            <a:endParaRPr lang="zh-TW" altLang="en-US" dirty="0"/>
          </a:p>
        </p:txBody>
      </p:sp>
      <p:sp>
        <p:nvSpPr>
          <p:cNvPr id="4" name="Footer Placeholder 3">
            <a:extLst>
              <a:ext uri="{FF2B5EF4-FFF2-40B4-BE49-F238E27FC236}">
                <a16:creationId xmlns:a16="http://schemas.microsoft.com/office/drawing/2014/main" id="{C20E2588-17BA-A1CF-5B4C-4B8810AD7812}"/>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9B22575F-6EDF-2D9E-766D-7105F5E1EEB8}"/>
              </a:ext>
            </a:extLst>
          </p:cNvPr>
          <p:cNvSpPr>
            <a:spLocks noGrp="1"/>
          </p:cNvSpPr>
          <p:nvPr>
            <p:ph type="sldNum" sz="quarter" idx="12"/>
          </p:nvPr>
        </p:nvSpPr>
        <p:spPr/>
        <p:txBody>
          <a:bodyPr/>
          <a:lstStyle/>
          <a:p>
            <a:fld id="{EFAA6198-8B2D-4500-8E8B-4BFF2C464751}" type="slidenum">
              <a:rPr lang="zh-TW" altLang="en-US" smtClean="0"/>
              <a:t>24</a:t>
            </a:fld>
            <a:endParaRPr lang="zh-TW" altLang="en-US"/>
          </a:p>
        </p:txBody>
      </p:sp>
      <p:pic>
        <p:nvPicPr>
          <p:cNvPr id="3074" name="Picture 2">
            <a:extLst>
              <a:ext uri="{FF2B5EF4-FFF2-40B4-BE49-F238E27FC236}">
                <a16:creationId xmlns:a16="http://schemas.microsoft.com/office/drawing/2014/main" id="{136ABC9D-8766-50D7-E90D-A5C83520309F}"/>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3431201" y="4783925"/>
            <a:ext cx="427175" cy="427175"/>
          </a:xfrm>
          <a:prstGeom prst="rect">
            <a:avLst/>
          </a:prstGeom>
          <a:noFill/>
          <a:ln>
            <a:noFill/>
          </a:ln>
        </p:spPr>
      </p:pic>
      <p:sp>
        <p:nvSpPr>
          <p:cNvPr id="10" name="TextBox 9">
            <a:extLst>
              <a:ext uri="{FF2B5EF4-FFF2-40B4-BE49-F238E27FC236}">
                <a16:creationId xmlns:a16="http://schemas.microsoft.com/office/drawing/2014/main" id="{6DB95D81-BA26-FBDF-F212-2826667AC6A3}"/>
              </a:ext>
            </a:extLst>
          </p:cNvPr>
          <p:cNvSpPr txBox="1"/>
          <p:nvPr/>
        </p:nvSpPr>
        <p:spPr>
          <a:xfrm>
            <a:off x="3093125" y="5290588"/>
            <a:ext cx="1103326" cy="923330"/>
          </a:xfrm>
          <a:prstGeom prst="rect">
            <a:avLst/>
          </a:prstGeom>
          <a:noFill/>
        </p:spPr>
        <p:txBody>
          <a:bodyPr wrap="square" rtlCol="0">
            <a:spAutoFit/>
          </a:bodyPr>
          <a:lstStyle/>
          <a:p>
            <a:pPr algn="ctr"/>
            <a:r>
              <a:rPr lang="en-US" altLang="zh-TW" dirty="0"/>
              <a:t>Estimate lowpass filter</a:t>
            </a:r>
            <a:endParaRPr lang="zh-TW" altLang="en-US" dirty="0"/>
          </a:p>
        </p:txBody>
      </p:sp>
      <p:pic>
        <p:nvPicPr>
          <p:cNvPr id="12" name="Picture 11">
            <a:extLst>
              <a:ext uri="{FF2B5EF4-FFF2-40B4-BE49-F238E27FC236}">
                <a16:creationId xmlns:a16="http://schemas.microsoft.com/office/drawing/2014/main" id="{5B665D43-D343-C76E-FD90-89F11AD10110}"/>
              </a:ext>
            </a:extLst>
          </p:cNvPr>
          <p:cNvPicPr>
            <a:picLocks noChangeAspect="1"/>
          </p:cNvPicPr>
          <p:nvPr/>
        </p:nvPicPr>
        <p:blipFill>
          <a:blip r:embed="rId4"/>
          <a:stretch>
            <a:fillRect/>
          </a:stretch>
        </p:blipFill>
        <p:spPr>
          <a:xfrm>
            <a:off x="5200411" y="4085754"/>
            <a:ext cx="6375647" cy="2091255"/>
          </a:xfrm>
          <a:prstGeom prst="rect">
            <a:avLst/>
          </a:prstGeom>
        </p:spPr>
      </p:pic>
      <p:pic>
        <p:nvPicPr>
          <p:cNvPr id="14" name="Picture 13" descr="A qr code on a white background&#10;&#10;AI-generated content may be incorrect.">
            <a:extLst>
              <a:ext uri="{FF2B5EF4-FFF2-40B4-BE49-F238E27FC236}">
                <a16:creationId xmlns:a16="http://schemas.microsoft.com/office/drawing/2014/main" id="{A61F9D89-63A4-2A76-3A07-679D5322E4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9719" y="4676693"/>
            <a:ext cx="1589963" cy="1589963"/>
          </a:xfrm>
          <a:prstGeom prst="rect">
            <a:avLst/>
          </a:prstGeom>
        </p:spPr>
      </p:pic>
    </p:spTree>
    <p:extLst>
      <p:ext uri="{BB962C8B-B14F-4D97-AF65-F5344CB8AC3E}">
        <p14:creationId xmlns:p14="http://schemas.microsoft.com/office/powerpoint/2010/main" val="636230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32BF9-E5ED-3D31-95A1-87A599EA5FBA}"/>
              </a:ext>
            </a:extLst>
          </p:cNvPr>
          <p:cNvSpPr>
            <a:spLocks noGrp="1"/>
          </p:cNvSpPr>
          <p:nvPr>
            <p:ph type="title"/>
          </p:nvPr>
        </p:nvSpPr>
        <p:spPr/>
        <p:txBody>
          <a:bodyPr/>
          <a:lstStyle/>
          <a:p>
            <a:r>
              <a:rPr lang="en-US" altLang="zh-TW" dirty="0"/>
              <a:t>References</a:t>
            </a:r>
            <a:endParaRPr lang="zh-TW" altLang="en-US" dirty="0"/>
          </a:p>
        </p:txBody>
      </p:sp>
      <p:sp>
        <p:nvSpPr>
          <p:cNvPr id="3" name="Content Placeholder 2">
            <a:extLst>
              <a:ext uri="{FF2B5EF4-FFF2-40B4-BE49-F238E27FC236}">
                <a16:creationId xmlns:a16="http://schemas.microsoft.com/office/drawing/2014/main" id="{88ED8C85-2935-48AF-7D74-0E8D0B7E5E5D}"/>
              </a:ext>
            </a:extLst>
          </p:cNvPr>
          <p:cNvSpPr>
            <a:spLocks noGrp="1"/>
          </p:cNvSpPr>
          <p:nvPr>
            <p:ph idx="1"/>
          </p:nvPr>
        </p:nvSpPr>
        <p:spPr/>
        <p:txBody>
          <a:bodyPr>
            <a:normAutofit/>
          </a:bodyPr>
          <a:lstStyle/>
          <a:p>
            <a:r>
              <a:rPr lang="en-US" altLang="zh-TW" sz="2400" dirty="0">
                <a:hlinkClick r:id="rId3"/>
              </a:rPr>
              <a:t>https://ccrma.stanford.edu/~jos/filters/</a:t>
            </a:r>
            <a:endParaRPr lang="en-US" altLang="zh-TW" sz="2400" dirty="0"/>
          </a:p>
          <a:p>
            <a:r>
              <a:rPr lang="zh-TW" altLang="en-US" sz="2400" dirty="0">
                <a:hlinkClick r:id="rId4"/>
              </a:rPr>
              <a:t>https://en.wikipedia.org/wiki/Prefix_sum</a:t>
            </a:r>
            <a:endParaRPr lang="en-US" altLang="zh-TW" sz="2400" dirty="0"/>
          </a:p>
          <a:p>
            <a:r>
              <a:rPr lang="en-US" altLang="zh-TW" sz="2400" dirty="0">
                <a:hlinkClick r:id="rId5"/>
              </a:rPr>
              <a:t>https://youtu.be/UmYnoFo0Bb8</a:t>
            </a:r>
            <a:endParaRPr lang="en-US" altLang="zh-TW" sz="2400" dirty="0"/>
          </a:p>
          <a:p>
            <a:r>
              <a:rPr lang="en-US" altLang="zh-TW" sz="2400" dirty="0"/>
              <a:t>Engel, Jesse, et al. "DDSP: Differentiable Digital Signal Processing." ICLR 2020.</a:t>
            </a:r>
          </a:p>
        </p:txBody>
      </p:sp>
      <p:sp>
        <p:nvSpPr>
          <p:cNvPr id="4" name="Footer Placeholder 3">
            <a:extLst>
              <a:ext uri="{FF2B5EF4-FFF2-40B4-BE49-F238E27FC236}">
                <a16:creationId xmlns:a16="http://schemas.microsoft.com/office/drawing/2014/main" id="{863FB3FF-5915-05E9-206E-1453640969F4}"/>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9DFDD770-37E0-8373-DE85-0A5B83AE996E}"/>
              </a:ext>
            </a:extLst>
          </p:cNvPr>
          <p:cNvSpPr>
            <a:spLocks noGrp="1"/>
          </p:cNvSpPr>
          <p:nvPr>
            <p:ph type="sldNum" sz="quarter" idx="12"/>
          </p:nvPr>
        </p:nvSpPr>
        <p:spPr/>
        <p:txBody>
          <a:bodyPr/>
          <a:lstStyle/>
          <a:p>
            <a:fld id="{EFAA6198-8B2D-4500-8E8B-4BFF2C464751}" type="slidenum">
              <a:rPr lang="zh-TW" altLang="en-US" smtClean="0"/>
              <a:t>25</a:t>
            </a:fld>
            <a:endParaRPr lang="zh-TW" altLang="en-US"/>
          </a:p>
        </p:txBody>
      </p:sp>
    </p:spTree>
    <p:extLst>
      <p:ext uri="{BB962C8B-B14F-4D97-AF65-F5344CB8AC3E}">
        <p14:creationId xmlns:p14="http://schemas.microsoft.com/office/powerpoint/2010/main" val="2230413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9D9C1-27E8-C883-4A1C-274E16559F71}"/>
              </a:ext>
            </a:extLst>
          </p:cNvPr>
          <p:cNvSpPr>
            <a:spLocks noGrp="1"/>
          </p:cNvSpPr>
          <p:nvPr>
            <p:ph type="title"/>
          </p:nvPr>
        </p:nvSpPr>
        <p:spPr/>
        <p:txBody>
          <a:bodyPr/>
          <a:lstStyle/>
          <a:p>
            <a:r>
              <a:rPr lang="en-US" altLang="zh-TW"/>
              <a:t>Forward-mode AD</a:t>
            </a:r>
            <a:endParaRPr lang="zh-TW" alt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A6FD55-A01B-E743-0C8B-D861A520001B}"/>
                  </a:ext>
                </a:extLst>
              </p:cNvPr>
              <p:cNvSpPr>
                <a:spLocks noGrp="1"/>
              </p:cNvSpPr>
              <p:nvPr>
                <p:ph idx="1"/>
              </p:nvPr>
            </p:nvSpPr>
            <p:spPr/>
            <p:txBody>
              <a:bodyPr>
                <a:normAutofit/>
              </a:bodyPr>
              <a:lstStyle/>
              <a:p>
                <a:pPr marL="0" indent="0">
                  <a:buNone/>
                </a:pPr>
                <a:r>
                  <a:rPr lang="en-US" altLang="zh-TW"/>
                  <a:t>… uses the same recurrence.</a:t>
                </a:r>
              </a:p>
              <a:p>
                <a:pPr marL="0" indent="0">
                  <a:buNone/>
                </a:pPr>
                <a:endParaRPr lang="en-US" altLang="zh-TW"/>
              </a:p>
              <a:p>
                <a:pPr marL="0" indent="0">
                  <a:buNone/>
                </a:pPr>
                <a14:m>
                  <m:oMathPara xmlns:m="http://schemas.openxmlformats.org/officeDocument/2006/math">
                    <m:oMathParaPr>
                      <m:jc m:val="centerGroup"/>
                    </m:oMathParaPr>
                    <m:oMath xmlns:m="http://schemas.openxmlformats.org/officeDocument/2006/math">
                      <m:f>
                        <m:fPr>
                          <m:ctrlPr>
                            <a:rPr lang="en-US" altLang="zh-TW" i="1" smtClean="0">
                              <a:solidFill>
                                <a:srgbClr val="92D050"/>
                              </a:solidFill>
                              <a:latin typeface="Cambria Math" panose="02040503050406030204" pitchFamily="18" charset="0"/>
                            </a:rPr>
                          </m:ctrlPr>
                        </m:fPr>
                        <m:num>
                          <m:r>
                            <a:rPr lang="en-US" altLang="zh-TW" i="1" smtClean="0">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𝐯</m:t>
                          </m:r>
                          <m:d>
                            <m:dPr>
                              <m:ctrlPr>
                                <a:rPr lang="en-US" altLang="zh-TW" i="1">
                                  <a:solidFill>
                                    <a:srgbClr val="92D050"/>
                                  </a:solidFill>
                                  <a:latin typeface="Cambria Math" panose="02040503050406030204" pitchFamily="18" charset="0"/>
                                </a:rPr>
                              </m:ctrlPr>
                            </m:dPr>
                            <m:e>
                              <m:r>
                                <a:rPr lang="en-US" altLang="zh-TW" i="1">
                                  <a:solidFill>
                                    <a:srgbClr val="92D050"/>
                                  </a:solidFill>
                                  <a:latin typeface="Cambria Math" panose="02040503050406030204" pitchFamily="18" charset="0"/>
                                </a:rPr>
                                <m:t>𝑛</m:t>
                              </m:r>
                              <m:r>
                                <a:rPr lang="en-US" altLang="zh-TW" i="1">
                                  <a:solidFill>
                                    <a:srgbClr val="92D050"/>
                                  </a:solidFill>
                                  <a:latin typeface="Cambria Math" panose="02040503050406030204" pitchFamily="18" charset="0"/>
                                </a:rPr>
                                <m:t>+1</m:t>
                              </m:r>
                            </m:e>
                          </m:d>
                        </m:num>
                        <m:den>
                          <m:r>
                            <a:rPr lang="en-US" altLang="zh-TW" i="1">
                              <a:solidFill>
                                <a:srgbClr val="92D050"/>
                              </a:solidFill>
                              <a:latin typeface="Cambria Math" panose="02040503050406030204" pitchFamily="18" charset="0"/>
                            </a:rPr>
                            <m:t>𝜕</m:t>
                          </m:r>
                          <m:r>
                            <a:rPr lang="en-US" altLang="zh-TW" b="0" i="1" smtClean="0">
                              <a:solidFill>
                                <a:srgbClr val="92D050"/>
                              </a:solidFill>
                              <a:latin typeface="Cambria Math" panose="02040503050406030204" pitchFamily="18" charset="0"/>
                            </a:rPr>
                            <m:t>𝜽</m:t>
                          </m:r>
                        </m:den>
                      </m:f>
                      <m:r>
                        <a:rPr lang="en-US" altLang="zh-TW" i="1" smtClean="0">
                          <a:latin typeface="Cambria Math" panose="02040503050406030204" pitchFamily="18" charset="0"/>
                        </a:rPr>
                        <m:t>=</m:t>
                      </m:r>
                      <m:r>
                        <a:rPr lang="en-US" altLang="zh-TW" i="1" smtClean="0">
                          <a:latin typeface="Cambria Math" panose="02040503050406030204" pitchFamily="18" charset="0"/>
                        </a:rPr>
                        <m:t>𝐀</m:t>
                      </m:r>
                      <m:f>
                        <m:fPr>
                          <m:ctrlPr>
                            <a:rPr lang="en-US" altLang="zh-TW" i="1" smtClean="0">
                              <a:solidFill>
                                <a:srgbClr val="92D050"/>
                              </a:solidFill>
                              <a:latin typeface="Cambria Math" panose="02040503050406030204" pitchFamily="18" charset="0"/>
                            </a:rPr>
                          </m:ctrlPr>
                        </m:fPr>
                        <m:num>
                          <m:r>
                            <a:rPr lang="en-US" altLang="zh-TW" i="1">
                              <a:solidFill>
                                <a:srgbClr val="92D050"/>
                              </a:solidFill>
                              <a:latin typeface="Cambria Math" panose="02040503050406030204" pitchFamily="18" charset="0"/>
                            </a:rPr>
                            <m:t>𝜕</m:t>
                          </m:r>
                          <m:r>
                            <a:rPr lang="en-US" altLang="zh-TW" i="1">
                              <a:solidFill>
                                <a:srgbClr val="92D050"/>
                              </a:solidFill>
                              <a:latin typeface="Cambria Math" panose="02040503050406030204" pitchFamily="18" charset="0"/>
                            </a:rPr>
                            <m:t>𝐯</m:t>
                          </m:r>
                          <m:d>
                            <m:dPr>
                              <m:ctrlPr>
                                <a:rPr lang="en-US" altLang="zh-TW" i="1">
                                  <a:solidFill>
                                    <a:srgbClr val="92D050"/>
                                  </a:solidFill>
                                  <a:latin typeface="Cambria Math" panose="02040503050406030204" pitchFamily="18" charset="0"/>
                                </a:rPr>
                              </m:ctrlPr>
                            </m:dPr>
                            <m:e>
                              <m:r>
                                <a:rPr lang="en-US" altLang="zh-TW" i="1">
                                  <a:solidFill>
                                    <a:srgbClr val="92D050"/>
                                  </a:solidFill>
                                  <a:latin typeface="Cambria Math" panose="02040503050406030204" pitchFamily="18" charset="0"/>
                                </a:rPr>
                                <m:t>𝑛</m:t>
                              </m:r>
                            </m:e>
                          </m:d>
                        </m:num>
                        <m:den>
                          <m:r>
                            <a:rPr lang="en-US" altLang="zh-TW" i="1">
                              <a:solidFill>
                                <a:srgbClr val="92D050"/>
                              </a:solidFill>
                              <a:latin typeface="Cambria Math" panose="02040503050406030204" pitchFamily="18" charset="0"/>
                            </a:rPr>
                            <m:t>𝜕</m:t>
                          </m:r>
                          <m:r>
                            <a:rPr lang="en-US" altLang="zh-TW" b="0" i="1" smtClean="0">
                              <a:solidFill>
                                <a:srgbClr val="92D050"/>
                              </a:solidFill>
                              <a:latin typeface="Cambria Math" panose="02040503050406030204" pitchFamily="18" charset="0"/>
                            </a:rPr>
                            <m:t>𝜽</m:t>
                          </m:r>
                        </m:den>
                      </m:f>
                      <m:r>
                        <a:rPr lang="en-US" altLang="zh-TW" i="1">
                          <a:latin typeface="Cambria Math" panose="02040503050406030204" pitchFamily="18" charset="0"/>
                        </a:rPr>
                        <m:t>+</m:t>
                      </m:r>
                      <m:f>
                        <m:fPr>
                          <m:ctrlPr>
                            <a:rPr lang="en-US" altLang="zh-TW" i="1">
                              <a:solidFill>
                                <a:srgbClr val="FFC000"/>
                              </a:solidFill>
                              <a:latin typeface="Cambria Math" panose="02040503050406030204" pitchFamily="18" charset="0"/>
                            </a:rPr>
                          </m:ctrlPr>
                        </m:fPr>
                        <m:num>
                          <m:r>
                            <a:rPr lang="en-US" altLang="zh-TW" i="1">
                              <a:solidFill>
                                <a:srgbClr val="FFC000"/>
                              </a:solidFill>
                              <a:latin typeface="Cambria Math" panose="02040503050406030204" pitchFamily="18" charset="0"/>
                            </a:rPr>
                            <m:t>𝜕</m:t>
                          </m:r>
                          <m:r>
                            <a:rPr lang="en-US" altLang="zh-TW" b="1">
                              <a:solidFill>
                                <a:srgbClr val="FFC000"/>
                              </a:solidFill>
                              <a:latin typeface="Cambria Math" panose="02040503050406030204" pitchFamily="18" charset="0"/>
                            </a:rPr>
                            <m:t>𝐮</m:t>
                          </m:r>
                          <m:d>
                            <m:dPr>
                              <m:ctrlPr>
                                <a:rPr lang="en-US" altLang="zh-TW" i="1">
                                  <a:solidFill>
                                    <a:srgbClr val="FFC000"/>
                                  </a:solidFill>
                                  <a:latin typeface="Cambria Math" panose="02040503050406030204" pitchFamily="18" charset="0"/>
                                </a:rPr>
                              </m:ctrlPr>
                            </m:dPr>
                            <m:e>
                              <m:r>
                                <a:rPr lang="en-US" altLang="zh-TW" i="1">
                                  <a:solidFill>
                                    <a:srgbClr val="FFC000"/>
                                  </a:solidFill>
                                  <a:latin typeface="Cambria Math" panose="02040503050406030204" pitchFamily="18" charset="0"/>
                                </a:rPr>
                                <m:t>𝑛</m:t>
                              </m:r>
                            </m:e>
                          </m:d>
                        </m:num>
                        <m:den>
                          <m:r>
                            <a:rPr lang="en-US" altLang="zh-TW" i="1">
                              <a:solidFill>
                                <a:srgbClr val="FFC000"/>
                              </a:solidFill>
                              <a:latin typeface="Cambria Math" panose="02040503050406030204" pitchFamily="18" charset="0"/>
                            </a:rPr>
                            <m:t>𝜕</m:t>
                          </m:r>
                          <m:r>
                            <a:rPr lang="en-US" altLang="zh-TW" i="1">
                              <a:solidFill>
                                <a:srgbClr val="FFC000"/>
                              </a:solidFill>
                              <a:latin typeface="Cambria Math" panose="02040503050406030204" pitchFamily="18" charset="0"/>
                            </a:rPr>
                            <m:t>𝜽</m:t>
                          </m:r>
                        </m:den>
                      </m:f>
                      <m:r>
                        <a:rPr lang="en-US" altLang="zh-TW">
                          <a:solidFill>
                            <a:srgbClr val="FFC000"/>
                          </a:solidFill>
                          <a:latin typeface="Cambria Math" panose="02040503050406030204" pitchFamily="18" charset="0"/>
                        </a:rPr>
                        <m:t>−</m:t>
                      </m:r>
                      <m:sSup>
                        <m:sSupPr>
                          <m:ctrlPr>
                            <a:rPr lang="en-US" altLang="zh-TW" i="1">
                              <a:solidFill>
                                <a:srgbClr val="FFC000"/>
                              </a:solidFill>
                              <a:latin typeface="Cambria Math" panose="02040503050406030204" pitchFamily="18" charset="0"/>
                            </a:rPr>
                          </m:ctrlPr>
                        </m:sSupPr>
                        <m:e>
                          <m:d>
                            <m:dPr>
                              <m:begChr m:val="["/>
                              <m:endChr m:val="]"/>
                              <m:ctrlPr>
                                <a:rPr lang="en-US" altLang="zh-TW" i="1">
                                  <a:solidFill>
                                    <a:srgbClr val="FFC000"/>
                                  </a:solidFill>
                                  <a:latin typeface="Cambria Math" panose="02040503050406030204" pitchFamily="18" charset="0"/>
                                </a:rPr>
                              </m:ctrlPr>
                            </m:dPr>
                            <m:e>
                              <m:m>
                                <m:mPr>
                                  <m:mcs>
                                    <m:mc>
                                      <m:mcPr>
                                        <m:count m:val="4"/>
                                        <m:mcJc m:val="center"/>
                                      </m:mcPr>
                                    </m:mc>
                                  </m:mcs>
                                  <m:ctrlPr>
                                    <a:rPr lang="en-US" altLang="zh-TW" b="1" i="1">
                                      <a:solidFill>
                                        <a:srgbClr val="FFC000"/>
                                      </a:solidFill>
                                      <a:latin typeface="Cambria Math" panose="02040503050406030204" pitchFamily="18" charset="0"/>
                                    </a:rPr>
                                  </m:ctrlPr>
                                </m:mPr>
                                <m:mr>
                                  <m:e>
                                    <m:r>
                                      <m:rPr>
                                        <m:brk m:alnAt="7"/>
                                      </m:rPr>
                                      <a:rPr lang="en-US" altLang="zh-TW" b="1">
                                        <a:solidFill>
                                          <a:srgbClr val="FFC000"/>
                                        </a:solidFill>
                                        <a:latin typeface="Cambria Math" panose="02040503050406030204" pitchFamily="18" charset="0"/>
                                      </a:rPr>
                                      <m:t>𝐯</m:t>
                                    </m:r>
                                    <m:d>
                                      <m:dPr>
                                        <m:ctrlPr>
                                          <a:rPr lang="en-US" altLang="zh-TW" b="1" i="1">
                                            <a:solidFill>
                                              <a:srgbClr val="FFC000"/>
                                            </a:solidFill>
                                            <a:latin typeface="Cambria Math" panose="02040503050406030204" pitchFamily="18" charset="0"/>
                                          </a:rPr>
                                        </m:ctrlPr>
                                      </m:dPr>
                                      <m:e>
                                        <m:r>
                                          <m:rPr>
                                            <m:sty m:val="p"/>
                                          </m:rPr>
                                          <a:rPr lang="en-US" altLang="zh-TW" i="1">
                                            <a:solidFill>
                                              <a:srgbClr val="FFC000"/>
                                            </a:solidFill>
                                            <a:latin typeface="Cambria Math" panose="02040503050406030204" pitchFamily="18" charset="0"/>
                                          </a:rPr>
                                          <m:t>n</m:t>
                                        </m:r>
                                      </m:e>
                                    </m:d>
                                  </m:e>
                                  <m:e>
                                    <m:r>
                                      <a:rPr lang="en-US" altLang="zh-TW" b="1" i="1" smtClean="0">
                                        <a:solidFill>
                                          <a:srgbClr val="FFC000"/>
                                        </a:solidFill>
                                        <a:latin typeface="Cambria Math" panose="02040503050406030204" pitchFamily="18" charset="0"/>
                                      </a:rPr>
                                      <m:t>𝟎</m:t>
                                    </m:r>
                                  </m:e>
                                  <m:e>
                                    <m:r>
                                      <a:rPr lang="en-US" altLang="zh-TW" i="1">
                                        <a:solidFill>
                                          <a:srgbClr val="FFC000"/>
                                        </a:solidFill>
                                        <a:latin typeface="Cambria Math" panose="02040503050406030204" pitchFamily="18" charset="0"/>
                                      </a:rPr>
                                      <m:t>⋯</m:t>
                                    </m:r>
                                  </m:e>
                                  <m:e>
                                    <m:r>
                                      <a:rPr lang="en-US" altLang="zh-TW" b="1" i="1">
                                        <a:solidFill>
                                          <a:srgbClr val="FFC000"/>
                                        </a:solidFill>
                                        <a:latin typeface="Cambria Math" panose="02040503050406030204" pitchFamily="18" charset="0"/>
                                      </a:rPr>
                                      <m:t>𝟎</m:t>
                                    </m:r>
                                  </m:e>
                                </m:mr>
                              </m:m>
                            </m:e>
                          </m:d>
                        </m:e>
                        <m:sup>
                          <m:r>
                            <a:rPr lang="en-US" altLang="zh-TW" i="1">
                              <a:solidFill>
                                <a:srgbClr val="FFC000"/>
                              </a:solidFill>
                              <a:latin typeface="Cambria Math" panose="02040503050406030204" pitchFamily="18" charset="0"/>
                            </a:rPr>
                            <m:t>⊤</m:t>
                          </m:r>
                        </m:sup>
                      </m:sSup>
                      <m:f>
                        <m:fPr>
                          <m:ctrlPr>
                            <a:rPr lang="en-US" altLang="zh-TW" i="1">
                              <a:solidFill>
                                <a:srgbClr val="FFC000"/>
                              </a:solidFill>
                              <a:latin typeface="Cambria Math" panose="02040503050406030204" pitchFamily="18" charset="0"/>
                            </a:rPr>
                          </m:ctrlPr>
                        </m:fPr>
                        <m:num>
                          <m:r>
                            <a:rPr lang="en-US" altLang="zh-TW" i="1">
                              <a:solidFill>
                                <a:srgbClr val="FFC000"/>
                              </a:solidFill>
                              <a:latin typeface="Cambria Math" panose="02040503050406030204" pitchFamily="18" charset="0"/>
                            </a:rPr>
                            <m:t>𝜕</m:t>
                          </m:r>
                          <m:r>
                            <a:rPr lang="en-US" altLang="zh-TW" b="1">
                              <a:solidFill>
                                <a:srgbClr val="FFC000"/>
                              </a:solidFill>
                              <a:latin typeface="Cambria Math" panose="02040503050406030204" pitchFamily="18" charset="0"/>
                            </a:rPr>
                            <m:t>𝐚</m:t>
                          </m:r>
                        </m:num>
                        <m:den>
                          <m:r>
                            <a:rPr lang="en-US" altLang="zh-TW" i="1">
                              <a:solidFill>
                                <a:srgbClr val="FFC000"/>
                              </a:solidFill>
                              <a:latin typeface="Cambria Math" panose="02040503050406030204" pitchFamily="18" charset="0"/>
                            </a:rPr>
                            <m:t>𝜕</m:t>
                          </m:r>
                          <m:r>
                            <a:rPr lang="en-US" altLang="zh-TW" i="1">
                              <a:solidFill>
                                <a:srgbClr val="FFC000"/>
                              </a:solidFill>
                              <a:latin typeface="Cambria Math" panose="02040503050406030204" pitchFamily="18" charset="0"/>
                            </a:rPr>
                            <m:t>𝜽</m:t>
                          </m:r>
                        </m:den>
                      </m:f>
                    </m:oMath>
                  </m:oMathPara>
                </a14:m>
                <a:endParaRPr lang="en-US" altLang="zh-TW"/>
              </a:p>
              <a:p>
                <a:endParaRPr lang="en-US" altLang="zh-TW"/>
              </a:p>
              <a:p>
                <a:r>
                  <a:rPr lang="en-US" altLang="zh-TW"/>
                  <a:t>Beneficial for higher order gradients.</a:t>
                </a:r>
              </a:p>
            </p:txBody>
          </p:sp>
        </mc:Choice>
        <mc:Fallback xmlns="">
          <p:sp>
            <p:nvSpPr>
              <p:cNvPr id="3" name="Content Placeholder 2">
                <a:extLst>
                  <a:ext uri="{FF2B5EF4-FFF2-40B4-BE49-F238E27FC236}">
                    <a16:creationId xmlns:a16="http://schemas.microsoft.com/office/drawing/2014/main" id="{04A6FD55-A01B-E743-0C8B-D861A520001B}"/>
                  </a:ext>
                </a:extLst>
              </p:cNvPr>
              <p:cNvSpPr>
                <a:spLocks noGrp="1" noRot="1" noChangeAspect="1" noMove="1" noResize="1" noEditPoints="1" noAdjustHandles="1" noChangeArrowheads="1" noChangeShapeType="1" noTextEdit="1"/>
              </p:cNvSpPr>
              <p:nvPr>
                <p:ph idx="1"/>
              </p:nvPr>
            </p:nvSpPr>
            <p:spPr>
              <a:blipFill>
                <a:blip r:embed="rId2"/>
                <a:stretch>
                  <a:fillRect l="-1217" t="-238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8F54F1D7-D617-E043-CFD4-292924F042AB}"/>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E5062B8D-2C0F-A594-4962-0FA8F32EC11C}"/>
              </a:ext>
            </a:extLst>
          </p:cNvPr>
          <p:cNvSpPr>
            <a:spLocks noGrp="1"/>
          </p:cNvSpPr>
          <p:nvPr>
            <p:ph type="sldNum" sz="quarter" idx="12"/>
          </p:nvPr>
        </p:nvSpPr>
        <p:spPr/>
        <p:txBody>
          <a:bodyPr/>
          <a:lstStyle/>
          <a:p>
            <a:fld id="{EFAA6198-8B2D-4500-8E8B-4BFF2C464751}" type="slidenum">
              <a:rPr lang="zh-TW" altLang="en-US" smtClean="0"/>
              <a:t>26</a:t>
            </a:fld>
            <a:endParaRPr lang="zh-TW" altLang="en-US"/>
          </a:p>
        </p:txBody>
      </p:sp>
    </p:spTree>
    <p:extLst>
      <p:ext uri="{BB962C8B-B14F-4D97-AF65-F5344CB8AC3E}">
        <p14:creationId xmlns:p14="http://schemas.microsoft.com/office/powerpoint/2010/main" val="3839845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25A2D-0935-4900-F8D4-56A8F6F94500}"/>
              </a:ext>
            </a:extLst>
          </p:cNvPr>
          <p:cNvSpPr>
            <a:spLocks noGrp="1"/>
          </p:cNvSpPr>
          <p:nvPr>
            <p:ph type="title"/>
          </p:nvPr>
        </p:nvSpPr>
        <p:spPr/>
        <p:txBody>
          <a:bodyPr/>
          <a:lstStyle/>
          <a:p>
            <a:r>
              <a:rPr lang="en-US" altLang="zh-TW"/>
              <a:t>Partial Fraction Expansion (PFE)</a:t>
            </a:r>
            <a:endParaRPr lang="zh-TW" alt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3C4E091-25E0-312A-8841-FABF2E61EC75}"/>
                  </a:ext>
                </a:extLst>
              </p:cNvPr>
              <p:cNvSpPr>
                <a:spLocks noGrp="1"/>
              </p:cNvSpPr>
              <p:nvPr>
                <p:ph idx="1"/>
              </p:nvPr>
            </p:nvSpPr>
            <p:spPr/>
            <p:txBody>
              <a:bodyPr>
                <a:normAutofit fontScale="92500" lnSpcReduction="10000"/>
              </a:bodyPr>
              <a:lstStyle/>
              <a:p>
                <a:pPr marL="0" indent="0">
                  <a:buNone/>
                </a:pPr>
                <a14:m>
                  <m:oMathPara xmlns:m="http://schemas.openxmlformats.org/officeDocument/2006/math">
                    <m:oMathParaPr>
                      <m:jc m:val="centerGroup"/>
                    </m:oMathParaPr>
                    <m:oMath xmlns:m="http://schemas.openxmlformats.org/officeDocument/2006/math">
                      <m:acc>
                        <m:accPr>
                          <m:chr m:val="̃"/>
                          <m:ctrlPr>
                            <a:rPr lang="en-US" altLang="zh-TW" i="1" smtClean="0">
                              <a:solidFill>
                                <a:srgbClr val="92D050"/>
                              </a:solidFill>
                              <a:latin typeface="Cambria Math" panose="02040503050406030204" pitchFamily="18" charset="0"/>
                            </a:rPr>
                          </m:ctrlPr>
                        </m:accPr>
                        <m:e>
                          <m:r>
                            <a:rPr lang="en-US" altLang="zh-TW" i="1">
                              <a:solidFill>
                                <a:srgbClr val="92D050"/>
                              </a:solidFill>
                              <a:latin typeface="Cambria Math" panose="02040503050406030204" pitchFamily="18" charset="0"/>
                            </a:rPr>
                            <m:t>𝐯</m:t>
                          </m:r>
                        </m:e>
                      </m:acc>
                      <m:d>
                        <m:dPr>
                          <m:ctrlPr>
                            <a:rPr lang="en-US" altLang="zh-TW" i="1">
                              <a:solidFill>
                                <a:srgbClr val="92D050"/>
                              </a:solidFill>
                              <a:latin typeface="Cambria Math" panose="02040503050406030204" pitchFamily="18" charset="0"/>
                            </a:rPr>
                          </m:ctrlPr>
                        </m:dPr>
                        <m:e>
                          <m:r>
                            <a:rPr lang="en-US" altLang="zh-TW" i="1">
                              <a:solidFill>
                                <a:srgbClr val="92D050"/>
                              </a:solidFill>
                              <a:latin typeface="Cambria Math" panose="02040503050406030204" pitchFamily="18" charset="0"/>
                            </a:rPr>
                            <m:t>𝑛</m:t>
                          </m:r>
                          <m:r>
                            <a:rPr lang="en-US" altLang="zh-TW" i="1">
                              <a:solidFill>
                                <a:srgbClr val="92D050"/>
                              </a:solidFill>
                              <a:latin typeface="Cambria Math" panose="02040503050406030204" pitchFamily="18" charset="0"/>
                            </a:rPr>
                            <m:t>+1</m:t>
                          </m:r>
                        </m:e>
                      </m:d>
                      <m:r>
                        <a:rPr lang="pt-BR" altLang="zh-TW" i="1">
                          <a:solidFill>
                            <a:schemeClr val="tx1"/>
                          </a:solidFill>
                          <a:latin typeface="Cambria Math" panose="02040503050406030204" pitchFamily="18" charset="0"/>
                        </a:rPr>
                        <m:t>=</m:t>
                      </m:r>
                      <m:d>
                        <m:dPr>
                          <m:begChr m:val="["/>
                          <m:endChr m:val="]"/>
                          <m:ctrlPr>
                            <a:rPr lang="pt-BR" altLang="zh-TW" i="1">
                              <a:solidFill>
                                <a:schemeClr val="tx1"/>
                              </a:solidFill>
                              <a:latin typeface="Cambria Math" panose="02040503050406030204" pitchFamily="18" charset="0"/>
                            </a:rPr>
                          </m:ctrlPr>
                        </m:dPr>
                        <m:e>
                          <m:m>
                            <m:mPr>
                              <m:mcs>
                                <m:mc>
                                  <m:mcPr>
                                    <m:count m:val="3"/>
                                    <m:mcJc m:val="center"/>
                                  </m:mcPr>
                                </m:mc>
                              </m:mcs>
                              <m:ctrlPr>
                                <a:rPr lang="pt-BR" altLang="zh-TW" i="1">
                                  <a:solidFill>
                                    <a:schemeClr val="tx1"/>
                                  </a:solidFill>
                                  <a:latin typeface="Cambria Math" panose="02040503050406030204" pitchFamily="18" charset="0"/>
                                </a:rPr>
                              </m:ctrlPr>
                            </m:mPr>
                            <m:mr>
                              <m:e>
                                <m:sSub>
                                  <m:sSubPr>
                                    <m:ctrlPr>
                                      <a:rPr lang="pt-BR" altLang="zh-TW" i="1">
                                        <a:solidFill>
                                          <a:schemeClr val="tx1"/>
                                        </a:solidFill>
                                        <a:latin typeface="Cambria Math" panose="02040503050406030204" pitchFamily="18" charset="0"/>
                                      </a:rPr>
                                    </m:ctrlPr>
                                  </m:sSubPr>
                                  <m:e>
                                    <m:r>
                                      <m:rPr>
                                        <m:sty m:val="p"/>
                                      </m:rPr>
                                      <a:rPr lang="el-GR" altLang="zh-TW" i="1">
                                        <a:solidFill>
                                          <a:schemeClr val="tx1"/>
                                        </a:solidFill>
                                        <a:latin typeface="Cambria Math" panose="02040503050406030204" pitchFamily="18" charset="0"/>
                                      </a:rPr>
                                      <m:t>λ</m:t>
                                    </m:r>
                                  </m:e>
                                  <m:sub>
                                    <m:r>
                                      <a:rPr lang="en-US" altLang="zh-TW" i="1">
                                        <a:solidFill>
                                          <a:schemeClr val="tx1"/>
                                        </a:solidFill>
                                        <a:latin typeface="Cambria Math" panose="02040503050406030204" pitchFamily="18" charset="0"/>
                                      </a:rPr>
                                      <m:t>1</m:t>
                                    </m:r>
                                  </m:sub>
                                </m:sSub>
                              </m:e>
                              <m:e>
                                <m:r>
                                  <a:rPr lang="pt-BR" altLang="zh-TW" i="1">
                                    <a:solidFill>
                                      <a:schemeClr val="tx1"/>
                                    </a:solidFill>
                                    <a:latin typeface="Cambria Math" panose="02040503050406030204" pitchFamily="18" charset="0"/>
                                  </a:rPr>
                                  <m:t>⋯</m:t>
                                </m:r>
                              </m:e>
                              <m:e>
                                <m:r>
                                  <a:rPr lang="en-US" altLang="zh-TW" i="1">
                                    <a:solidFill>
                                      <a:schemeClr val="tx1"/>
                                    </a:solidFill>
                                    <a:latin typeface="Cambria Math" panose="02040503050406030204" pitchFamily="18" charset="0"/>
                                  </a:rPr>
                                  <m:t>0</m:t>
                                </m:r>
                              </m:e>
                            </m:mr>
                            <m:mr>
                              <m:e>
                                <m:r>
                                  <a:rPr lang="pt-BR" altLang="zh-TW" i="1">
                                    <a:solidFill>
                                      <a:schemeClr val="tx1"/>
                                    </a:solidFill>
                                    <a:latin typeface="Cambria Math" panose="02040503050406030204" pitchFamily="18" charset="0"/>
                                  </a:rPr>
                                  <m:t>⋮</m:t>
                                </m:r>
                              </m:e>
                              <m:e>
                                <m:r>
                                  <a:rPr lang="pt-BR" altLang="zh-TW" i="1">
                                    <a:solidFill>
                                      <a:schemeClr val="tx1"/>
                                    </a:solidFill>
                                    <a:latin typeface="Cambria Math" panose="02040503050406030204" pitchFamily="18" charset="0"/>
                                  </a:rPr>
                                  <m:t>⋱</m:t>
                                </m:r>
                              </m:e>
                              <m:e>
                                <m:r>
                                  <a:rPr lang="pt-BR" altLang="zh-TW" i="1">
                                    <a:solidFill>
                                      <a:schemeClr val="tx1"/>
                                    </a:solidFill>
                                    <a:latin typeface="Cambria Math" panose="02040503050406030204" pitchFamily="18" charset="0"/>
                                  </a:rPr>
                                  <m:t>⋮</m:t>
                                </m:r>
                              </m:e>
                            </m:mr>
                            <m:mr>
                              <m:e>
                                <m:r>
                                  <a:rPr lang="en-US" altLang="zh-TW" i="1">
                                    <a:solidFill>
                                      <a:schemeClr val="tx1"/>
                                    </a:solidFill>
                                    <a:latin typeface="Cambria Math" panose="02040503050406030204" pitchFamily="18" charset="0"/>
                                  </a:rPr>
                                  <m:t>0</m:t>
                                </m:r>
                              </m:e>
                              <m:e>
                                <m:r>
                                  <a:rPr lang="pt-BR" altLang="zh-TW" i="1">
                                    <a:solidFill>
                                      <a:schemeClr val="tx1"/>
                                    </a:solidFill>
                                    <a:latin typeface="Cambria Math" panose="02040503050406030204" pitchFamily="18" charset="0"/>
                                  </a:rPr>
                                  <m:t>⋯</m:t>
                                </m:r>
                              </m:e>
                              <m:e>
                                <m:sSub>
                                  <m:sSubPr>
                                    <m:ctrlPr>
                                      <a:rPr lang="pt-BR" altLang="zh-TW" i="1">
                                        <a:solidFill>
                                          <a:schemeClr val="tx1"/>
                                        </a:solidFill>
                                        <a:latin typeface="Cambria Math" panose="02040503050406030204" pitchFamily="18" charset="0"/>
                                      </a:rPr>
                                    </m:ctrlPr>
                                  </m:sSubPr>
                                  <m:e>
                                    <m:r>
                                      <m:rPr>
                                        <m:sty m:val="p"/>
                                      </m:rPr>
                                      <a:rPr lang="el-GR" altLang="zh-TW" i="1">
                                        <a:solidFill>
                                          <a:schemeClr val="tx1"/>
                                        </a:solidFill>
                                        <a:latin typeface="Cambria Math" panose="02040503050406030204" pitchFamily="18" charset="0"/>
                                      </a:rPr>
                                      <m:t>λ</m:t>
                                    </m:r>
                                  </m:e>
                                  <m:sub>
                                    <m:r>
                                      <a:rPr lang="en-US" altLang="zh-TW" i="1">
                                        <a:solidFill>
                                          <a:schemeClr val="tx1"/>
                                        </a:solidFill>
                                        <a:latin typeface="Cambria Math" panose="02040503050406030204" pitchFamily="18" charset="0"/>
                                      </a:rPr>
                                      <m:t>𝑀</m:t>
                                    </m:r>
                                  </m:sub>
                                </m:sSub>
                              </m:e>
                            </m:mr>
                          </m:m>
                        </m:e>
                      </m:d>
                      <m:acc>
                        <m:accPr>
                          <m:chr m:val="̃"/>
                          <m:ctrlPr>
                            <a:rPr lang="en-US" altLang="zh-TW" i="1" smtClean="0">
                              <a:solidFill>
                                <a:srgbClr val="92D050"/>
                              </a:solidFill>
                              <a:latin typeface="Cambria Math" panose="02040503050406030204" pitchFamily="18" charset="0"/>
                            </a:rPr>
                          </m:ctrlPr>
                        </m:accPr>
                        <m:e>
                          <m:r>
                            <a:rPr lang="en-US" altLang="zh-TW" i="1">
                              <a:solidFill>
                                <a:srgbClr val="92D050"/>
                              </a:solidFill>
                              <a:latin typeface="Cambria Math" panose="02040503050406030204" pitchFamily="18" charset="0"/>
                            </a:rPr>
                            <m:t>𝐯</m:t>
                          </m:r>
                        </m:e>
                      </m:acc>
                      <m:d>
                        <m:dPr>
                          <m:ctrlPr>
                            <a:rPr lang="en-US" altLang="zh-TW" i="1">
                              <a:solidFill>
                                <a:srgbClr val="92D050"/>
                              </a:solidFill>
                              <a:latin typeface="Cambria Math" panose="02040503050406030204" pitchFamily="18" charset="0"/>
                            </a:rPr>
                          </m:ctrlPr>
                        </m:dPr>
                        <m:e>
                          <m:r>
                            <a:rPr lang="pt-BR" altLang="zh-TW" i="1">
                              <a:solidFill>
                                <a:srgbClr val="92D050"/>
                              </a:solidFill>
                              <a:latin typeface="Cambria Math" panose="02040503050406030204" pitchFamily="18" charset="0"/>
                            </a:rPr>
                            <m:t>𝑛</m:t>
                          </m:r>
                        </m:e>
                      </m:d>
                      <m:r>
                        <a:rPr lang="pt-BR" altLang="zh-TW" i="1">
                          <a:solidFill>
                            <a:schemeClr val="tx1"/>
                          </a:solidFill>
                          <a:latin typeface="Cambria Math" panose="02040503050406030204" pitchFamily="18" charset="0"/>
                        </a:rPr>
                        <m:t>+</m:t>
                      </m:r>
                      <m:acc>
                        <m:accPr>
                          <m:chr m:val="̃"/>
                          <m:ctrlPr>
                            <a:rPr lang="pt-BR" altLang="zh-TW" i="1" smtClean="0">
                              <a:solidFill>
                                <a:srgbClr val="FFC000"/>
                              </a:solidFill>
                              <a:latin typeface="Cambria Math" panose="02040503050406030204" pitchFamily="18" charset="0"/>
                            </a:rPr>
                          </m:ctrlPr>
                        </m:accPr>
                        <m:e>
                          <m:r>
                            <a:rPr lang="en-US" altLang="zh-TW" b="1" i="0" smtClean="0">
                              <a:solidFill>
                                <a:srgbClr val="FFC000"/>
                              </a:solidFill>
                              <a:latin typeface="Cambria Math" panose="02040503050406030204" pitchFamily="18" charset="0"/>
                            </a:rPr>
                            <m:t>𝐁</m:t>
                          </m:r>
                        </m:e>
                      </m:acc>
                      <m:r>
                        <a:rPr lang="en-US" altLang="zh-TW" b="0" i="1" smtClean="0">
                          <a:solidFill>
                            <a:srgbClr val="FFC000"/>
                          </a:solidFill>
                          <a:latin typeface="Cambria Math" panose="02040503050406030204" pitchFamily="18" charset="0"/>
                        </a:rPr>
                        <m:t>𝑥</m:t>
                      </m:r>
                      <m:d>
                        <m:dPr>
                          <m:ctrlPr>
                            <a:rPr lang="en-US" altLang="zh-TW" i="1">
                              <a:solidFill>
                                <a:srgbClr val="FFC000"/>
                              </a:solidFill>
                              <a:latin typeface="Cambria Math" panose="02040503050406030204" pitchFamily="18" charset="0"/>
                            </a:rPr>
                          </m:ctrlPr>
                        </m:dPr>
                        <m:e>
                          <m:r>
                            <a:rPr lang="pt-BR" altLang="zh-TW" i="1">
                              <a:solidFill>
                                <a:srgbClr val="FFC000"/>
                              </a:solidFill>
                              <a:latin typeface="Cambria Math" panose="02040503050406030204" pitchFamily="18" charset="0"/>
                            </a:rPr>
                            <m:t>𝑛</m:t>
                          </m:r>
                        </m:e>
                      </m:d>
                    </m:oMath>
                  </m:oMathPara>
                </a14:m>
                <a:endParaRPr lang="en-US" altLang="zh-TW">
                  <a:solidFill>
                    <a:schemeClr val="tx1"/>
                  </a:solidFill>
                </a:endParaRPr>
              </a:p>
              <a:p>
                <a:pPr marL="0" indent="0">
                  <a:buNone/>
                </a:pPr>
                <a:endParaRPr lang="en-US" altLang="zh-TW" i="1">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TW" i="1">
                          <a:latin typeface="Cambria Math" panose="02040503050406030204" pitchFamily="18" charset="0"/>
                        </a:rPr>
                        <m:t>𝑦</m:t>
                      </m:r>
                      <m:d>
                        <m:dPr>
                          <m:ctrlPr>
                            <a:rPr lang="pt-BR" altLang="zh-TW" i="1">
                              <a:latin typeface="Cambria Math" panose="02040503050406030204" pitchFamily="18" charset="0"/>
                            </a:rPr>
                          </m:ctrlPr>
                        </m:dPr>
                        <m:e>
                          <m:r>
                            <a:rPr lang="pt-BR" altLang="zh-TW" i="1">
                              <a:latin typeface="Cambria Math" panose="02040503050406030204" pitchFamily="18" charset="0"/>
                            </a:rPr>
                            <m:t>𝑛</m:t>
                          </m:r>
                        </m:e>
                      </m:d>
                      <m:r>
                        <a:rPr lang="pt-BR" altLang="zh-TW" i="1">
                          <a:latin typeface="Cambria Math" panose="02040503050406030204" pitchFamily="18" charset="0"/>
                        </a:rPr>
                        <m:t>=</m:t>
                      </m:r>
                      <m:sSup>
                        <m:sSupPr>
                          <m:ctrlPr>
                            <a:rPr lang="en-US" altLang="zh-TW" i="1">
                              <a:latin typeface="Cambria Math" panose="02040503050406030204" pitchFamily="18" charset="0"/>
                            </a:rPr>
                          </m:ctrlPr>
                        </m:sSupPr>
                        <m:e>
                          <m:acc>
                            <m:accPr>
                              <m:chr m:val="̃"/>
                              <m:ctrlPr>
                                <a:rPr lang="en-US" altLang="zh-TW" i="1" smtClean="0">
                                  <a:latin typeface="Cambria Math" panose="02040503050406030204" pitchFamily="18" charset="0"/>
                                </a:rPr>
                              </m:ctrlPr>
                            </m:accPr>
                            <m:e>
                              <m:r>
                                <a:rPr lang="en-US" altLang="zh-TW" b="1" i="0" smtClean="0">
                                  <a:latin typeface="Cambria Math" panose="02040503050406030204" pitchFamily="18" charset="0"/>
                                </a:rPr>
                                <m:t>𝐂</m:t>
                              </m:r>
                            </m:e>
                          </m:acc>
                        </m:e>
                        <m:sup>
                          <m:r>
                            <a:rPr lang="en-US" altLang="zh-TW" i="1">
                              <a:latin typeface="Cambria Math" panose="02040503050406030204" pitchFamily="18" charset="0"/>
                            </a:rPr>
                            <m:t>⊤</m:t>
                          </m:r>
                        </m:sup>
                      </m:sSup>
                      <m:acc>
                        <m:accPr>
                          <m:chr m:val="̃"/>
                          <m:ctrlPr>
                            <a:rPr lang="en-US" altLang="zh-TW" i="1" smtClean="0">
                              <a:solidFill>
                                <a:srgbClr val="92D050"/>
                              </a:solidFill>
                              <a:latin typeface="Cambria Math" panose="02040503050406030204" pitchFamily="18" charset="0"/>
                            </a:rPr>
                          </m:ctrlPr>
                        </m:accPr>
                        <m:e>
                          <m:r>
                            <a:rPr lang="en-US" altLang="zh-TW" i="1">
                              <a:solidFill>
                                <a:srgbClr val="92D050"/>
                              </a:solidFill>
                              <a:latin typeface="Cambria Math" panose="02040503050406030204" pitchFamily="18" charset="0"/>
                            </a:rPr>
                            <m:t>𝐯</m:t>
                          </m:r>
                        </m:e>
                      </m:acc>
                      <m:d>
                        <m:dPr>
                          <m:ctrlPr>
                            <a:rPr lang="en-US" altLang="zh-TW" i="1">
                              <a:solidFill>
                                <a:srgbClr val="92D050"/>
                              </a:solidFill>
                              <a:latin typeface="Cambria Math" panose="02040503050406030204" pitchFamily="18" charset="0"/>
                            </a:rPr>
                          </m:ctrlPr>
                        </m:dPr>
                        <m:e>
                          <m:r>
                            <a:rPr lang="pt-BR" altLang="zh-TW" i="1">
                              <a:solidFill>
                                <a:srgbClr val="92D050"/>
                              </a:solidFill>
                              <a:latin typeface="Cambria Math" panose="02040503050406030204" pitchFamily="18" charset="0"/>
                            </a:rPr>
                            <m:t>𝑛</m:t>
                          </m:r>
                        </m:e>
                      </m:d>
                      <m:r>
                        <a:rPr lang="pt-BR" altLang="zh-TW" i="1">
                          <a:latin typeface="Cambria Math" panose="02040503050406030204" pitchFamily="18" charset="0"/>
                        </a:rPr>
                        <m:t>+</m:t>
                      </m:r>
                      <m:r>
                        <a:rPr lang="en-US" altLang="zh-TW" i="1">
                          <a:latin typeface="Cambria Math" panose="02040503050406030204" pitchFamily="18" charset="0"/>
                        </a:rPr>
                        <m:t>𝐷𝑥</m:t>
                      </m:r>
                      <m:d>
                        <m:dPr>
                          <m:ctrlPr>
                            <a:rPr lang="en-US" altLang="zh-TW" i="1">
                              <a:latin typeface="Cambria Math" panose="02040503050406030204" pitchFamily="18" charset="0"/>
                            </a:rPr>
                          </m:ctrlPr>
                        </m:dPr>
                        <m:e>
                          <m:r>
                            <a:rPr lang="pt-BR" altLang="zh-TW" i="1">
                              <a:latin typeface="Cambria Math" panose="02040503050406030204" pitchFamily="18" charset="0"/>
                            </a:rPr>
                            <m:t>𝑛</m:t>
                          </m:r>
                        </m:e>
                      </m:d>
                    </m:oMath>
                  </m:oMathPara>
                </a14:m>
                <a:endParaRPr lang="en-US" altLang="zh-TW">
                  <a:solidFill>
                    <a:schemeClr val="tx1"/>
                  </a:solidFill>
                </a:endParaRPr>
              </a:p>
              <a:p>
                <a:pPr marL="0" indent="0">
                  <a:buNone/>
                </a:pPr>
                <a:endParaRPr lang="en-US" altLang="zh-TW" i="1">
                  <a:solidFill>
                    <a:schemeClr val="tx1"/>
                  </a:solidFill>
                  <a:latin typeface="Cambria Math" panose="02040503050406030204" pitchFamily="18" charset="0"/>
                </a:endParaRPr>
              </a:p>
              <a:p>
                <a:pPr marL="0" indent="0">
                  <a:buNone/>
                </a:pPr>
                <a:r>
                  <a:rPr lang="en-US" altLang="zh-TW" err="1"/>
                  <a:t>Diagonalised</a:t>
                </a:r>
                <a:r>
                  <a:rPr lang="en-US" altLang="zh-TW"/>
                  <a:t> state-space = M first-order filters run in parallel</a:t>
                </a:r>
              </a:p>
              <a:p>
                <a:pPr marL="0" indent="0">
                  <a:buNone/>
                </a:pPr>
                <a:endParaRPr lang="en-US" altLang="zh-TW" i="1">
                  <a:solidFill>
                    <a:schemeClr val="tx1"/>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TW" b="0" i="1" smtClean="0">
                          <a:solidFill>
                            <a:schemeClr val="tx1"/>
                          </a:solidFill>
                          <a:latin typeface="Cambria Math" panose="02040503050406030204" pitchFamily="18" charset="0"/>
                        </a:rPr>
                        <m:t>𝐻</m:t>
                      </m:r>
                      <m:d>
                        <m:dPr>
                          <m:ctrlPr>
                            <a:rPr lang="en-US" altLang="zh-TW" b="0" i="1" smtClean="0">
                              <a:solidFill>
                                <a:schemeClr val="tx1"/>
                              </a:solidFill>
                              <a:latin typeface="Cambria Math" panose="02040503050406030204" pitchFamily="18" charset="0"/>
                            </a:rPr>
                          </m:ctrlPr>
                        </m:dPr>
                        <m:e>
                          <m:r>
                            <a:rPr lang="en-US" altLang="zh-TW" b="0" i="1" smtClean="0">
                              <a:solidFill>
                                <a:schemeClr val="tx1"/>
                              </a:solidFill>
                              <a:latin typeface="Cambria Math" panose="02040503050406030204" pitchFamily="18" charset="0"/>
                            </a:rPr>
                            <m:t>𝑧</m:t>
                          </m:r>
                        </m:e>
                      </m:d>
                      <m:r>
                        <a:rPr lang="en-US" altLang="zh-TW" b="0" i="1" smtClean="0">
                          <a:solidFill>
                            <a:schemeClr val="tx1"/>
                          </a:solidFill>
                          <a:latin typeface="Cambria Math" panose="02040503050406030204" pitchFamily="18" charset="0"/>
                        </a:rPr>
                        <m:t>=</m:t>
                      </m:r>
                      <m:sSup>
                        <m:sSupPr>
                          <m:ctrlPr>
                            <a:rPr lang="en-US" altLang="zh-TW" b="0" i="1" smtClean="0">
                              <a:solidFill>
                                <a:schemeClr val="tx1"/>
                              </a:solidFill>
                              <a:latin typeface="Cambria Math" panose="02040503050406030204" pitchFamily="18" charset="0"/>
                            </a:rPr>
                          </m:ctrlPr>
                        </m:sSupPr>
                        <m:e>
                          <m:r>
                            <a:rPr lang="en-US" altLang="zh-TW" b="0" i="1" smtClean="0">
                              <a:solidFill>
                                <a:schemeClr val="tx1"/>
                              </a:solidFill>
                              <a:latin typeface="Cambria Math" panose="02040503050406030204" pitchFamily="18" charset="0"/>
                            </a:rPr>
                            <m:t>𝐷</m:t>
                          </m:r>
                          <m:r>
                            <a:rPr lang="en-US" altLang="zh-TW" b="0" i="1" smtClean="0">
                              <a:solidFill>
                                <a:schemeClr val="tx1"/>
                              </a:solidFill>
                              <a:latin typeface="Cambria Math" panose="02040503050406030204" pitchFamily="18" charset="0"/>
                            </a:rPr>
                            <m:t>+</m:t>
                          </m:r>
                          <m:r>
                            <a:rPr lang="en-US" altLang="zh-TW" b="0" i="1" smtClean="0">
                              <a:solidFill>
                                <a:schemeClr val="tx1"/>
                              </a:solidFill>
                              <a:latin typeface="Cambria Math" panose="02040503050406030204" pitchFamily="18" charset="0"/>
                            </a:rPr>
                            <m:t>𝑧</m:t>
                          </m:r>
                        </m:e>
                        <m:sup>
                          <m:r>
                            <a:rPr lang="en-US" altLang="zh-TW" b="0" i="1" smtClean="0">
                              <a:solidFill>
                                <a:schemeClr val="tx1"/>
                              </a:solidFill>
                              <a:latin typeface="Cambria Math" panose="02040503050406030204" pitchFamily="18" charset="0"/>
                            </a:rPr>
                            <m:t>−1</m:t>
                          </m:r>
                        </m:sup>
                      </m:sSup>
                      <m:nary>
                        <m:naryPr>
                          <m:chr m:val="∑"/>
                          <m:ctrlPr>
                            <a:rPr lang="en-US" altLang="zh-TW" b="0" i="1" smtClean="0">
                              <a:solidFill>
                                <a:schemeClr val="tx1"/>
                              </a:solidFill>
                              <a:latin typeface="Cambria Math" panose="02040503050406030204" pitchFamily="18" charset="0"/>
                            </a:rPr>
                          </m:ctrlPr>
                        </m:naryPr>
                        <m:sub>
                          <m:r>
                            <m:rPr>
                              <m:brk m:alnAt="23"/>
                            </m:rPr>
                            <a:rPr lang="en-US" altLang="zh-TW" b="0" i="1" smtClean="0">
                              <a:solidFill>
                                <a:schemeClr val="tx1"/>
                              </a:solidFill>
                              <a:latin typeface="Cambria Math" panose="02040503050406030204" pitchFamily="18" charset="0"/>
                            </a:rPr>
                            <m:t>𝑖</m:t>
                          </m:r>
                          <m:r>
                            <a:rPr lang="en-US" altLang="zh-TW" b="0" i="1" smtClean="0">
                              <a:solidFill>
                                <a:schemeClr val="tx1"/>
                              </a:solidFill>
                              <a:latin typeface="Cambria Math" panose="02040503050406030204" pitchFamily="18" charset="0"/>
                            </a:rPr>
                            <m:t>=1</m:t>
                          </m:r>
                        </m:sub>
                        <m:sup>
                          <m:r>
                            <a:rPr lang="en-US" altLang="zh-TW" b="0" i="1" smtClean="0">
                              <a:solidFill>
                                <a:schemeClr val="tx1"/>
                              </a:solidFill>
                              <a:latin typeface="Cambria Math" panose="02040503050406030204" pitchFamily="18" charset="0"/>
                            </a:rPr>
                            <m:t>𝑀</m:t>
                          </m:r>
                        </m:sup>
                        <m:e>
                          <m:f>
                            <m:fPr>
                              <m:ctrlPr>
                                <a:rPr lang="en-US" altLang="zh-TW" i="1">
                                  <a:latin typeface="Cambria Math" panose="02040503050406030204" pitchFamily="18" charset="0"/>
                                </a:rPr>
                              </m:ctrlPr>
                            </m:fPr>
                            <m:num>
                              <m:sSub>
                                <m:sSubPr>
                                  <m:ctrlPr>
                                    <a:rPr lang="en-US" altLang="zh-TW" i="1">
                                      <a:latin typeface="Cambria Math" panose="02040503050406030204" pitchFamily="18" charset="0"/>
                                    </a:rPr>
                                  </m:ctrlPr>
                                </m:sSubPr>
                                <m:e>
                                  <m:acc>
                                    <m:accPr>
                                      <m:chr m:val="̃"/>
                                      <m:ctrlPr>
                                        <a:rPr lang="en-US" altLang="zh-TW" i="1">
                                          <a:latin typeface="Cambria Math" panose="02040503050406030204" pitchFamily="18" charset="0"/>
                                        </a:rPr>
                                      </m:ctrlPr>
                                    </m:accPr>
                                    <m:e>
                                      <m:r>
                                        <a:rPr lang="en-US" altLang="zh-TW" i="1">
                                          <a:latin typeface="Cambria Math" panose="02040503050406030204" pitchFamily="18" charset="0"/>
                                        </a:rPr>
                                        <m:t>𝑐</m:t>
                                      </m:r>
                                    </m:e>
                                  </m:acc>
                                </m:e>
                                <m:sub>
                                  <m:r>
                                    <a:rPr lang="en-US" altLang="zh-TW" b="0" i="1" smtClean="0">
                                      <a:latin typeface="Cambria Math" panose="02040503050406030204" pitchFamily="18" charset="0"/>
                                    </a:rPr>
                                    <m:t>𝑖</m:t>
                                  </m:r>
                                </m:sub>
                              </m:sSub>
                              <m:sSub>
                                <m:sSubPr>
                                  <m:ctrlPr>
                                    <a:rPr lang="en-US" altLang="zh-TW" i="1">
                                      <a:latin typeface="Cambria Math" panose="02040503050406030204" pitchFamily="18" charset="0"/>
                                    </a:rPr>
                                  </m:ctrlPr>
                                </m:sSubPr>
                                <m:e>
                                  <m:acc>
                                    <m:accPr>
                                      <m:chr m:val="̃"/>
                                      <m:ctrlPr>
                                        <a:rPr lang="en-US" altLang="zh-TW" i="1">
                                          <a:latin typeface="Cambria Math" panose="02040503050406030204" pitchFamily="18" charset="0"/>
                                        </a:rPr>
                                      </m:ctrlPr>
                                    </m:accPr>
                                    <m:e>
                                      <m:r>
                                        <a:rPr lang="en-US" altLang="zh-TW" i="1">
                                          <a:latin typeface="Cambria Math" panose="02040503050406030204" pitchFamily="18" charset="0"/>
                                        </a:rPr>
                                        <m:t>𝑏</m:t>
                                      </m:r>
                                    </m:e>
                                  </m:acc>
                                </m:e>
                                <m:sub>
                                  <m:r>
                                    <a:rPr lang="en-US" altLang="zh-TW" b="0" i="1" smtClean="0">
                                      <a:latin typeface="Cambria Math" panose="02040503050406030204" pitchFamily="18" charset="0"/>
                                    </a:rPr>
                                    <m:t>𝑖</m:t>
                                  </m:r>
                                </m:sub>
                              </m:sSub>
                            </m:num>
                            <m:den>
                              <m:r>
                                <a:rPr lang="en-US" altLang="zh-TW" i="1">
                                  <a:latin typeface="Cambria Math" panose="02040503050406030204" pitchFamily="18" charset="0"/>
                                </a:rPr>
                                <m:t>1−</m:t>
                              </m:r>
                              <m:sSub>
                                <m:sSubPr>
                                  <m:ctrlPr>
                                    <a:rPr lang="pt-BR" altLang="zh-TW" i="1">
                                      <a:latin typeface="Cambria Math" panose="02040503050406030204" pitchFamily="18" charset="0"/>
                                    </a:rPr>
                                  </m:ctrlPr>
                                </m:sSubPr>
                                <m:e>
                                  <m:r>
                                    <m:rPr>
                                      <m:sty m:val="p"/>
                                    </m:rPr>
                                    <a:rPr lang="el-GR" altLang="zh-TW" i="1">
                                      <a:latin typeface="Cambria Math" panose="02040503050406030204" pitchFamily="18" charset="0"/>
                                    </a:rPr>
                                    <m:t>λ</m:t>
                                  </m:r>
                                </m:e>
                                <m:sub>
                                  <m:r>
                                    <a:rPr lang="en-US" altLang="zh-TW" b="0" i="1" smtClean="0">
                                      <a:latin typeface="Cambria Math" panose="02040503050406030204" pitchFamily="18" charset="0"/>
                                    </a:rPr>
                                    <m:t>𝑖</m:t>
                                  </m:r>
                                </m:sub>
                              </m:sSub>
                              <m:sSup>
                                <m:sSupPr>
                                  <m:ctrlPr>
                                    <a:rPr lang="en-US" altLang="zh-TW" i="1">
                                      <a:latin typeface="Cambria Math" panose="02040503050406030204" pitchFamily="18" charset="0"/>
                                    </a:rPr>
                                  </m:ctrlPr>
                                </m:sSupPr>
                                <m:e>
                                  <m:r>
                                    <a:rPr lang="en-US" altLang="zh-TW" i="1">
                                      <a:latin typeface="Cambria Math" panose="02040503050406030204" pitchFamily="18" charset="0"/>
                                    </a:rPr>
                                    <m:t>𝑧</m:t>
                                  </m:r>
                                </m:e>
                                <m:sup>
                                  <m:r>
                                    <a:rPr lang="en-US" altLang="zh-TW" i="1">
                                      <a:latin typeface="Cambria Math" panose="02040503050406030204" pitchFamily="18" charset="0"/>
                                    </a:rPr>
                                    <m:t>−1</m:t>
                                  </m:r>
                                </m:sup>
                              </m:sSup>
                            </m:den>
                          </m:f>
                        </m:e>
                      </m:nary>
                    </m:oMath>
                  </m:oMathPara>
                </a14:m>
                <a:endParaRPr lang="en-US" altLang="zh-TW">
                  <a:solidFill>
                    <a:schemeClr val="tx1"/>
                  </a:solidFill>
                </a:endParaRPr>
              </a:p>
              <a:p>
                <a:pPr marL="0" indent="0">
                  <a:buNone/>
                </a:pPr>
                <a:endParaRPr lang="zh-TW" altLang="en-US">
                  <a:solidFill>
                    <a:schemeClr val="tx1"/>
                  </a:solidFill>
                </a:endParaRPr>
              </a:p>
            </p:txBody>
          </p:sp>
        </mc:Choice>
        <mc:Fallback xmlns="">
          <p:sp>
            <p:nvSpPr>
              <p:cNvPr id="3" name="Content Placeholder 2">
                <a:extLst>
                  <a:ext uri="{FF2B5EF4-FFF2-40B4-BE49-F238E27FC236}">
                    <a16:creationId xmlns:a16="http://schemas.microsoft.com/office/drawing/2014/main" id="{73C4E091-25E0-312A-8841-FABF2E61EC75}"/>
                  </a:ext>
                </a:extLst>
              </p:cNvPr>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872FDC51-F167-E571-53A7-138CB5CBFB9A}"/>
              </a:ext>
            </a:extLst>
          </p:cNvPr>
          <p:cNvSpPr>
            <a:spLocks noGrp="1"/>
          </p:cNvSpPr>
          <p:nvPr>
            <p:ph type="ftr" sz="quarter" idx="11"/>
          </p:nvPr>
        </p:nvSpPr>
        <p:spPr/>
        <p:txBody>
          <a:bodyPr/>
          <a:lstStyle/>
          <a:p>
            <a:r>
              <a:rPr lang="en-GB" altLang="zh-TW"/>
              <a:t>ADC 2025, Bristol</a:t>
            </a:r>
            <a:endParaRPr lang="zh-TW" altLang="en-US"/>
          </a:p>
        </p:txBody>
      </p:sp>
      <p:sp>
        <p:nvSpPr>
          <p:cNvPr id="5" name="Slide Number Placeholder 4">
            <a:extLst>
              <a:ext uri="{FF2B5EF4-FFF2-40B4-BE49-F238E27FC236}">
                <a16:creationId xmlns:a16="http://schemas.microsoft.com/office/drawing/2014/main" id="{F21964AF-46F1-9FEE-B1A3-3C13D7B5A89E}"/>
              </a:ext>
            </a:extLst>
          </p:cNvPr>
          <p:cNvSpPr>
            <a:spLocks noGrp="1"/>
          </p:cNvSpPr>
          <p:nvPr>
            <p:ph type="sldNum" sz="quarter" idx="12"/>
          </p:nvPr>
        </p:nvSpPr>
        <p:spPr/>
        <p:txBody>
          <a:bodyPr/>
          <a:lstStyle/>
          <a:p>
            <a:fld id="{EFAA6198-8B2D-4500-8E8B-4BFF2C464751}" type="slidenum">
              <a:rPr lang="zh-TW" altLang="en-US" smtClean="0"/>
              <a:t>27</a:t>
            </a:fld>
            <a:endParaRPr lang="zh-TW" altLang="en-US"/>
          </a:p>
        </p:txBody>
      </p:sp>
    </p:spTree>
    <p:extLst>
      <p:ext uri="{BB962C8B-B14F-4D97-AF65-F5344CB8AC3E}">
        <p14:creationId xmlns:p14="http://schemas.microsoft.com/office/powerpoint/2010/main" val="41714471"/>
      </p:ext>
    </p:extLst>
  </p:cSld>
  <p:clrMapOvr>
    <a:masterClrMapping/>
  </p:clrMapOvr>
</p:sld>
</file>

<file path=ppt/theme/theme1.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1CE07667EA9D4A8C86F81A1196B77B" ma:contentTypeVersion="14" ma:contentTypeDescription="Create a new document." ma:contentTypeScope="" ma:versionID="6656b4eb67cc6cfbead43b4829ce3d72">
  <xsd:schema xmlns:xsd="http://www.w3.org/2001/XMLSchema" xmlns:xs="http://www.w3.org/2001/XMLSchema" xmlns:p="http://schemas.microsoft.com/office/2006/metadata/properties" xmlns:ns3="f4b4cb9f-d7fd-4e46-b121-e7abde4ab07b" xmlns:ns4="aed92611-4281-4cd1-89e9-777cc854658f" targetNamespace="http://schemas.microsoft.com/office/2006/metadata/properties" ma:root="true" ma:fieldsID="d52a2402d03d3dbb1a91fb35bc2480d8" ns3:_="" ns4:_="">
    <xsd:import namespace="f4b4cb9f-d7fd-4e46-b121-e7abde4ab07b"/>
    <xsd:import namespace="aed92611-4281-4cd1-89e9-777cc854658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DateTaken" minOccurs="0"/>
                <xsd:element ref="ns3:MediaServiceAutoTags" minOccurs="0"/>
                <xsd:element ref="ns3:MediaLengthInSeconds" minOccurs="0"/>
                <xsd:element ref="ns3:MediaServiceObjectDetectorVersions" minOccurs="0"/>
                <xsd:element ref="ns3:MediaServiceSystemTags" minOccurs="0"/>
                <xsd:element ref="ns3:MediaServiceGenerationTime" minOccurs="0"/>
                <xsd:element ref="ns3:MediaServiceEventHashCode"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b4cb9f-d7fd-4e46-b121-e7abde4ab0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ed92611-4281-4cd1-89e9-777cc854658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4b4cb9f-d7fd-4e46-b121-e7abde4ab07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54D1C0-AFBC-4C92-85E3-42406A44AADB}">
  <ds:schemaRefs>
    <ds:schemaRef ds:uri="aed92611-4281-4cd1-89e9-777cc854658f"/>
    <ds:schemaRef ds:uri="f4b4cb9f-d7fd-4e46-b121-e7abde4ab07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FFBFF01-59A7-4838-A45F-54C272396D94}">
  <ds:schemaRefs>
    <ds:schemaRef ds:uri="http://purl.org/dc/elements/1.1/"/>
    <ds:schemaRef ds:uri="http://schemas.microsoft.com/office/2006/documentManagement/types"/>
    <ds:schemaRef ds:uri="f4b4cb9f-d7fd-4e46-b121-e7abde4ab07b"/>
    <ds:schemaRef ds:uri="http://purl.org/dc/dcmitype/"/>
    <ds:schemaRef ds:uri="http://schemas.openxmlformats.org/package/2006/metadata/core-properties"/>
    <ds:schemaRef ds:uri="http://schemas.microsoft.com/office/infopath/2007/PartnerControls"/>
    <ds:schemaRef ds:uri="http://www.w3.org/XML/1998/namespace"/>
    <ds:schemaRef ds:uri="aed92611-4281-4cd1-89e9-777cc854658f"/>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A3FFA7D7-77DD-47FB-BEF4-2E5A78EE5847}">
  <ds:schemaRefs>
    <ds:schemaRef ds:uri="http://schemas.microsoft.com/sharepoint/v3/contenttype/forms"/>
  </ds:schemaRefs>
</ds:datastoreItem>
</file>

<file path=docMetadata/LabelInfo.xml><?xml version="1.0" encoding="utf-8"?>
<clbl:labelList xmlns:clbl="http://schemas.microsoft.com/office/2020/mipLabelMetadata">
  <clbl:label id="{569df091-b013-40e3-86ee-bd9cb9e25814}" enabled="0" method="" siteId="{569df091-b013-40e3-86ee-bd9cb9e25814}" removed="1"/>
</clbl:labelList>
</file>

<file path=docProps/app.xml><?xml version="1.0" encoding="utf-8"?>
<Properties xmlns="http://schemas.openxmlformats.org/officeDocument/2006/extended-properties" xmlns:vt="http://schemas.openxmlformats.org/officeDocument/2006/docPropsVTypes">
  <TotalTime>33</TotalTime>
  <Words>3183</Words>
  <Application>Microsoft Macintosh PowerPoint</Application>
  <PresentationFormat>Widescreen</PresentationFormat>
  <Paragraphs>344</Paragraphs>
  <Slides>27</Slides>
  <Notes>25</Notes>
  <HiddenSlides>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Cascadia Code</vt:lpstr>
      <vt:lpstr>Arial</vt:lpstr>
      <vt:lpstr>Calibri</vt:lpstr>
      <vt:lpstr>Cambria Math</vt:lpstr>
      <vt:lpstr>Wingdings</vt:lpstr>
      <vt:lpstr>Office Theme</vt:lpstr>
      <vt:lpstr>PowerPoint Presentation</vt:lpstr>
      <vt:lpstr>About me</vt:lpstr>
      <vt:lpstr>Sources</vt:lpstr>
      <vt:lpstr>Agenda</vt:lpstr>
      <vt:lpstr>What Are Digital Filters?</vt:lpstr>
      <vt:lpstr>Usage</vt:lpstr>
      <vt:lpstr>Differentiable Use Cases</vt:lpstr>
      <vt:lpstr>Automatic Differentiation (AD) of Filters </vt:lpstr>
      <vt:lpstr>Naïve AD of Recursions</vt:lpstr>
      <vt:lpstr>PhilTorch Φ🔥</vt:lpstr>
      <vt:lpstr>Things To Be Covered</vt:lpstr>
      <vt:lpstr>The State-Space Model (SSM)  </vt:lpstr>
      <vt:lpstr>Different Direct Forms</vt:lpstr>
      <vt:lpstr>Writing Custom Operators in PyTorch</vt:lpstr>
      <vt:lpstr>Backpropagation</vt:lpstr>
      <vt:lpstr>Parallel implementation</vt:lpstr>
      <vt:lpstr>Diagonalised SSM</vt:lpstr>
      <vt:lpstr>Alternative Solution w/o Custom Ops</vt:lpstr>
      <vt:lpstr>Extend to Offline Filtering</vt:lpstr>
      <vt:lpstr>Assemble Parallel Associative Scan</vt:lpstr>
      <vt:lpstr>Take away</vt:lpstr>
      <vt:lpstr>Benchmarks (M=2, forward)</vt:lpstr>
      <vt:lpstr>Benchmarks (M=2, backpropagation)</vt:lpstr>
      <vt:lpstr>Tips For Using PhilTorch</vt:lpstr>
      <vt:lpstr>References</vt:lpstr>
      <vt:lpstr>Forward-mode AD</vt:lpstr>
      <vt:lpstr>Partial Fraction Expansion (PFE)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Chin-Yun Yu</dc:creator>
  <cp:lastModifiedBy>Chin-Yun Yu</cp:lastModifiedBy>
  <cp:revision>2</cp:revision>
  <dcterms:created xsi:type="dcterms:W3CDTF">2025-10-25T14:57:33Z</dcterms:created>
  <dcterms:modified xsi:type="dcterms:W3CDTF">2025-11-09T20:57:37Z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0x010100061CE07667EA9D4A8C86F81A1196B77B</vt:lpwstr>
  </property>
</Properties>
</file>