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6" d="100"/>
          <a:sy n="146" d="100"/>
        </p:scale>
        <p:origin x="59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f8931d0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f8931d0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0f8931d04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0f8931d04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f8931d04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0f8931d04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f8931d04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0f8931d04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f8931d04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f8931d04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f8931d04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0f8931d046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f8931d04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f8931d04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f8931d04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0f8931d046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f8931d046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f8931d046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0f8931d046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0f8931d046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f8931d04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f8931d04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f8931d04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f8931d046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f8931d046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0f8931d046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f8931d04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f8931d04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f8931d04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f8931d04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0f8931d046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0f8931d046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f8931d046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0f8931d046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0f8931d046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0f8931d046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f8931d046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f8931d046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0f8931d046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0f8931d046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0f8931d046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0f8931d046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12.png"/><Relationship Id="rId3" Type="http://schemas.microsoft.com/office/2007/relationships/media" Target="../media/media2.wav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10.png"/><Relationship Id="rId5" Type="http://schemas.microsoft.com/office/2007/relationships/media" Target="../media/media3.wav"/><Relationship Id="rId10" Type="http://schemas.openxmlformats.org/officeDocument/2006/relationships/image" Target="../media/image9.png"/><Relationship Id="rId4" Type="http://schemas.openxmlformats.org/officeDocument/2006/relationships/audio" Target="../media/media2.wav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The Discrete Fourier Transform_TitleCar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Housekeeping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Audience</a:t>
            </a:r>
            <a:endParaRPr sz="1600" b="1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Beginners, Intermediates… Everyone?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/>
              <a:t>Intent</a:t>
            </a:r>
            <a:endParaRPr sz="1600" b="1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to take the DFT from theory to practice… from the perspective of someone who </a:t>
            </a:r>
            <a:r>
              <a:rPr lang="en" sz="1600" u="sng"/>
              <a:t>doesn’t</a:t>
            </a:r>
            <a:r>
              <a:rPr lang="en" sz="1600"/>
              <a:t> have it all figured out (Me)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61" name="Google Shape;61;p14"/>
          <p:cNvSpPr txBox="1"/>
          <p:nvPr/>
        </p:nvSpPr>
        <p:spPr>
          <a:xfrm>
            <a:off x="311700" y="3211200"/>
            <a:ext cx="85206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chemeClr val="dk2"/>
                </a:solidFill>
              </a:rPr>
              <a:t>“Don’t deny yourself the pleasure of trying to synthesize the ideas as we go along… </a:t>
            </a:r>
            <a:endParaRPr sz="1600" i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chemeClr val="dk2"/>
                </a:solidFill>
              </a:rPr>
              <a:t>there is nothing so pleasurable as thinking about something you already know”</a:t>
            </a:r>
            <a:r>
              <a:rPr lang="en" sz="1600">
                <a:solidFill>
                  <a:schemeClr val="dk2"/>
                </a:solidFill>
              </a:rPr>
              <a:t> </a:t>
            </a:r>
            <a:endParaRPr sz="16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- Brad Osgood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18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of Adventure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38" y="1716125"/>
            <a:ext cx="4014075" cy="26472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671862" y="1076069"/>
            <a:ext cx="3720825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dirty="0"/>
              <a:t>Can you write us an FFT from scratch?</a:t>
            </a:r>
            <a:endParaRPr sz="1600" dirty="0"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b="15002"/>
          <a:stretch/>
        </p:blipFill>
        <p:spPr>
          <a:xfrm>
            <a:off x="4572000" y="1716124"/>
            <a:ext cx="4014074" cy="26472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0" name="Google Shape;70;p15"/>
          <p:cNvSpPr/>
          <p:nvPr/>
        </p:nvSpPr>
        <p:spPr>
          <a:xfrm>
            <a:off x="2718800" y="1879613"/>
            <a:ext cx="3706400" cy="24197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NO</a:t>
            </a:r>
          </a:p>
        </p:txBody>
      </p:sp>
      <p:sp>
        <p:nvSpPr>
          <p:cNvPr id="71" name="Google Shape;71;p15"/>
          <p:cNvSpPr txBox="1"/>
          <p:nvPr/>
        </p:nvSpPr>
        <p:spPr>
          <a:xfrm>
            <a:off x="4532275" y="4299325"/>
            <a:ext cx="409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https://people.scs.carleton.ca/~maheshwa/courses/5703COMP/16Fall/FFT_Report.pdf</a:t>
            </a:r>
            <a:endParaRPr sz="800"/>
          </a:p>
        </p:txBody>
      </p:sp>
      <p:sp>
        <p:nvSpPr>
          <p:cNvPr id="72" name="Google Shape;72;p15"/>
          <p:cNvSpPr txBox="1"/>
          <p:nvPr/>
        </p:nvSpPr>
        <p:spPr>
          <a:xfrm>
            <a:off x="957914" y="4299325"/>
            <a:ext cx="3214122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/>
              <a:t>https://web.stanford.edu/class/cme324/classics/cooley-tukey.pdf</a:t>
            </a:r>
            <a:endParaRPr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025" y="2952100"/>
            <a:ext cx="3431075" cy="14812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6076" y="1669025"/>
            <a:ext cx="4202876" cy="111667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6075" y="2952088"/>
            <a:ext cx="4202875" cy="1203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1925" y="1271575"/>
            <a:ext cx="3017175" cy="1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185950"/>
            <a:ext cx="85206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of Adventure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Convolutional Reverberation</a:t>
            </a:r>
            <a:endParaRPr sz="17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13" y="224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Gap</a:t>
            </a:r>
            <a:endParaRPr dirty="0"/>
          </a:p>
        </p:txBody>
      </p:sp>
      <p:sp>
        <p:nvSpPr>
          <p:cNvPr id="87" name="Google Shape;87;p17"/>
          <p:cNvSpPr/>
          <p:nvPr/>
        </p:nvSpPr>
        <p:spPr>
          <a:xfrm>
            <a:off x="6185624" y="2424544"/>
            <a:ext cx="890400" cy="491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IFFT</a:t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2957119" y="1796118"/>
            <a:ext cx="752100" cy="491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FFT</a:t>
            </a:r>
            <a:endParaRPr/>
          </a:p>
        </p:txBody>
      </p:sp>
      <p:pic>
        <p:nvPicPr>
          <p:cNvPr id="89" name="Google Shape;89;p17" title="input_sound_reverb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14418" y="1658494"/>
            <a:ext cx="1494621" cy="182651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0" name="Google Shape;90;p17" title="input_sound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4963" y="1541298"/>
            <a:ext cx="2408123" cy="8652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1" name="Google Shape;91;p17" title="st_nicholas_church_impulse_sound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02554" y="2741408"/>
            <a:ext cx="752097" cy="139268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2" name="Google Shape;92;p17" title="input_sound_spect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58105" y="1541298"/>
            <a:ext cx="2289127" cy="10006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3" name="Google Shape;93;p17" title="snc_impulse_spect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58092" y="2786579"/>
            <a:ext cx="2289129" cy="13023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4" name="Google Shape;94;p17"/>
          <p:cNvSpPr/>
          <p:nvPr/>
        </p:nvSpPr>
        <p:spPr>
          <a:xfrm>
            <a:off x="2930323" y="3192261"/>
            <a:ext cx="752100" cy="491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FFT</a:t>
            </a: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4859458" y="2628545"/>
            <a:ext cx="86400" cy="831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2870400" y="970300"/>
            <a:ext cx="4316700" cy="3383400"/>
          </a:xfrm>
          <a:prstGeom prst="rect">
            <a:avLst/>
          </a:prstGeom>
          <a:solidFill>
            <a:srgbClr val="000000">
              <a:alpha val="900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3A7A9"/>
              </a:solidFill>
              <a:highlight>
                <a:srgbClr val="FFFFFF"/>
              </a:highlight>
            </a:endParaRPr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2870400" y="970300"/>
            <a:ext cx="4316700" cy="3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dirty="0">
                <a:solidFill>
                  <a:schemeClr val="lt1"/>
                </a:solidFill>
              </a:rPr>
              <a:t>How does the Fourier Transform work?</a:t>
            </a:r>
            <a:endParaRPr sz="1600" dirty="0">
              <a:solidFill>
                <a:schemeClr val="lt1"/>
              </a:solidFill>
            </a:endParaRPr>
          </a:p>
          <a:p>
            <a:pPr marL="1257300" lvl="0" algn="l" rtl="0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endParaRPr sz="1600" dirty="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dirty="0">
                <a:solidFill>
                  <a:schemeClr val="lt1"/>
                </a:solidFill>
              </a:rPr>
              <a:t>How do you use Fourier Transforms on real time signals?</a:t>
            </a:r>
            <a:endParaRPr sz="1600" dirty="0">
              <a:solidFill>
                <a:schemeClr val="lt1"/>
              </a:solidFill>
            </a:endParaRPr>
          </a:p>
          <a:p>
            <a:pPr marL="1257300" lvl="0" algn="l" rtl="0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endParaRPr sz="1600" dirty="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dirty="0">
                <a:solidFill>
                  <a:schemeClr val="lt1"/>
                </a:solidFill>
              </a:rPr>
              <a:t>How do you add effects in the frequency domain?</a:t>
            </a:r>
            <a:endParaRPr sz="1600" dirty="0">
              <a:solidFill>
                <a:schemeClr val="lt1"/>
              </a:solidFill>
            </a:endParaRPr>
          </a:p>
        </p:txBody>
      </p:sp>
      <p:pic>
        <p:nvPicPr>
          <p:cNvPr id="2" name="windowlicker_end">
            <a:hlinkClick r:id="" action="ppaction://media"/>
            <a:extLst>
              <a:ext uri="{FF2B5EF4-FFF2-40B4-BE49-F238E27FC236}">
                <a16:creationId xmlns:a16="http://schemas.microsoft.com/office/drawing/2014/main" id="{3D3871DF-00C8-1E34-2A70-0FC92358F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85362" y="2067352"/>
            <a:ext cx="357192" cy="357192"/>
          </a:xfrm>
          <a:prstGeom prst="rect">
            <a:avLst/>
          </a:prstGeom>
        </p:spPr>
      </p:pic>
      <p:pic>
        <p:nvPicPr>
          <p:cNvPr id="3" name="windowlicker_end_reverb">
            <a:hlinkClick r:id="" action="ppaction://media"/>
            <a:extLst>
              <a:ext uri="{FF2B5EF4-FFF2-40B4-BE49-F238E27FC236}">
                <a16:creationId xmlns:a16="http://schemas.microsoft.com/office/drawing/2014/main" id="{F9E26EA3-9663-18D4-57C5-CE18A564FF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08102" y="3125501"/>
            <a:ext cx="365748" cy="365748"/>
          </a:xfrm>
          <a:prstGeom prst="rect">
            <a:avLst/>
          </a:prstGeom>
        </p:spPr>
      </p:pic>
      <p:pic>
        <p:nvPicPr>
          <p:cNvPr id="4" name="st_nicholas_church_impulse">
            <a:hlinkClick r:id="" action="ppaction://media"/>
            <a:extLst>
              <a:ext uri="{FF2B5EF4-FFF2-40B4-BE49-F238E27FC236}">
                <a16:creationId xmlns:a16="http://schemas.microsoft.com/office/drawing/2014/main" id="{04A2163D-599A-EF2C-DB0E-D103464B65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21728" y="3777220"/>
            <a:ext cx="356874" cy="356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0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the Fourier Transform work?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Fourier Transform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Take 1</a:t>
            </a:r>
            <a:endParaRPr sz="1750"/>
          </a:p>
        </p:txBody>
      </p:sp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l="8545" t="29549" r="17973" b="16527"/>
          <a:stretch/>
        </p:blipFill>
        <p:spPr>
          <a:xfrm>
            <a:off x="3227038" y="1393000"/>
            <a:ext cx="2815600" cy="91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 rotWithShape="1">
          <a:blip r:embed="rId4">
            <a:alphaModFix/>
          </a:blip>
          <a:srcRect l="9893" t="30206" r="20531" b="7085"/>
          <a:stretch/>
        </p:blipFill>
        <p:spPr>
          <a:xfrm>
            <a:off x="3164050" y="2482975"/>
            <a:ext cx="2941568" cy="9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2270138" y="1636925"/>
            <a:ext cx="607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DFT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1566338" y="2726913"/>
            <a:ext cx="1311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Inverse DFT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r="47109"/>
          <a:stretch/>
        </p:blipFill>
        <p:spPr>
          <a:xfrm>
            <a:off x="311699" y="1135875"/>
            <a:ext cx="2178588" cy="127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4">
            <a:alphaModFix/>
          </a:blip>
          <a:srcRect r="50367"/>
          <a:stretch/>
        </p:blipFill>
        <p:spPr>
          <a:xfrm>
            <a:off x="311704" y="2347530"/>
            <a:ext cx="2178590" cy="130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5">
            <a:alphaModFix/>
          </a:blip>
          <a:srcRect r="46285"/>
          <a:stretch/>
        </p:blipFill>
        <p:spPr>
          <a:xfrm>
            <a:off x="311704" y="3581210"/>
            <a:ext cx="2178589" cy="128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67331" y="1135875"/>
            <a:ext cx="2118544" cy="1273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8658" y="2347530"/>
            <a:ext cx="2075887" cy="1273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22621" y="1808550"/>
            <a:ext cx="3321635" cy="25863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5" name="Google Shape;125;p20"/>
          <p:cNvSpPr/>
          <p:nvPr/>
        </p:nvSpPr>
        <p:spPr>
          <a:xfrm rot="-5400000">
            <a:off x="3323800" y="4189763"/>
            <a:ext cx="539375" cy="727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Arial"/>
              </a:rPr>
              <a:t>...</a:t>
            </a:r>
          </a:p>
        </p:txBody>
      </p:sp>
      <p:sp>
        <p:nvSpPr>
          <p:cNvPr id="126" name="Google Shape;126;p20"/>
          <p:cNvSpPr txBox="1"/>
          <p:nvPr/>
        </p:nvSpPr>
        <p:spPr>
          <a:xfrm>
            <a:off x="5222625" y="4348425"/>
            <a:ext cx="3403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https://betterexplained.com/articles/an-interactive-guide-to-the-fourier-transform/</a:t>
            </a:r>
            <a:endParaRPr sz="700"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Fourier Transform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Take 2</a:t>
            </a:r>
            <a:endParaRPr sz="17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 rotWithShape="1">
          <a:blip r:embed="rId3">
            <a:alphaModFix/>
          </a:blip>
          <a:srcRect b="45435"/>
          <a:stretch/>
        </p:blipFill>
        <p:spPr>
          <a:xfrm>
            <a:off x="311700" y="1170125"/>
            <a:ext cx="4075776" cy="18428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21"/>
          <p:cNvPicPr preferRelativeResize="0"/>
          <p:nvPr/>
        </p:nvPicPr>
        <p:blipFill rotWithShape="1">
          <a:blip r:embed="rId4">
            <a:alphaModFix/>
          </a:blip>
          <a:srcRect b="45435"/>
          <a:stretch/>
        </p:blipFill>
        <p:spPr>
          <a:xfrm>
            <a:off x="4756525" y="1170125"/>
            <a:ext cx="4075776" cy="18428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70125"/>
            <a:ext cx="4075776" cy="337743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6525" y="1170125"/>
            <a:ext cx="4075776" cy="33774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Fourier Transform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Take 3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025" y="1153400"/>
            <a:ext cx="6513948" cy="38209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2" name="Google Shape;14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025" y="1153400"/>
            <a:ext cx="6513951" cy="382098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Discrete Fourier Transform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Take 3.5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use Fourier Transforms on real-time signals?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4"/>
          <p:cNvPicPr preferRelativeResize="0"/>
          <p:nvPr/>
        </p:nvPicPr>
        <p:blipFill rotWithShape="1">
          <a:blip r:embed="rId3">
            <a:alphaModFix/>
          </a:blip>
          <a:srcRect b="31210"/>
          <a:stretch/>
        </p:blipFill>
        <p:spPr>
          <a:xfrm>
            <a:off x="1326600" y="1154925"/>
            <a:ext cx="6490776" cy="262631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6600" y="1154925"/>
            <a:ext cx="6490766" cy="38178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5" name="Google Shape;155;p24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Introduction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3">
            <a:alphaModFix/>
          </a:blip>
          <a:srcRect b="46867"/>
          <a:stretch/>
        </p:blipFill>
        <p:spPr>
          <a:xfrm>
            <a:off x="1326600" y="1154925"/>
            <a:ext cx="6490801" cy="200222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1" name="Google Shape;161;p25"/>
          <p:cNvPicPr preferRelativeResize="0"/>
          <p:nvPr/>
        </p:nvPicPr>
        <p:blipFill rotWithShape="1">
          <a:blip r:embed="rId3">
            <a:alphaModFix/>
          </a:blip>
          <a:srcRect b="23283"/>
          <a:stretch/>
        </p:blipFill>
        <p:spPr>
          <a:xfrm>
            <a:off x="1326600" y="1154925"/>
            <a:ext cx="6490801" cy="289102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2" name="Google Shape;16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6599" y="1154925"/>
            <a:ext cx="6490801" cy="376847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Windowing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6"/>
          <p:cNvPicPr preferRelativeResize="0"/>
          <p:nvPr/>
        </p:nvPicPr>
        <p:blipFill rotWithShape="1">
          <a:blip r:embed="rId3">
            <a:alphaModFix/>
          </a:blip>
          <a:srcRect b="23664"/>
          <a:stretch/>
        </p:blipFill>
        <p:spPr>
          <a:xfrm>
            <a:off x="1326600" y="1154775"/>
            <a:ext cx="6490801" cy="291435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69" name="Google Shape;169;p26"/>
          <p:cNvCxnSpPr/>
          <p:nvPr/>
        </p:nvCxnSpPr>
        <p:spPr>
          <a:xfrm rot="10800000" flipH="1">
            <a:off x="4584150" y="3351350"/>
            <a:ext cx="1596300" cy="2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0" name="Google Shape;170;p26"/>
          <p:cNvCxnSpPr/>
          <p:nvPr/>
        </p:nvCxnSpPr>
        <p:spPr>
          <a:xfrm>
            <a:off x="1337375" y="3350275"/>
            <a:ext cx="3226500" cy="4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71" name="Google Shape;171;p26"/>
          <p:cNvSpPr txBox="1"/>
          <p:nvPr/>
        </p:nvSpPr>
        <p:spPr>
          <a:xfrm>
            <a:off x="1864775" y="2848125"/>
            <a:ext cx="2171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Window Length: 100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4584150" y="2848125"/>
            <a:ext cx="1868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Hop Length: 50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Overlap</a:t>
            </a:r>
            <a:endParaRPr sz="1750"/>
          </a:p>
        </p:txBody>
      </p:sp>
      <p:pic>
        <p:nvPicPr>
          <p:cNvPr id="174" name="Google Shape;17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5824" y="1154775"/>
            <a:ext cx="6490801" cy="38178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FTVis2024">
            <a:hlinkClick r:id="" action="ppaction://media"/>
            <a:extLst>
              <a:ext uri="{FF2B5EF4-FFF2-40B4-BE49-F238E27FC236}">
                <a16:creationId xmlns:a16="http://schemas.microsoft.com/office/drawing/2014/main" id="{BA42F66D-42C4-786A-0615-5F54F929EE2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6600" y="1154925"/>
            <a:ext cx="6787200" cy="3817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Demonstration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add effects in the frequency-domain?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FTVis2024">
            <a:hlinkClick r:id="" action="ppaction://media"/>
            <a:extLst>
              <a:ext uri="{FF2B5EF4-FFF2-40B4-BE49-F238E27FC236}">
                <a16:creationId xmlns:a16="http://schemas.microsoft.com/office/drawing/2014/main" id="{07A9164E-00DA-6ABA-78BD-D1FDA290C0F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5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6600" y="1153345"/>
            <a:ext cx="6490800" cy="3651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Naive Low-pass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Naive Low-pass</a:t>
            </a:r>
            <a:endParaRPr sz="1750"/>
          </a:p>
        </p:txBody>
      </p:sp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54750"/>
            <a:ext cx="4609658" cy="38198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8475" y="1673596"/>
            <a:ext cx="3754600" cy="258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/>
        </p:nvSpPr>
        <p:spPr>
          <a:xfrm>
            <a:off x="5564150" y="4101821"/>
            <a:ext cx="3189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https://cycling74.com/tutorials/demystifying-digital-filters-part-2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FTVisGauss2024">
            <a:hlinkClick r:id="" action="ppaction://media"/>
            <a:extLst>
              <a:ext uri="{FF2B5EF4-FFF2-40B4-BE49-F238E27FC236}">
                <a16:creationId xmlns:a16="http://schemas.microsoft.com/office/drawing/2014/main" id="{777128CE-9CF5-CA50-2D94-376F7B336E1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4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6600" y="1154925"/>
            <a:ext cx="6490800" cy="3651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5" name="Google Shape;205;p31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Gaussian Low-pass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311700" y="250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Time Fourier Transform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    Gaussian Low-pass</a:t>
            </a:r>
            <a:endParaRPr sz="175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59975"/>
            <a:ext cx="4626006" cy="38333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Google Shape;2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3" y="1610948"/>
            <a:ext cx="3461825" cy="26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2"/>
          <p:cNvSpPr txBox="1"/>
          <p:nvPr/>
        </p:nvSpPr>
        <p:spPr>
          <a:xfrm>
            <a:off x="5730238" y="4091525"/>
            <a:ext cx="268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https://homepages.inf.ed.ac.uk/rbf/HIPR2/gsmooth.htm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311700" y="281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19" name="Google Shape;219;p33"/>
          <p:cNvSpPr txBox="1">
            <a:spLocks noGrp="1"/>
          </p:cNvSpPr>
          <p:nvPr>
            <p:ph type="body" idx="1"/>
          </p:nvPr>
        </p:nvSpPr>
        <p:spPr>
          <a:xfrm>
            <a:off x="4572000" y="3325050"/>
            <a:ext cx="4260300" cy="11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“Stop optimizing things…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and you might actually learn something”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David Zicarelli</a:t>
            </a:r>
            <a:endParaRPr/>
          </a:p>
        </p:txBody>
      </p:sp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311700" y="1237638"/>
            <a:ext cx="42603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“Discrete Fourier Transforms are hard.”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</a:t>
            </a:r>
            <a:endParaRPr/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2871150" y="2200350"/>
            <a:ext cx="34017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“Above all else show the data.”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Edward Tufte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344</Words>
  <Application>Microsoft Office PowerPoint</Application>
  <PresentationFormat>On-screen Show (16:9)</PresentationFormat>
  <Paragraphs>68</Paragraphs>
  <Slides>21</Slides>
  <Notes>21</Notes>
  <HiddenSlides>0</HiddenSlides>
  <MMClips>6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PowerPoint Presentation</vt:lpstr>
      <vt:lpstr>Housekeeping</vt:lpstr>
      <vt:lpstr>Call of Adventure</vt:lpstr>
      <vt:lpstr>Call of Adventure     Convolutional Reverberation</vt:lpstr>
      <vt:lpstr>The Gap</vt:lpstr>
      <vt:lpstr>How does the Fourier Transform work?</vt:lpstr>
      <vt:lpstr>Discrete Fourier Transform      Take 1</vt:lpstr>
      <vt:lpstr>Discrete Fourier Transform      Take 2</vt:lpstr>
      <vt:lpstr>Discrete Fourier Transform      Take 3</vt:lpstr>
      <vt:lpstr>Discrete Fourier Transform      Take 3.5</vt:lpstr>
      <vt:lpstr>How do you use Fourier Transforms on real-time signals?</vt:lpstr>
      <vt:lpstr>Short Time Fourier Transform     Introduction</vt:lpstr>
      <vt:lpstr>Short Time Fourier Transform     Windowing</vt:lpstr>
      <vt:lpstr>Short Time Fourier Transform     Overlap</vt:lpstr>
      <vt:lpstr>Short Time Fourier Transform     Demonstration</vt:lpstr>
      <vt:lpstr>How do you add effects in the frequency-domain?</vt:lpstr>
      <vt:lpstr>Short Time Fourier Transform     Naive Low-pass</vt:lpstr>
      <vt:lpstr>Short Time Fourier Transform     Naive Low-pass</vt:lpstr>
      <vt:lpstr>Short Time Fourier Transform     Gaussian Low-pass</vt:lpstr>
      <vt:lpstr>Short Time Fourier Transform     Gaussian Low-pass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Nial</dc:creator>
  <cp:lastModifiedBy>Nial Redha</cp:lastModifiedBy>
  <cp:revision>4</cp:revision>
  <dcterms:modified xsi:type="dcterms:W3CDTF">2024-11-02T20:10:06Z</dcterms:modified>
</cp:coreProperties>
</file>