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9" r:id="rId3"/>
    <p:sldId id="263" r:id="rId4"/>
    <p:sldId id="257" r:id="rId5"/>
    <p:sldId id="277" r:id="rId6"/>
    <p:sldId id="266" r:id="rId7"/>
    <p:sldId id="271" r:id="rId8"/>
    <p:sldId id="302" r:id="rId9"/>
    <p:sldId id="272" r:id="rId10"/>
    <p:sldId id="284" r:id="rId11"/>
    <p:sldId id="285" r:id="rId12"/>
    <p:sldId id="267" r:id="rId13"/>
    <p:sldId id="286" r:id="rId14"/>
    <p:sldId id="287" r:id="rId15"/>
    <p:sldId id="275" r:id="rId16"/>
    <p:sldId id="288" r:id="rId17"/>
    <p:sldId id="282" r:id="rId18"/>
    <p:sldId id="281" r:id="rId19"/>
    <p:sldId id="289" r:id="rId20"/>
    <p:sldId id="290" r:id="rId21"/>
    <p:sldId id="300" r:id="rId22"/>
    <p:sldId id="276" r:id="rId23"/>
    <p:sldId id="291" r:id="rId24"/>
    <p:sldId id="292" r:id="rId25"/>
    <p:sldId id="293" r:id="rId26"/>
    <p:sldId id="294" r:id="rId27"/>
    <p:sldId id="295" r:id="rId28"/>
    <p:sldId id="296" r:id="rId29"/>
    <p:sldId id="299" r:id="rId30"/>
    <p:sldId id="297" r:id="rId31"/>
    <p:sldId id="298" r:id="rId32"/>
    <p:sldId id="301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4710" autoAdjust="0"/>
  </p:normalViewPr>
  <p:slideViewPr>
    <p:cSldViewPr snapToGrid="0">
      <p:cViewPr varScale="1">
        <p:scale>
          <a:sx n="79" d="100"/>
          <a:sy n="79" d="100"/>
        </p:scale>
        <p:origin x="187" y="72"/>
      </p:cViewPr>
      <p:guideLst/>
    </p:cSldViewPr>
  </p:slideViewPr>
  <p:outlineViewPr>
    <p:cViewPr>
      <p:scale>
        <a:sx n="33" d="100"/>
        <a:sy n="33" d="100"/>
      </p:scale>
      <p:origin x="0" y="-4339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47A70-DA2E-42A8-8FB1-62B370C7BA5B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8A63E-66B6-4EB6-A3ED-FE14298ED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218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47A70-DA2E-42A8-8FB1-62B370C7BA5B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8A63E-66B6-4EB6-A3ED-FE14298ED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767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47A70-DA2E-42A8-8FB1-62B370C7BA5B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8A63E-66B6-4EB6-A3ED-FE14298ED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0311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47A70-DA2E-42A8-8FB1-62B370C7BA5B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8A63E-66B6-4EB6-A3ED-FE14298ED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5667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47A70-DA2E-42A8-8FB1-62B370C7BA5B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8A63E-66B6-4EB6-A3ED-FE14298ED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0484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47A70-DA2E-42A8-8FB1-62B370C7BA5B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8A63E-66B6-4EB6-A3ED-FE14298ED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9957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47A70-DA2E-42A8-8FB1-62B370C7BA5B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8A63E-66B6-4EB6-A3ED-FE14298ED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2633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47A70-DA2E-42A8-8FB1-62B370C7BA5B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8A63E-66B6-4EB6-A3ED-FE14298ED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563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47A70-DA2E-42A8-8FB1-62B370C7BA5B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8A63E-66B6-4EB6-A3ED-FE14298ED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122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47A70-DA2E-42A8-8FB1-62B370C7BA5B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8A63E-66B6-4EB6-A3ED-FE14298ED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0634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47A70-DA2E-42A8-8FB1-62B370C7BA5B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8A63E-66B6-4EB6-A3ED-FE14298ED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3989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3BF47A70-DA2E-42A8-8FB1-62B370C7BA5B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D788A63E-66B6-4EB6-A3ED-FE14298ED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16352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wav"/><Relationship Id="rId7" Type="http://schemas.openxmlformats.org/officeDocument/2006/relationships/image" Target="../media/image28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4.mp3"/><Relationship Id="rId7" Type="http://schemas.openxmlformats.org/officeDocument/2006/relationships/image" Target="../media/image3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microsoft.com/office/2007/relationships/media" Target="../media/media6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5" Type="http://schemas.microsoft.com/office/2007/relationships/media" Target="../media/media7.mp3"/><Relationship Id="rId4" Type="http://schemas.openxmlformats.org/officeDocument/2006/relationships/audio" Target="../media/media6.mp3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27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10.pn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microsoft.com/office/2007/relationships/media" Target="../media/media9.wav"/><Relationship Id="rId7" Type="http://schemas.openxmlformats.org/officeDocument/2006/relationships/image" Target="../media/image58.pn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wav"/><Relationship Id="rId9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microsoft.com/office/2007/relationships/media" Target="../media/media11.mp3"/><Relationship Id="rId7" Type="http://schemas.openxmlformats.org/officeDocument/2006/relationships/image" Target="../media/image62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1.mp3"/><Relationship Id="rId9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microsoft.com/office/2007/relationships/media" Target="../media/media13.mp3"/><Relationship Id="rId7" Type="http://schemas.openxmlformats.org/officeDocument/2006/relationships/image" Target="../media/image6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mp3"/><Relationship Id="rId9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justedni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@JusteDn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EF104D-7012-5111-6615-20A7754AF7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040B3C6-4AFE-19D0-725A-ECFE531349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graphisme, capture d’écran, Graphique&#10;&#10;Description générée automatiquement">
            <a:extLst>
              <a:ext uri="{FF2B5EF4-FFF2-40B4-BE49-F238E27FC236}">
                <a16:creationId xmlns:a16="http://schemas.microsoft.com/office/drawing/2014/main" id="{178F8B17-E2C5-30F4-8F0D-3C6833D634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85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C443AAD-ED8B-C618-DE5B-53BA760F3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Golden Sun 1 &amp; 2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2A077C-F01B-9EC5-5A4C-E710BFD5E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49" y="1031132"/>
            <a:ext cx="11031166" cy="530157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endParaRPr lang="en-GB" sz="1800" noProof="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GB" b="1" noProof="0" dirty="0">
                <a:solidFill>
                  <a:schemeClr val="tx2"/>
                </a:solidFill>
              </a:rPr>
              <a:t>Golden Sun 1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800" noProof="0" dirty="0">
                <a:solidFill>
                  <a:schemeClr val="tx2"/>
                </a:solidFill>
              </a:rPr>
              <a:t>Released in August 2001 (JP), February 2002 (EU)</a:t>
            </a:r>
          </a:p>
          <a:p>
            <a:pPr marL="0" indent="0">
              <a:buNone/>
            </a:pPr>
            <a:r>
              <a:rPr lang="en-GB" b="1" noProof="0" dirty="0">
                <a:solidFill>
                  <a:schemeClr val="tx2"/>
                </a:solidFill>
              </a:rPr>
              <a:t>Golden Sun 2 The Lost Age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800" noProof="0" dirty="0">
                <a:solidFill>
                  <a:schemeClr val="tx2"/>
                </a:solidFill>
              </a:rPr>
              <a:t>Released in June 2002 (JP), April 2003 (EU)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1800" noProof="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GB" sz="1800" noProof="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GB" sz="1800" noProof="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sz="1800" noProof="0" dirty="0">
                <a:solidFill>
                  <a:schemeClr val="tx2"/>
                </a:solidFill>
              </a:rPr>
              <a:t>Developed by Camelot Software Planning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800" noProof="0" dirty="0">
                <a:solidFill>
                  <a:schemeClr val="tx2"/>
                </a:solidFill>
              </a:rPr>
              <a:t>Music composed by Motoi </a:t>
            </a:r>
            <a:r>
              <a:rPr lang="en-GB" sz="1800" noProof="0" dirty="0" err="1">
                <a:solidFill>
                  <a:schemeClr val="tx2"/>
                </a:solidFill>
              </a:rPr>
              <a:t>Sakuraba</a:t>
            </a:r>
            <a:endParaRPr lang="en-GB" sz="1800" noProof="0" dirty="0">
              <a:solidFill>
                <a:schemeClr val="tx2"/>
              </a:solidFill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E8A56A-8A32-75DC-5E67-DC93E56D1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2656" y="1293215"/>
            <a:ext cx="2060595" cy="2046857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482CCA7-B496-1385-9B02-172FC0C43C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0757" y="1293214"/>
            <a:ext cx="2067532" cy="2046857"/>
          </a:xfrm>
          <a:prstGeom prst="rect">
            <a:avLst/>
          </a:prstGeom>
        </p:spPr>
      </p:pic>
      <p:pic>
        <p:nvPicPr>
          <p:cNvPr id="5" name="Image 4" descr="Une image contenant art, Bleu Majorelle, dessin humoristique, capture d’écran&#10;&#10;Description générée automatiquement">
            <a:extLst>
              <a:ext uri="{FF2B5EF4-FFF2-40B4-BE49-F238E27FC236}">
                <a16:creationId xmlns:a16="http://schemas.microsoft.com/office/drawing/2014/main" id="{95F65483-C11C-F464-D884-8C6A6B443B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757" y="4174677"/>
            <a:ext cx="2286000" cy="1524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4B2EE17-A29D-6BBD-0F86-29510A651A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0420" y="4123218"/>
            <a:ext cx="2381582" cy="159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264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C443AAD-ED8B-C618-DE5B-53BA760F3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About me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2A077C-F01B-9EC5-5A4C-E710BFD5E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49" y="1031132"/>
            <a:ext cx="11031166" cy="530157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800" noProof="0" dirty="0">
                <a:solidFill>
                  <a:schemeClr val="tx2"/>
                </a:solidFill>
              </a:rPr>
              <a:t>Audio programmer in the game industry for 12+ years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 noProof="0" dirty="0">
                <a:solidFill>
                  <a:schemeClr val="tx2"/>
                </a:solidFill>
              </a:rPr>
              <a:t>Worked for Quantic Dream, Rocksteady, Ubisoft, Compulsion Games… and now freelance.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 noProof="0" dirty="0">
                <a:solidFill>
                  <a:schemeClr val="tx2"/>
                </a:solidFill>
              </a:rPr>
              <a:t>Passionate about: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noProof="0" dirty="0">
                <a:solidFill>
                  <a:schemeClr val="tx2"/>
                </a:solidFill>
              </a:rPr>
              <a:t>old game soundtracks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noProof="0" dirty="0">
                <a:solidFill>
                  <a:schemeClr val="tx2"/>
                </a:solidFill>
              </a:rPr>
              <a:t>synthesizers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3783AF8-8A8B-FFA4-95F5-488695F08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2465" y="2475609"/>
            <a:ext cx="1906781" cy="190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113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C443AAD-ED8B-C618-DE5B-53BA760F3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What are we trying to do?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34074AB-8A45-9727-3B04-420A28CC8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0020" y="557427"/>
            <a:ext cx="3839742" cy="2649422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A18D006-CA09-4AA8-E025-267F22899A83}"/>
              </a:ext>
            </a:extLst>
          </p:cNvPr>
          <p:cNvCxnSpPr>
            <a:cxnSpLocks/>
          </p:cNvCxnSpPr>
          <p:nvPr/>
        </p:nvCxnSpPr>
        <p:spPr>
          <a:xfrm flipV="1">
            <a:off x="9475673" y="2287990"/>
            <a:ext cx="1179388" cy="19055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1D31823-0CD4-AEEB-3F09-99C90B6C352F}"/>
              </a:ext>
            </a:extLst>
          </p:cNvPr>
          <p:cNvCxnSpPr>
            <a:cxnSpLocks/>
          </p:cNvCxnSpPr>
          <p:nvPr/>
        </p:nvCxnSpPr>
        <p:spPr>
          <a:xfrm>
            <a:off x="9118251" y="3043074"/>
            <a:ext cx="1040860" cy="5532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642C5FF6-B21C-0E07-CE0D-797D8259CBFA}"/>
              </a:ext>
            </a:extLst>
          </p:cNvPr>
          <p:cNvSpPr txBox="1"/>
          <p:nvPr/>
        </p:nvSpPr>
        <p:spPr>
          <a:xfrm>
            <a:off x="10679693" y="1940091"/>
            <a:ext cx="1516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Mono</a:t>
            </a:r>
          </a:p>
          <a:p>
            <a:r>
              <a:rPr lang="fr-FR" dirty="0"/>
              <a:t>speaker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9046128-167D-7833-14A0-F054D806485A}"/>
              </a:ext>
            </a:extLst>
          </p:cNvPr>
          <p:cNvSpPr txBox="1"/>
          <p:nvPr/>
        </p:nvSpPr>
        <p:spPr>
          <a:xfrm>
            <a:off x="10208213" y="3376348"/>
            <a:ext cx="2048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3.5mm </a:t>
            </a:r>
            <a:r>
              <a:rPr lang="fr-FR" dirty="0" err="1"/>
              <a:t>stereo</a:t>
            </a:r>
            <a:r>
              <a:rPr lang="fr-FR" dirty="0"/>
              <a:t> </a:t>
            </a:r>
            <a:r>
              <a:rPr lang="fr-FR" dirty="0" err="1"/>
              <a:t>headphone</a:t>
            </a:r>
            <a:r>
              <a:rPr lang="fr-FR" dirty="0"/>
              <a:t> jack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E5EEF3F-7190-002B-D4AC-87B884D6EEB6}"/>
              </a:ext>
            </a:extLst>
          </p:cNvPr>
          <p:cNvSpPr txBox="1"/>
          <p:nvPr/>
        </p:nvSpPr>
        <p:spPr>
          <a:xfrm>
            <a:off x="8674683" y="717341"/>
            <a:ext cx="3071291" cy="377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Game Boy Advance (2001)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15E204E-7392-1796-7768-BE5B13ADA8B8}"/>
              </a:ext>
            </a:extLst>
          </p:cNvPr>
          <p:cNvSpPr txBox="1"/>
          <p:nvPr/>
        </p:nvSpPr>
        <p:spPr>
          <a:xfrm>
            <a:off x="477987" y="1111436"/>
            <a:ext cx="66134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Two</a:t>
            </a:r>
            <a:r>
              <a:rPr lang="fr-FR" dirty="0"/>
              <a:t> audio </a:t>
            </a:r>
            <a:r>
              <a:rPr lang="fr-FR" dirty="0" err="1"/>
              <a:t>sub-systems</a:t>
            </a:r>
            <a:r>
              <a:rPr lang="fr-FR" dirty="0"/>
              <a:t>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Sound </a:t>
            </a:r>
            <a:r>
              <a:rPr lang="fr-FR" dirty="0" err="1"/>
              <a:t>generator</a:t>
            </a:r>
            <a:r>
              <a:rPr lang="fr-FR" dirty="0"/>
              <a:t> </a:t>
            </a:r>
            <a:r>
              <a:rPr lang="fr-FR" dirty="0" err="1"/>
              <a:t>inherited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the original Game Boy</a:t>
            </a:r>
          </a:p>
          <a:p>
            <a:r>
              <a:rPr lang="fr-FR" dirty="0"/>
              <a:t> (</a:t>
            </a:r>
            <a:r>
              <a:rPr lang="fr-FR" sz="1800" dirty="0">
                <a:solidFill>
                  <a:schemeClr val="tx2"/>
                </a:solidFill>
              </a:rPr>
              <a:t>4 programmable channels: Square 1, Square 2, </a:t>
            </a:r>
            <a:r>
              <a:rPr lang="fr-FR" sz="1800" dirty="0" err="1">
                <a:solidFill>
                  <a:schemeClr val="tx2"/>
                </a:solidFill>
              </a:rPr>
              <a:t>Wave</a:t>
            </a:r>
            <a:r>
              <a:rPr lang="fr-FR" sz="1800" dirty="0">
                <a:solidFill>
                  <a:schemeClr val="tx2"/>
                </a:solidFill>
              </a:rPr>
              <a:t>, Noise)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err="1"/>
              <a:t>Stereo</a:t>
            </a:r>
            <a:r>
              <a:rPr lang="fr-FR" dirty="0"/>
              <a:t> </a:t>
            </a:r>
            <a:r>
              <a:rPr lang="fr-FR" dirty="0" err="1"/>
              <a:t>sample</a:t>
            </a:r>
            <a:r>
              <a:rPr lang="fr-FR" dirty="0"/>
              <a:t> playback </a:t>
            </a:r>
            <a:r>
              <a:rPr lang="fr-FR" dirty="0" err="1"/>
              <a:t>with</a:t>
            </a:r>
            <a:r>
              <a:rPr lang="fr-FR" dirty="0"/>
              <a:t> Digital-to-</a:t>
            </a:r>
            <a:r>
              <a:rPr lang="fr-FR" dirty="0" err="1"/>
              <a:t>analog</a:t>
            </a:r>
            <a:r>
              <a:rPr lang="fr-FR" dirty="0"/>
              <a:t> </a:t>
            </a:r>
            <a:r>
              <a:rPr lang="fr-FR" dirty="0" err="1"/>
              <a:t>converter</a:t>
            </a:r>
            <a:endParaRPr lang="fr-FR" dirty="0"/>
          </a:p>
          <a:p>
            <a:r>
              <a:rPr lang="fr-FR" dirty="0"/>
              <a:t> (8-bit PCM,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sample</a:t>
            </a:r>
            <a:r>
              <a:rPr lang="fr-FR" dirty="0"/>
              <a:t> rates </a:t>
            </a:r>
            <a:r>
              <a:rPr lang="fr-FR" dirty="0" err="1"/>
              <a:t>varying</a:t>
            </a:r>
            <a:r>
              <a:rPr lang="fr-FR" dirty="0"/>
              <a:t> </a:t>
            </a:r>
            <a:r>
              <a:rPr lang="fr-FR" dirty="0" err="1"/>
              <a:t>between</a:t>
            </a:r>
            <a:r>
              <a:rPr lang="fr-FR" dirty="0"/>
              <a:t> 5kHz and 42 kHz)</a:t>
            </a: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A2A9D108-BC9D-B6E7-5E71-5271EEDBD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446" y="3974840"/>
            <a:ext cx="1453073" cy="773035"/>
          </a:xfrm>
          <a:prstGeom prst="rect">
            <a:avLst/>
          </a:prstGeom>
        </p:spPr>
      </p:pic>
      <p:sp>
        <p:nvSpPr>
          <p:cNvPr id="46" name="Flèche : droite 45">
            <a:extLst>
              <a:ext uri="{FF2B5EF4-FFF2-40B4-BE49-F238E27FC236}">
                <a16:creationId xmlns:a16="http://schemas.microsoft.com/office/drawing/2014/main" id="{01B13483-CE64-98AA-717D-34C7E9C6A0EE}"/>
              </a:ext>
            </a:extLst>
          </p:cNvPr>
          <p:cNvSpPr/>
          <p:nvPr/>
        </p:nvSpPr>
        <p:spPr>
          <a:xfrm>
            <a:off x="3488721" y="4529002"/>
            <a:ext cx="801075" cy="43774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BA90FB63-8C34-2BE4-6F66-A48572A061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5843" y="4200778"/>
            <a:ext cx="1953904" cy="10941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AB3CE0-9970-F72F-8490-BB27BD11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4447" y="3286481"/>
            <a:ext cx="1536491" cy="1521126"/>
          </a:xfrm>
          <a:prstGeom prst="rect">
            <a:avLst/>
          </a:prstGeom>
        </p:spPr>
      </p:pic>
      <p:sp>
        <p:nvSpPr>
          <p:cNvPr id="50" name="Flèche : droite 49">
            <a:extLst>
              <a:ext uri="{FF2B5EF4-FFF2-40B4-BE49-F238E27FC236}">
                <a16:creationId xmlns:a16="http://schemas.microsoft.com/office/drawing/2014/main" id="{D33DC13C-6DF7-1EE4-6B0C-96B427E1E8E5}"/>
              </a:ext>
            </a:extLst>
          </p:cNvPr>
          <p:cNvSpPr/>
          <p:nvPr/>
        </p:nvSpPr>
        <p:spPr>
          <a:xfrm>
            <a:off x="6595930" y="4529000"/>
            <a:ext cx="801075" cy="43774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0CCC61DC-169A-4C58-FF8E-B247B181E0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8303" y="4679924"/>
            <a:ext cx="860808" cy="860808"/>
          </a:xfrm>
          <a:prstGeom prst="rect">
            <a:avLst/>
          </a:prstGeom>
        </p:spPr>
      </p:pic>
      <p:sp>
        <p:nvSpPr>
          <p:cNvPr id="52" name="ZoneTexte 51">
            <a:extLst>
              <a:ext uri="{FF2B5EF4-FFF2-40B4-BE49-F238E27FC236}">
                <a16:creationId xmlns:a16="http://schemas.microsoft.com/office/drawing/2014/main" id="{FDEEECB6-558C-37AE-DA93-C64A519AA7B7}"/>
              </a:ext>
            </a:extLst>
          </p:cNvPr>
          <p:cNvSpPr txBox="1"/>
          <p:nvPr/>
        </p:nvSpPr>
        <p:spPr>
          <a:xfrm>
            <a:off x="4388582" y="5407868"/>
            <a:ext cx="2000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Game </a:t>
            </a:r>
            <a:r>
              <a:rPr lang="fr-FR" dirty="0" err="1"/>
              <a:t>cartridge</a:t>
            </a:r>
            <a:r>
              <a:rPr lang="fr-FR" dirty="0"/>
              <a:t>:</a:t>
            </a:r>
          </a:p>
          <a:p>
            <a:pPr algn="ctr"/>
            <a:r>
              <a:rPr lang="fr-FR" dirty="0"/>
              <a:t>4 to 32 MB of data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8DD03EEC-0D30-8349-17DB-62B7CC053F08}"/>
              </a:ext>
            </a:extLst>
          </p:cNvPr>
          <p:cNvSpPr txBox="1"/>
          <p:nvPr/>
        </p:nvSpPr>
        <p:spPr>
          <a:xfrm>
            <a:off x="149325" y="5746564"/>
            <a:ext cx="3586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Music </a:t>
            </a:r>
            <a:r>
              <a:rPr lang="fr-FR" dirty="0" err="1"/>
              <a:t>composed</a:t>
            </a:r>
            <a:r>
              <a:rPr lang="fr-FR" dirty="0"/>
              <a:t> on hardware </a:t>
            </a:r>
            <a:r>
              <a:rPr lang="fr-FR" dirty="0" err="1"/>
              <a:t>synths</a:t>
            </a:r>
            <a:r>
              <a:rPr lang="fr-FR" dirty="0"/>
              <a:t> and modules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24A1D5A6-0B47-51C3-9EC9-F4612C7615B7}"/>
              </a:ext>
            </a:extLst>
          </p:cNvPr>
          <p:cNvSpPr txBox="1"/>
          <p:nvPr/>
        </p:nvSpPr>
        <p:spPr>
          <a:xfrm>
            <a:off x="6777973" y="5467531"/>
            <a:ext cx="4409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Final output</a:t>
            </a:r>
          </a:p>
          <a:p>
            <a:pPr algn="ctr"/>
            <a:r>
              <a:rPr lang="fr-FR" dirty="0"/>
              <a:t>(</a:t>
            </a:r>
            <a:r>
              <a:rPr lang="fr-FR" dirty="0" err="1"/>
              <a:t>resampled</a:t>
            </a:r>
            <a:r>
              <a:rPr lang="fr-FR" dirty="0"/>
              <a:t> to 32.768kHz, 9-bit)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9B9AE891-2BE1-C094-2D41-D653F85412BF}"/>
              </a:ext>
            </a:extLst>
          </p:cNvPr>
          <p:cNvSpPr txBox="1"/>
          <p:nvPr/>
        </p:nvSpPr>
        <p:spPr>
          <a:xfrm>
            <a:off x="2922022" y="3419954"/>
            <a:ext cx="1889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Data</a:t>
            </a:r>
          </a:p>
          <a:p>
            <a:pPr algn="ctr"/>
            <a:r>
              <a:rPr lang="fr-FR" dirty="0" err="1"/>
              <a:t>converted</a:t>
            </a:r>
            <a:r>
              <a:rPr lang="fr-FR" dirty="0"/>
              <a:t> and</a:t>
            </a:r>
          </a:p>
          <a:p>
            <a:pPr algn="ctr"/>
            <a:r>
              <a:rPr lang="fr-FR" dirty="0" err="1"/>
              <a:t>compressed</a:t>
            </a:r>
            <a:endParaRPr lang="fr-FR" dirty="0"/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B7567DFA-5E68-3995-DF5B-DAC73868051D}"/>
              </a:ext>
            </a:extLst>
          </p:cNvPr>
          <p:cNvSpPr txBox="1"/>
          <p:nvPr/>
        </p:nvSpPr>
        <p:spPr>
          <a:xfrm>
            <a:off x="6263745" y="3838013"/>
            <a:ext cx="1504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In-</a:t>
            </a:r>
            <a:r>
              <a:rPr lang="fr-FR" dirty="0" err="1"/>
              <a:t>game</a:t>
            </a:r>
            <a:r>
              <a:rPr lang="fr-FR" dirty="0"/>
              <a:t> mix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C2DB11C-2596-FD42-8187-90F5B45910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0491" y="4237557"/>
            <a:ext cx="1749650" cy="10206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14867E-018A-F898-FB5A-C38B44C8AF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432" y="4529000"/>
            <a:ext cx="1890422" cy="64904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23289640-2010-9C86-34F7-C4692AB56F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1511" y="4348130"/>
            <a:ext cx="2384318" cy="138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278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5" grpId="0"/>
      <p:bldP spid="26" grpId="0"/>
      <p:bldP spid="46" grpId="0" animBg="1"/>
      <p:bldP spid="50" grpId="0" animBg="1"/>
      <p:bldP spid="52" grpId="0"/>
      <p:bldP spid="53" grpId="0"/>
      <p:bldP spid="54" grpId="0"/>
      <p:bldP spid="55" grpId="0"/>
      <p:bldP spid="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A3BE4C-1240-26F6-2887-DED3939E6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99C233A2-DC2D-CBC4-594E-566903B2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A324208-3F76-5C87-14A9-343B0C779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5E5B9EB-F32F-3990-B602-6D2B7301C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What is game music restoration?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3D6F67B-969E-CA32-F23D-8238FFC30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8C6C6AAF-1B30-6DDA-7BF6-3659BA21A9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2BDF0333-30EC-7DBA-1198-1609E87729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E4001AC3-0FFE-8E27-B91F-9E0981B1C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46829D58-9CF8-5D84-B167-0B5E57221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2DC64B9-B719-B3A6-9F0C-3D22624AF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2F4B3F3E-F2D3-36AA-3E79-482EE698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276FDB47-9FA4-9F90-D5FC-7F1E0747E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96C9C2B6-19FC-F32F-4B75-27A21272F2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18E13ECF-DF32-93B8-7513-E8F7362EF9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Espace réservé du contenu 2">
            <a:extLst>
              <a:ext uri="{FF2B5EF4-FFF2-40B4-BE49-F238E27FC236}">
                <a16:creationId xmlns:a16="http://schemas.microsoft.com/office/drawing/2014/main" id="{413D559B-DCB2-A9F8-2FD5-9570D16C3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8043" y="4383591"/>
            <a:ext cx="9832118" cy="210222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000" noProof="0" dirty="0" err="1">
                <a:solidFill>
                  <a:schemeClr val="tx2"/>
                </a:solidFill>
              </a:rPr>
              <a:t>Analyze</a:t>
            </a:r>
            <a:r>
              <a:rPr lang="en-GB" sz="2000" noProof="0" dirty="0">
                <a:solidFill>
                  <a:schemeClr val="tx2"/>
                </a:solidFill>
              </a:rPr>
              <a:t>, research and reverse-engineer the console hardware and game data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000" noProof="0" dirty="0">
                <a:solidFill>
                  <a:schemeClr val="tx2"/>
                </a:solidFill>
              </a:rPr>
              <a:t>Search for the original samples in high quality before they got compressed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000" noProof="0" dirty="0">
                <a:solidFill>
                  <a:schemeClr val="tx2"/>
                </a:solidFill>
              </a:rPr>
              <a:t>Extract the original music sequences as MIDI files (when possible)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000" noProof="0" dirty="0">
                <a:solidFill>
                  <a:schemeClr val="tx2"/>
                </a:solidFill>
              </a:rPr>
              <a:t>Recreate the tracks from scratch with the updated samples and sequences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000" noProof="0" dirty="0">
                <a:solidFill>
                  <a:schemeClr val="tx2"/>
                </a:solidFill>
              </a:rPr>
              <a:t>Use modern mixing techniques</a:t>
            </a:r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63706288-E304-D03E-396D-BC887234B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353" y="1698172"/>
            <a:ext cx="1749650" cy="1020629"/>
          </a:xfrm>
          <a:prstGeom prst="rect">
            <a:avLst/>
          </a:prstGeom>
        </p:spPr>
      </p:pic>
      <p:sp>
        <p:nvSpPr>
          <p:cNvPr id="52" name="Flèche : droite 51">
            <a:extLst>
              <a:ext uri="{FF2B5EF4-FFF2-40B4-BE49-F238E27FC236}">
                <a16:creationId xmlns:a16="http://schemas.microsoft.com/office/drawing/2014/main" id="{D2D6A45B-60CB-F87E-672C-27E7F6EC58F5}"/>
              </a:ext>
            </a:extLst>
          </p:cNvPr>
          <p:cNvSpPr/>
          <p:nvPr/>
        </p:nvSpPr>
        <p:spPr>
          <a:xfrm>
            <a:off x="4211979" y="1989615"/>
            <a:ext cx="801075" cy="43774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86A08484-58FB-9E43-760A-D7EB9B364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9101" y="1661391"/>
            <a:ext cx="1953904" cy="1094188"/>
          </a:xfrm>
          <a:prstGeom prst="rect">
            <a:avLst/>
          </a:prstGeom>
        </p:spPr>
      </p:pic>
      <p:sp>
        <p:nvSpPr>
          <p:cNvPr id="54" name="Flèche : droite 53">
            <a:extLst>
              <a:ext uri="{FF2B5EF4-FFF2-40B4-BE49-F238E27FC236}">
                <a16:creationId xmlns:a16="http://schemas.microsoft.com/office/drawing/2014/main" id="{D248B5A1-9B4A-027E-65C5-A2B7FA1204F6}"/>
              </a:ext>
            </a:extLst>
          </p:cNvPr>
          <p:cNvSpPr/>
          <p:nvPr/>
        </p:nvSpPr>
        <p:spPr>
          <a:xfrm>
            <a:off x="7319188" y="1989613"/>
            <a:ext cx="801075" cy="43774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5" name="Image 54">
            <a:extLst>
              <a:ext uri="{FF2B5EF4-FFF2-40B4-BE49-F238E27FC236}">
                <a16:creationId xmlns:a16="http://schemas.microsoft.com/office/drawing/2014/main" id="{C490D799-A528-52CD-03D6-9650E0A6BE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1561" y="2140537"/>
            <a:ext cx="860808" cy="860808"/>
          </a:xfrm>
          <a:prstGeom prst="rect">
            <a:avLst/>
          </a:prstGeom>
        </p:spPr>
      </p:pic>
      <p:sp>
        <p:nvSpPr>
          <p:cNvPr id="60" name="Flèche : droite 59">
            <a:extLst>
              <a:ext uri="{FF2B5EF4-FFF2-40B4-BE49-F238E27FC236}">
                <a16:creationId xmlns:a16="http://schemas.microsoft.com/office/drawing/2014/main" id="{72CE23FD-A495-1161-55D6-735E2A759EF6}"/>
              </a:ext>
            </a:extLst>
          </p:cNvPr>
          <p:cNvSpPr/>
          <p:nvPr/>
        </p:nvSpPr>
        <p:spPr>
          <a:xfrm flipH="1">
            <a:off x="2234365" y="3345173"/>
            <a:ext cx="7270862" cy="43774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Flèche : droite 60">
            <a:extLst>
              <a:ext uri="{FF2B5EF4-FFF2-40B4-BE49-F238E27FC236}">
                <a16:creationId xmlns:a16="http://schemas.microsoft.com/office/drawing/2014/main" id="{1DCCD4C0-698F-C020-254E-901DD2081745}"/>
              </a:ext>
            </a:extLst>
          </p:cNvPr>
          <p:cNvSpPr/>
          <p:nvPr/>
        </p:nvSpPr>
        <p:spPr>
          <a:xfrm>
            <a:off x="2234364" y="3855594"/>
            <a:ext cx="7270861" cy="437745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2B5FFB-BC24-D182-1FAE-8E246CE7E2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7758" y="1324882"/>
            <a:ext cx="1453073" cy="77303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EC5A8BF-52E9-4FE8-8266-4B3CBD6BEC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7744" y="1879042"/>
            <a:ext cx="1890422" cy="64904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999C5C-2BF2-E97A-E989-CC52EC3E1C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8823" y="1698172"/>
            <a:ext cx="2384318" cy="138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081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0" grpId="0" animBg="1"/>
      <p:bldP spid="6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CA8033A4-C61B-7F67-6459-D4ECA592C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Extracting the data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D6629CAE-1D9D-204A-F5A9-5D9FC463E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196" y="1031133"/>
            <a:ext cx="11575915" cy="53502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noProof="0" dirty="0">
                <a:solidFill>
                  <a:schemeClr val="tx2"/>
                </a:solidFill>
              </a:rPr>
              <a:t>GBA Mus Rip</a:t>
            </a:r>
            <a:r>
              <a:rPr lang="en-GB" sz="2400" noProof="0" dirty="0">
                <a:solidFill>
                  <a:srgbClr val="FF0000"/>
                </a:solidFill>
              </a:rPr>
              <a:t>p</a:t>
            </a:r>
            <a:r>
              <a:rPr lang="en-GB" sz="2400" noProof="0" dirty="0">
                <a:solidFill>
                  <a:schemeClr val="tx2"/>
                </a:solidFill>
              </a:rPr>
              <a:t>er: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noProof="0" dirty="0">
                <a:solidFill>
                  <a:schemeClr val="tx2"/>
                </a:solidFill>
              </a:rPr>
              <a:t>Tool created in the 2000s by </a:t>
            </a:r>
            <a:r>
              <a:rPr lang="en-GB" sz="2400" noProof="0" dirty="0" err="1">
                <a:solidFill>
                  <a:schemeClr val="tx2"/>
                </a:solidFill>
              </a:rPr>
              <a:t>Bregalad</a:t>
            </a:r>
            <a:r>
              <a:rPr lang="en-GB" sz="2400" noProof="0" dirty="0">
                <a:solidFill>
                  <a:schemeClr val="tx2"/>
                </a:solidFill>
              </a:rPr>
              <a:t> (not maintained anymore)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noProof="0" dirty="0">
                <a:solidFill>
                  <a:schemeClr val="tx2"/>
                </a:solidFill>
              </a:rPr>
              <a:t>The GBA sound driver (MP2k/</a:t>
            </a:r>
            <a:r>
              <a:rPr lang="en-GB" sz="2400" dirty="0">
                <a:solidFill>
                  <a:schemeClr val="tx2"/>
                </a:solidFill>
              </a:rPr>
              <a:t>m4a/</a:t>
            </a:r>
            <a:r>
              <a:rPr lang="en-GB" sz="2400" noProof="0" dirty="0">
                <a:solidFill>
                  <a:schemeClr val="tx2"/>
                </a:solidFill>
              </a:rPr>
              <a:t>sappy) was reverse-engineered and documented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noProof="0" dirty="0">
                <a:solidFill>
                  <a:schemeClr val="tx2"/>
                </a:solidFill>
              </a:rPr>
              <a:t>Locates the sequence structures and sample data</a:t>
            </a:r>
          </a:p>
          <a:p>
            <a:pPr lvl="1">
              <a:buFont typeface="Wingdings" panose="05000000000000000000" pitchFamily="2" charset="2"/>
              <a:buChar char="è"/>
            </a:pPr>
            <a:r>
              <a:rPr lang="en-GB" sz="2000" dirty="0">
                <a:solidFill>
                  <a:schemeClr val="tx2"/>
                </a:solidFill>
              </a:rPr>
              <a:t>Creates </a:t>
            </a:r>
            <a:r>
              <a:rPr lang="en-GB" sz="2000" noProof="0" dirty="0">
                <a:solidFill>
                  <a:schemeClr val="tx2"/>
                </a:solidFill>
              </a:rPr>
              <a:t>midi files and a </a:t>
            </a:r>
            <a:r>
              <a:rPr lang="en-GB" sz="2000" noProof="0" dirty="0" err="1">
                <a:solidFill>
                  <a:schemeClr val="tx2"/>
                </a:solidFill>
              </a:rPr>
              <a:t>soundfont</a:t>
            </a:r>
            <a:r>
              <a:rPr lang="en-GB" sz="2000" noProof="0" dirty="0">
                <a:solidFill>
                  <a:schemeClr val="tx2"/>
                </a:solidFill>
              </a:rPr>
              <a:t> containing the samples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0D4CA1A-1943-577C-BC08-A37E77C95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1510" y="476655"/>
            <a:ext cx="1400175" cy="11906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F4F49E1-A4D7-52E4-75D7-D3D9A9A7EC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433" y="3270737"/>
            <a:ext cx="3228975" cy="31337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C78CB5-D2A9-D651-42C6-23E533A57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392" y="3786942"/>
            <a:ext cx="1400175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233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32721879-0455-0E8D-371B-3FB7188BBA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832825"/>
              </p:ext>
            </p:extLst>
          </p:nvPr>
        </p:nvGraphicFramePr>
        <p:xfrm>
          <a:off x="407238" y="2730789"/>
          <a:ext cx="5528667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029">
                  <a:extLst>
                    <a:ext uri="{9D8B030D-6E8A-4147-A177-3AD203B41FA5}">
                      <a16:colId xmlns:a16="http://schemas.microsoft.com/office/drawing/2014/main" val="1137487584"/>
                    </a:ext>
                  </a:extLst>
                </a:gridCol>
                <a:gridCol w="4620638">
                  <a:extLst>
                    <a:ext uri="{9D8B030D-6E8A-4147-A177-3AD203B41FA5}">
                      <a16:colId xmlns:a16="http://schemas.microsoft.com/office/drawing/2014/main" val="2055042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200" b="1" dirty="0">
                          <a:solidFill>
                            <a:srgbClr val="00B050"/>
                          </a:solidFill>
                        </a:rPr>
                        <a:t>0xBC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0" dirty="0">
                          <a:solidFill>
                            <a:srgbClr val="00B050"/>
                          </a:solidFill>
                        </a:rPr>
                        <a:t>Key shift - 0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2479132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9FA0D4E7-89E2-2724-832C-799BF49F6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2" y="701017"/>
            <a:ext cx="1219200" cy="140017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C2F988-D127-DE25-FA35-958BD549DD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0711" y="277780"/>
            <a:ext cx="9501165" cy="230331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B466A8F-076F-0CE7-63B7-67826F17D8F9}"/>
              </a:ext>
            </a:extLst>
          </p:cNvPr>
          <p:cNvSpPr/>
          <p:nvPr/>
        </p:nvSpPr>
        <p:spPr>
          <a:xfrm>
            <a:off x="2488908" y="838200"/>
            <a:ext cx="1061720" cy="325698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CA" b="1">
              <a:ln/>
              <a:solidFill>
                <a:schemeClr val="accent3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DC7CD0-D6EB-E098-8419-ACD116A1B9A8}"/>
              </a:ext>
            </a:extLst>
          </p:cNvPr>
          <p:cNvSpPr/>
          <p:nvPr/>
        </p:nvSpPr>
        <p:spPr>
          <a:xfrm>
            <a:off x="3652408" y="838200"/>
            <a:ext cx="1061720" cy="325698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CA" b="1">
              <a:ln/>
              <a:solidFill>
                <a:schemeClr val="accent3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A30B37-99C9-4349-299A-4EDA56B7B17D}"/>
              </a:ext>
            </a:extLst>
          </p:cNvPr>
          <p:cNvSpPr/>
          <p:nvPr/>
        </p:nvSpPr>
        <p:spPr>
          <a:xfrm>
            <a:off x="4820767" y="838200"/>
            <a:ext cx="1061720" cy="325698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CA" b="1">
              <a:ln/>
              <a:solidFill>
                <a:schemeClr val="accent3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5C4D81-B4FF-878E-EED3-0D6B5C4E594B}"/>
              </a:ext>
            </a:extLst>
          </p:cNvPr>
          <p:cNvSpPr/>
          <p:nvPr/>
        </p:nvSpPr>
        <p:spPr>
          <a:xfrm>
            <a:off x="5989320" y="838200"/>
            <a:ext cx="1061720" cy="325698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CA" b="1">
              <a:ln/>
              <a:solidFill>
                <a:schemeClr val="accent3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AE92FE-FE7B-51B1-4D91-6A4600ABFE3A}"/>
              </a:ext>
            </a:extLst>
          </p:cNvPr>
          <p:cNvSpPr/>
          <p:nvPr/>
        </p:nvSpPr>
        <p:spPr>
          <a:xfrm>
            <a:off x="7152820" y="838200"/>
            <a:ext cx="1061720" cy="325698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CA" b="1">
              <a:ln/>
              <a:solidFill>
                <a:schemeClr val="accent3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59A0DC-42E4-548D-142D-8419984202F2}"/>
              </a:ext>
            </a:extLst>
          </p:cNvPr>
          <p:cNvSpPr/>
          <p:nvPr/>
        </p:nvSpPr>
        <p:spPr>
          <a:xfrm>
            <a:off x="8321179" y="838200"/>
            <a:ext cx="1061720" cy="325698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CA" b="1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CC4A82-1228-BE95-5FE4-699C3217F9BF}"/>
              </a:ext>
            </a:extLst>
          </p:cNvPr>
          <p:cNvSpPr/>
          <p:nvPr/>
        </p:nvSpPr>
        <p:spPr>
          <a:xfrm>
            <a:off x="9489538" y="838200"/>
            <a:ext cx="1061720" cy="325698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CA" b="1">
              <a:ln/>
              <a:solidFill>
                <a:schemeClr val="accent3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FE23A1-4A73-03E7-58FD-A7F92C635059}"/>
              </a:ext>
            </a:extLst>
          </p:cNvPr>
          <p:cNvSpPr/>
          <p:nvPr/>
        </p:nvSpPr>
        <p:spPr>
          <a:xfrm>
            <a:off x="10657897" y="838200"/>
            <a:ext cx="1061720" cy="325698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CA" b="1">
              <a:ln/>
              <a:solidFill>
                <a:schemeClr val="accent3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AD8D8B-E7ED-8D41-5B95-310558066984}"/>
              </a:ext>
            </a:extLst>
          </p:cNvPr>
          <p:cNvSpPr/>
          <p:nvPr/>
        </p:nvSpPr>
        <p:spPr>
          <a:xfrm>
            <a:off x="2488908" y="1168382"/>
            <a:ext cx="1061720" cy="325698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CA" b="1">
              <a:ln/>
              <a:solidFill>
                <a:schemeClr val="accent3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360E9E-A9AD-33F3-877D-56279DA54F6C}"/>
              </a:ext>
            </a:extLst>
          </p:cNvPr>
          <p:cNvSpPr/>
          <p:nvPr/>
        </p:nvSpPr>
        <p:spPr>
          <a:xfrm>
            <a:off x="3652408" y="1168382"/>
            <a:ext cx="1061720" cy="325698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CA" b="1">
              <a:ln/>
              <a:solidFill>
                <a:schemeClr val="accent3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9D7496F-B525-95CB-41A0-062564046D3D}"/>
              </a:ext>
            </a:extLst>
          </p:cNvPr>
          <p:cNvSpPr/>
          <p:nvPr/>
        </p:nvSpPr>
        <p:spPr>
          <a:xfrm>
            <a:off x="4820546" y="1168382"/>
            <a:ext cx="3393994" cy="325698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CA" b="1">
              <a:ln/>
              <a:solidFill>
                <a:schemeClr val="accent3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7217103-73D2-A653-E2AE-26EEEDE0CEBB}"/>
              </a:ext>
            </a:extLst>
          </p:cNvPr>
          <p:cNvSpPr/>
          <p:nvPr/>
        </p:nvSpPr>
        <p:spPr>
          <a:xfrm>
            <a:off x="8321178" y="1168382"/>
            <a:ext cx="1642209" cy="32569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CA" b="1">
              <a:ln/>
              <a:solidFill>
                <a:schemeClr val="accent3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47A625D-80B9-41AA-B5B6-3BEF293D8C4D}"/>
              </a:ext>
            </a:extLst>
          </p:cNvPr>
          <p:cNvSpPr/>
          <p:nvPr/>
        </p:nvSpPr>
        <p:spPr>
          <a:xfrm>
            <a:off x="10063880" y="1168382"/>
            <a:ext cx="1655737" cy="32569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CA" b="1">
              <a:ln/>
              <a:solidFill>
                <a:schemeClr val="accent3"/>
              </a:solidFill>
            </a:endParaRPr>
          </a:p>
        </p:txBody>
      </p:sp>
      <p:graphicFrame>
        <p:nvGraphicFramePr>
          <p:cNvPr id="39" name="Tableau 38">
            <a:extLst>
              <a:ext uri="{FF2B5EF4-FFF2-40B4-BE49-F238E27FC236}">
                <a16:creationId xmlns:a16="http://schemas.microsoft.com/office/drawing/2014/main" id="{BD18C11A-9301-70D9-7C42-40F55AA6A8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817623"/>
              </p:ext>
            </p:extLst>
          </p:nvPr>
        </p:nvGraphicFramePr>
        <p:xfrm>
          <a:off x="5845529" y="2729956"/>
          <a:ext cx="584855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5490">
                  <a:extLst>
                    <a:ext uri="{9D8B030D-6E8A-4147-A177-3AD203B41FA5}">
                      <a16:colId xmlns:a16="http://schemas.microsoft.com/office/drawing/2014/main" val="4068209958"/>
                    </a:ext>
                  </a:extLst>
                </a:gridCol>
                <a:gridCol w="4973061">
                  <a:extLst>
                    <a:ext uri="{9D8B030D-6E8A-4147-A177-3AD203B41FA5}">
                      <a16:colId xmlns:a16="http://schemas.microsoft.com/office/drawing/2014/main" val="4256570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200" b="1" dirty="0">
                          <a:solidFill>
                            <a:srgbClr val="00B050"/>
                          </a:solidFill>
                        </a:rPr>
                        <a:t>0xC2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>
                          <a:solidFill>
                            <a:srgbClr val="00B050"/>
                          </a:solidFill>
                        </a:rPr>
                        <a:t>LFO Speed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696190"/>
                  </a:ext>
                </a:extLst>
              </a:tr>
            </a:tbl>
          </a:graphicData>
        </a:graphic>
      </p:graphicFrame>
      <p:graphicFrame>
        <p:nvGraphicFramePr>
          <p:cNvPr id="40" name="Tableau 39">
            <a:extLst>
              <a:ext uri="{FF2B5EF4-FFF2-40B4-BE49-F238E27FC236}">
                <a16:creationId xmlns:a16="http://schemas.microsoft.com/office/drawing/2014/main" id="{6383EDE2-5C8E-A3D9-D90C-AC273FCA60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311724"/>
              </p:ext>
            </p:extLst>
          </p:nvPr>
        </p:nvGraphicFramePr>
        <p:xfrm>
          <a:off x="402491" y="3156676"/>
          <a:ext cx="5528667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029">
                  <a:extLst>
                    <a:ext uri="{9D8B030D-6E8A-4147-A177-3AD203B41FA5}">
                      <a16:colId xmlns:a16="http://schemas.microsoft.com/office/drawing/2014/main" val="2038519531"/>
                    </a:ext>
                  </a:extLst>
                </a:gridCol>
                <a:gridCol w="4620638">
                  <a:extLst>
                    <a:ext uri="{9D8B030D-6E8A-4147-A177-3AD203B41FA5}">
                      <a16:colId xmlns:a16="http://schemas.microsoft.com/office/drawing/2014/main" val="47108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dirty="0">
                          <a:solidFill>
                            <a:srgbClr val="0070C0"/>
                          </a:solidFill>
                        </a:rPr>
                        <a:t>0cBB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0" dirty="0">
                          <a:solidFill>
                            <a:srgbClr val="0070C0"/>
                          </a:solidFill>
                        </a:rPr>
                        <a:t>Tempo - 0x41 x 2 = 130 BPM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199189"/>
                  </a:ext>
                </a:extLst>
              </a:tr>
            </a:tbl>
          </a:graphicData>
        </a:graphic>
      </p:graphicFrame>
      <p:graphicFrame>
        <p:nvGraphicFramePr>
          <p:cNvPr id="43" name="Tableau 42">
            <a:extLst>
              <a:ext uri="{FF2B5EF4-FFF2-40B4-BE49-F238E27FC236}">
                <a16:creationId xmlns:a16="http://schemas.microsoft.com/office/drawing/2014/main" id="{8E6B0807-C358-989E-3AFC-0B986647B7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874554"/>
              </p:ext>
            </p:extLst>
          </p:nvPr>
        </p:nvGraphicFramePr>
        <p:xfrm>
          <a:off x="402490" y="3583396"/>
          <a:ext cx="5528667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029">
                  <a:extLst>
                    <a:ext uri="{9D8B030D-6E8A-4147-A177-3AD203B41FA5}">
                      <a16:colId xmlns:a16="http://schemas.microsoft.com/office/drawing/2014/main" val="4154168273"/>
                    </a:ext>
                  </a:extLst>
                </a:gridCol>
                <a:gridCol w="4620638">
                  <a:extLst>
                    <a:ext uri="{9D8B030D-6E8A-4147-A177-3AD203B41FA5}">
                      <a16:colId xmlns:a16="http://schemas.microsoft.com/office/drawing/2014/main" val="2835913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dirty="0">
                          <a:solidFill>
                            <a:srgbClr val="00B050"/>
                          </a:solidFill>
                        </a:rPr>
                        <a:t>0xBD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0" dirty="0">
                          <a:solidFill>
                            <a:srgbClr val="00B050"/>
                          </a:solidFill>
                        </a:rPr>
                        <a:t>Set Instrument - 0x30 (48)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179983"/>
                  </a:ext>
                </a:extLst>
              </a:tr>
            </a:tbl>
          </a:graphicData>
        </a:graphic>
      </p:graphicFrame>
      <p:graphicFrame>
        <p:nvGraphicFramePr>
          <p:cNvPr id="44" name="Tableau 43">
            <a:extLst>
              <a:ext uri="{FF2B5EF4-FFF2-40B4-BE49-F238E27FC236}">
                <a16:creationId xmlns:a16="http://schemas.microsoft.com/office/drawing/2014/main" id="{EA9D6544-E9BF-C9E9-3E28-86B7248688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144535"/>
              </p:ext>
            </p:extLst>
          </p:nvPr>
        </p:nvGraphicFramePr>
        <p:xfrm>
          <a:off x="5840782" y="3156676"/>
          <a:ext cx="584855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5490">
                  <a:extLst>
                    <a:ext uri="{9D8B030D-6E8A-4147-A177-3AD203B41FA5}">
                      <a16:colId xmlns:a16="http://schemas.microsoft.com/office/drawing/2014/main" val="2873373123"/>
                    </a:ext>
                  </a:extLst>
                </a:gridCol>
                <a:gridCol w="4973061">
                  <a:extLst>
                    <a:ext uri="{9D8B030D-6E8A-4147-A177-3AD203B41FA5}">
                      <a16:colId xmlns:a16="http://schemas.microsoft.com/office/drawing/2014/main" val="3111816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200" b="1" dirty="0">
                          <a:solidFill>
                            <a:srgbClr val="0070C0"/>
                          </a:solidFill>
                        </a:rPr>
                        <a:t>0xC8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>
                          <a:solidFill>
                            <a:srgbClr val="0070C0"/>
                          </a:solidFill>
                        </a:rPr>
                        <a:t>Master tune 0x40 (64 : no change)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677562"/>
                  </a:ext>
                </a:extLst>
              </a:tr>
            </a:tbl>
          </a:graphicData>
        </a:graphic>
      </p:graphicFrame>
      <p:graphicFrame>
        <p:nvGraphicFramePr>
          <p:cNvPr id="45" name="Tableau 44">
            <a:extLst>
              <a:ext uri="{FF2B5EF4-FFF2-40B4-BE49-F238E27FC236}">
                <a16:creationId xmlns:a16="http://schemas.microsoft.com/office/drawing/2014/main" id="{F9F03D4E-B036-509C-A877-8639925393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736647"/>
              </p:ext>
            </p:extLst>
          </p:nvPr>
        </p:nvGraphicFramePr>
        <p:xfrm>
          <a:off x="5836034" y="3583396"/>
          <a:ext cx="584855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5490">
                  <a:extLst>
                    <a:ext uri="{9D8B030D-6E8A-4147-A177-3AD203B41FA5}">
                      <a16:colId xmlns:a16="http://schemas.microsoft.com/office/drawing/2014/main" val="290095596"/>
                    </a:ext>
                  </a:extLst>
                </a:gridCol>
                <a:gridCol w="4973061">
                  <a:extLst>
                    <a:ext uri="{9D8B030D-6E8A-4147-A177-3AD203B41FA5}">
                      <a16:colId xmlns:a16="http://schemas.microsoft.com/office/drawing/2014/main" val="2470120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200" b="1" dirty="0">
                          <a:solidFill>
                            <a:srgbClr val="00B050"/>
                          </a:solidFill>
                        </a:rPr>
                        <a:t>0xC3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>
                          <a:solidFill>
                            <a:srgbClr val="00B050"/>
                          </a:solidFill>
                        </a:rPr>
                        <a:t>LFO Delay: 0x3c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6160949"/>
                  </a:ext>
                </a:extLst>
              </a:tr>
            </a:tbl>
          </a:graphicData>
        </a:graphic>
      </p:graphicFrame>
      <p:graphicFrame>
        <p:nvGraphicFramePr>
          <p:cNvPr id="46" name="Tableau 45">
            <a:extLst>
              <a:ext uri="{FF2B5EF4-FFF2-40B4-BE49-F238E27FC236}">
                <a16:creationId xmlns:a16="http://schemas.microsoft.com/office/drawing/2014/main" id="{2F66D857-CAFF-7ACA-6BFC-941B0EA478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019201"/>
              </p:ext>
            </p:extLst>
          </p:nvPr>
        </p:nvGraphicFramePr>
        <p:xfrm>
          <a:off x="398153" y="4033264"/>
          <a:ext cx="5528667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029">
                  <a:extLst>
                    <a:ext uri="{9D8B030D-6E8A-4147-A177-3AD203B41FA5}">
                      <a16:colId xmlns:a16="http://schemas.microsoft.com/office/drawing/2014/main" val="898643729"/>
                    </a:ext>
                  </a:extLst>
                </a:gridCol>
                <a:gridCol w="4620638">
                  <a:extLst>
                    <a:ext uri="{9D8B030D-6E8A-4147-A177-3AD203B41FA5}">
                      <a16:colId xmlns:a16="http://schemas.microsoft.com/office/drawing/2014/main" val="433507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dirty="0">
                          <a:solidFill>
                            <a:srgbClr val="0070C0"/>
                          </a:solidFill>
                        </a:rPr>
                        <a:t>0xC4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>
                          <a:solidFill>
                            <a:srgbClr val="0070C0"/>
                          </a:solidFill>
                        </a:rPr>
                        <a:t>LFO </a:t>
                      </a:r>
                      <a:r>
                        <a:rPr lang="fr-FR" sz="2200" b="0" dirty="0" err="1">
                          <a:solidFill>
                            <a:srgbClr val="0070C0"/>
                          </a:solidFill>
                        </a:rPr>
                        <a:t>Depth</a:t>
                      </a:r>
                      <a:endParaRPr lang="fr-FR" sz="2200" b="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7627485"/>
                  </a:ext>
                </a:extLst>
              </a:tr>
            </a:tbl>
          </a:graphicData>
        </a:graphic>
      </p:graphicFrame>
      <p:graphicFrame>
        <p:nvGraphicFramePr>
          <p:cNvPr id="49" name="Tableau 48">
            <a:extLst>
              <a:ext uri="{FF2B5EF4-FFF2-40B4-BE49-F238E27FC236}">
                <a16:creationId xmlns:a16="http://schemas.microsoft.com/office/drawing/2014/main" id="{1B6BCA5C-A332-3DB1-5DDC-5502D8E228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297956"/>
              </p:ext>
            </p:extLst>
          </p:nvPr>
        </p:nvGraphicFramePr>
        <p:xfrm>
          <a:off x="5845529" y="4033264"/>
          <a:ext cx="584855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5490">
                  <a:extLst>
                    <a:ext uri="{9D8B030D-6E8A-4147-A177-3AD203B41FA5}">
                      <a16:colId xmlns:a16="http://schemas.microsoft.com/office/drawing/2014/main" val="1917191576"/>
                    </a:ext>
                  </a:extLst>
                </a:gridCol>
                <a:gridCol w="4973061">
                  <a:extLst>
                    <a:ext uri="{9D8B030D-6E8A-4147-A177-3AD203B41FA5}">
                      <a16:colId xmlns:a16="http://schemas.microsoft.com/office/drawing/2014/main" val="100673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200" b="1" dirty="0">
                          <a:solidFill>
                            <a:srgbClr val="0070C0"/>
                          </a:solidFill>
                        </a:rPr>
                        <a:t>0xC0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>
                          <a:solidFill>
                            <a:srgbClr val="0070C0"/>
                          </a:solidFill>
                        </a:rPr>
                        <a:t>Pitch Bend value: 0x40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3640938"/>
                  </a:ext>
                </a:extLst>
              </a:tr>
            </a:tbl>
          </a:graphicData>
        </a:graphic>
      </p:graphicFrame>
      <p:graphicFrame>
        <p:nvGraphicFramePr>
          <p:cNvPr id="50" name="Tableau 49">
            <a:extLst>
              <a:ext uri="{FF2B5EF4-FFF2-40B4-BE49-F238E27FC236}">
                <a16:creationId xmlns:a16="http://schemas.microsoft.com/office/drawing/2014/main" id="{F3DD6705-8044-998C-DEDE-B428DD7AFA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368544"/>
              </p:ext>
            </p:extLst>
          </p:nvPr>
        </p:nvGraphicFramePr>
        <p:xfrm>
          <a:off x="407238" y="4508341"/>
          <a:ext cx="5528667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029">
                  <a:extLst>
                    <a:ext uri="{9D8B030D-6E8A-4147-A177-3AD203B41FA5}">
                      <a16:colId xmlns:a16="http://schemas.microsoft.com/office/drawing/2014/main" val="550386499"/>
                    </a:ext>
                  </a:extLst>
                </a:gridCol>
                <a:gridCol w="4620638">
                  <a:extLst>
                    <a:ext uri="{9D8B030D-6E8A-4147-A177-3AD203B41FA5}">
                      <a16:colId xmlns:a16="http://schemas.microsoft.com/office/drawing/2014/main" val="1996149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dirty="0">
                          <a:solidFill>
                            <a:srgbClr val="00B050"/>
                          </a:solidFill>
                        </a:rPr>
                        <a:t>0xBE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00B050"/>
                          </a:solidFill>
                        </a:rPr>
                        <a:t>Set Volume to 0x45 (69)</a:t>
                      </a:r>
                      <a:endParaRPr lang="fr-FR" sz="2200" b="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2565392"/>
                  </a:ext>
                </a:extLst>
              </a:tr>
            </a:tbl>
          </a:graphicData>
        </a:graphic>
      </p:graphicFrame>
      <p:graphicFrame>
        <p:nvGraphicFramePr>
          <p:cNvPr id="51" name="Tableau 50">
            <a:extLst>
              <a:ext uri="{FF2B5EF4-FFF2-40B4-BE49-F238E27FC236}">
                <a16:creationId xmlns:a16="http://schemas.microsoft.com/office/drawing/2014/main" id="{AA33413D-5DC6-A16F-49E0-2E3ABE6EF2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367984"/>
              </p:ext>
            </p:extLst>
          </p:nvPr>
        </p:nvGraphicFramePr>
        <p:xfrm>
          <a:off x="398153" y="5004348"/>
          <a:ext cx="5528667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029">
                  <a:extLst>
                    <a:ext uri="{9D8B030D-6E8A-4147-A177-3AD203B41FA5}">
                      <a16:colId xmlns:a16="http://schemas.microsoft.com/office/drawing/2014/main" val="1912705727"/>
                    </a:ext>
                  </a:extLst>
                </a:gridCol>
                <a:gridCol w="4620638">
                  <a:extLst>
                    <a:ext uri="{9D8B030D-6E8A-4147-A177-3AD203B41FA5}">
                      <a16:colId xmlns:a16="http://schemas.microsoft.com/office/drawing/2014/main" val="1423440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dirty="0">
                          <a:solidFill>
                            <a:srgbClr val="0070C0"/>
                          </a:solidFill>
                        </a:rPr>
                        <a:t>0xBF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>
                          <a:solidFill>
                            <a:srgbClr val="0070C0"/>
                          </a:solidFill>
                        </a:rPr>
                        <a:t>Set </a:t>
                      </a:r>
                      <a:r>
                        <a:rPr lang="fr-FR" sz="2200" b="0" dirty="0" err="1">
                          <a:solidFill>
                            <a:srgbClr val="0070C0"/>
                          </a:solidFill>
                        </a:rPr>
                        <a:t>Panning</a:t>
                      </a:r>
                      <a:r>
                        <a:rPr lang="fr-FR" sz="2200" b="0" dirty="0">
                          <a:solidFill>
                            <a:srgbClr val="0070C0"/>
                          </a:solidFill>
                        </a:rPr>
                        <a:t> to 0x40 (64: center)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4685655"/>
                  </a:ext>
                </a:extLst>
              </a:tr>
            </a:tbl>
          </a:graphicData>
        </a:graphic>
      </p:graphicFrame>
      <p:graphicFrame>
        <p:nvGraphicFramePr>
          <p:cNvPr id="52" name="Tableau 51">
            <a:extLst>
              <a:ext uri="{FF2B5EF4-FFF2-40B4-BE49-F238E27FC236}">
                <a16:creationId xmlns:a16="http://schemas.microsoft.com/office/drawing/2014/main" id="{2AEA3112-A792-992A-809A-61E8927B2A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417218"/>
              </p:ext>
            </p:extLst>
          </p:nvPr>
        </p:nvGraphicFramePr>
        <p:xfrm>
          <a:off x="5879784" y="5003282"/>
          <a:ext cx="584855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5490">
                  <a:extLst>
                    <a:ext uri="{9D8B030D-6E8A-4147-A177-3AD203B41FA5}">
                      <a16:colId xmlns:a16="http://schemas.microsoft.com/office/drawing/2014/main" val="2560121148"/>
                    </a:ext>
                  </a:extLst>
                </a:gridCol>
                <a:gridCol w="4973061">
                  <a:extLst>
                    <a:ext uri="{9D8B030D-6E8A-4147-A177-3AD203B41FA5}">
                      <a16:colId xmlns:a16="http://schemas.microsoft.com/office/drawing/2014/main" val="3912152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200" b="1" dirty="0">
                          <a:solidFill>
                            <a:srgbClr val="FFC000"/>
                          </a:solidFill>
                        </a:rPr>
                        <a:t>0x8C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FFC000"/>
                          </a:solidFill>
                        </a:rPr>
                        <a:t>Delta time of 0x8C - 0x80 = 0x0C</a:t>
                      </a:r>
                      <a:endParaRPr lang="fr-FR" sz="2200" b="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7329760"/>
                  </a:ext>
                </a:extLst>
              </a:tr>
            </a:tbl>
          </a:graphicData>
        </a:graphic>
      </p:graphicFrame>
      <p:graphicFrame>
        <p:nvGraphicFramePr>
          <p:cNvPr id="53" name="Tableau 52">
            <a:extLst>
              <a:ext uri="{FF2B5EF4-FFF2-40B4-BE49-F238E27FC236}">
                <a16:creationId xmlns:a16="http://schemas.microsoft.com/office/drawing/2014/main" id="{BFA0D23C-2FB4-E315-19DF-3745BE75C5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669211"/>
              </p:ext>
            </p:extLst>
          </p:nvPr>
        </p:nvGraphicFramePr>
        <p:xfrm>
          <a:off x="398153" y="5565913"/>
          <a:ext cx="10838807" cy="4742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2487">
                  <a:extLst>
                    <a:ext uri="{9D8B030D-6E8A-4147-A177-3AD203B41FA5}">
                      <a16:colId xmlns:a16="http://schemas.microsoft.com/office/drawing/2014/main" val="1912705727"/>
                    </a:ext>
                  </a:extLst>
                </a:gridCol>
                <a:gridCol w="9926320">
                  <a:extLst>
                    <a:ext uri="{9D8B030D-6E8A-4147-A177-3AD203B41FA5}">
                      <a16:colId xmlns:a16="http://schemas.microsoft.com/office/drawing/2014/main" val="1423440061"/>
                    </a:ext>
                  </a:extLst>
                </a:gridCol>
              </a:tblGrid>
              <a:tr h="4742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solidFill>
                            <a:srgbClr val="FF0000"/>
                          </a:solidFill>
                        </a:rPr>
                        <a:t>0xF2</a:t>
                      </a:r>
                      <a:endParaRPr lang="fr-FR" sz="22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 err="1">
                          <a:solidFill>
                            <a:srgbClr val="FF0000"/>
                          </a:solidFill>
                        </a:rPr>
                        <a:t>NoteOn</a:t>
                      </a:r>
                      <a:r>
                        <a:rPr lang="en-US" sz="2200" b="0" dirty="0">
                          <a:solidFill>
                            <a:srgbClr val="FF0000"/>
                          </a:solidFill>
                        </a:rPr>
                        <a:t> with auto </a:t>
                      </a:r>
                      <a:r>
                        <a:rPr lang="en-US" sz="2200" b="0" dirty="0" err="1">
                          <a:solidFill>
                            <a:srgbClr val="FF0000"/>
                          </a:solidFill>
                        </a:rPr>
                        <a:t>NoteOff</a:t>
                      </a:r>
                      <a:r>
                        <a:rPr lang="en-US" sz="2200" b="0" dirty="0">
                          <a:solidFill>
                            <a:srgbClr val="FF0000"/>
                          </a:solidFill>
                        </a:rPr>
                        <a:t> - Key: 0x40 (E4), Velocity: 0x40, 0xF2: duration</a:t>
                      </a:r>
                      <a:endParaRPr lang="fr-FR" sz="22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4685655"/>
                  </a:ext>
                </a:extLst>
              </a:tr>
            </a:tbl>
          </a:graphicData>
        </a:graphic>
      </p:graphicFrame>
      <p:graphicFrame>
        <p:nvGraphicFramePr>
          <p:cNvPr id="56" name="Tableau 55">
            <a:extLst>
              <a:ext uri="{FF2B5EF4-FFF2-40B4-BE49-F238E27FC236}">
                <a16:creationId xmlns:a16="http://schemas.microsoft.com/office/drawing/2014/main" id="{8DA5DA41-CF2C-6B79-1B54-E9E4735F64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031636"/>
              </p:ext>
            </p:extLst>
          </p:nvPr>
        </p:nvGraphicFramePr>
        <p:xfrm>
          <a:off x="407238" y="6025340"/>
          <a:ext cx="10838807" cy="4742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1497">
                  <a:extLst>
                    <a:ext uri="{9D8B030D-6E8A-4147-A177-3AD203B41FA5}">
                      <a16:colId xmlns:a16="http://schemas.microsoft.com/office/drawing/2014/main" val="1912705727"/>
                    </a:ext>
                  </a:extLst>
                </a:gridCol>
                <a:gridCol w="9937310">
                  <a:extLst>
                    <a:ext uri="{9D8B030D-6E8A-4147-A177-3AD203B41FA5}">
                      <a16:colId xmlns:a16="http://schemas.microsoft.com/office/drawing/2014/main" val="1423440061"/>
                    </a:ext>
                  </a:extLst>
                </a:gridCol>
              </a:tblGrid>
              <a:tr h="4742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solidFill>
                            <a:srgbClr val="FF0000"/>
                          </a:solidFill>
                        </a:rPr>
                        <a:t>0xF2</a:t>
                      </a:r>
                      <a:endParaRPr lang="fr-FR" sz="22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 err="1">
                          <a:solidFill>
                            <a:srgbClr val="FF0000"/>
                          </a:solidFill>
                        </a:rPr>
                        <a:t>NoteOn</a:t>
                      </a:r>
                      <a:r>
                        <a:rPr lang="en-US" sz="2200" b="0" dirty="0">
                          <a:solidFill>
                            <a:srgbClr val="FF0000"/>
                          </a:solidFill>
                        </a:rPr>
                        <a:t> with auto </a:t>
                      </a:r>
                      <a:r>
                        <a:rPr lang="en-US" sz="2200" b="0" dirty="0" err="1">
                          <a:solidFill>
                            <a:srgbClr val="FF0000"/>
                          </a:solidFill>
                        </a:rPr>
                        <a:t>NoteOff</a:t>
                      </a:r>
                      <a:r>
                        <a:rPr lang="en-US" sz="2200" b="0" dirty="0">
                          <a:solidFill>
                            <a:srgbClr val="FF0000"/>
                          </a:solidFill>
                        </a:rPr>
                        <a:t> - Key: 0x43 (G4), Velocity: 0x8C, 0xF2: duration</a:t>
                      </a:r>
                      <a:endParaRPr lang="fr-FR" sz="22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4685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97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3" grpId="0" animBg="1"/>
      <p:bldP spid="15" grpId="0" animBg="1"/>
      <p:bldP spid="16" grpId="0" animBg="1"/>
      <p:bldP spid="19" grpId="0" animBg="1"/>
      <p:bldP spid="20" grpId="0" animBg="1"/>
      <p:bldP spid="21" grpId="0" animBg="1"/>
      <p:bldP spid="24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F0DE27-78F8-7FB9-B7F0-F5BD8398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B92371FE-B3A8-13C7-6F0D-FC833405D2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54E60E6-40D4-D010-66F0-24DC5CDC2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0CAD3D4-BA59-A095-DFC0-9E88B46FE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5C9F4455-3B80-6F6B-6DEC-3935DC84DC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6B72F672-63E5-6689-DE2F-5D4918A19E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B625FEFC-8D49-6161-1A3C-2D260D095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11122B09-C2E0-0DB3-6874-AE377136A9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B9D13E8-488A-8760-4825-795941ABD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13C823FE-D5D1-4B01-7A3E-6CFBD2955B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4DF1C452-45EC-F883-5ADA-82CCC5B7E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2F3EF34F-4570-54FF-F768-CC9473716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4DE22252-74FE-3482-F952-52FF19368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364B4E95-21EE-9D8A-6A42-CCEBE098C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Extracting the data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45D13277-6A92-F905-75AB-74EC96CC3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196" y="1031133"/>
            <a:ext cx="11575915" cy="4377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noProof="0" dirty="0">
                <a:solidFill>
                  <a:schemeClr val="tx2"/>
                </a:solidFill>
              </a:rPr>
              <a:t>You can play the MIDI files using a </a:t>
            </a:r>
            <a:r>
              <a:rPr lang="en-GB" sz="2000" noProof="0" dirty="0" err="1">
                <a:solidFill>
                  <a:schemeClr val="tx2"/>
                </a:solidFill>
              </a:rPr>
              <a:t>soundfont</a:t>
            </a:r>
            <a:r>
              <a:rPr lang="en-GB" sz="2000" noProof="0" dirty="0">
                <a:solidFill>
                  <a:schemeClr val="tx2"/>
                </a:solidFill>
              </a:rPr>
              <a:t> VST in your favourite DAW.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DE668F-D893-7CBF-4A5B-8C5D5A156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166" y="1542619"/>
            <a:ext cx="8948388" cy="495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292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CA8033A4-C61B-7F67-6459-D4ECA592C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Where to find the original samples?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D6629CAE-1D9D-204A-F5A9-5D9FC463E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49" y="1031133"/>
            <a:ext cx="11031166" cy="15157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noProof="0" dirty="0">
                <a:solidFill>
                  <a:schemeClr val="tx2"/>
                </a:solidFill>
              </a:rPr>
              <a:t>Video Game Music Sources community (collaborative database / Discord)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C59A320-04C5-5A21-5315-9D416C685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4750" y="1679629"/>
            <a:ext cx="3035825" cy="101700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606F49D-D45D-DCF9-4118-AF398CE641BB}"/>
              </a:ext>
            </a:extLst>
          </p:cNvPr>
          <p:cNvSpPr txBox="1"/>
          <p:nvPr/>
        </p:nvSpPr>
        <p:spPr>
          <a:xfrm>
            <a:off x="9226052" y="1904426"/>
            <a:ext cx="235001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fr-FR" sz="2200" dirty="0">
                <a:solidFill>
                  <a:schemeClr val="tx2"/>
                </a:solidFill>
              </a:rPr>
              <a:t>Roland SC-88 Pro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E7735C9-9803-FA51-1A8C-61671D4D2B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444" y="1632931"/>
            <a:ext cx="4458167" cy="285728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C2B1136-0AA7-ED86-D395-46ADF92AED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0622" y="3550925"/>
            <a:ext cx="4988724" cy="273548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8D1F5C9-6BD6-89AB-F531-4014FEA6A3C5}"/>
              </a:ext>
            </a:extLst>
          </p:cNvPr>
          <p:cNvSpPr txBox="1"/>
          <p:nvPr/>
        </p:nvSpPr>
        <p:spPr>
          <a:xfrm>
            <a:off x="4081603" y="5538764"/>
            <a:ext cx="23500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fr-FR" sz="2200" dirty="0" err="1">
                <a:solidFill>
                  <a:schemeClr val="tx2"/>
                </a:solidFill>
              </a:rPr>
              <a:t>Cyanne</a:t>
            </a:r>
            <a:r>
              <a:rPr lang="fr-FR" sz="2200" dirty="0">
                <a:solidFill>
                  <a:schemeClr val="tx2"/>
                </a:solidFill>
              </a:rPr>
              <a:t> on</a:t>
            </a:r>
          </a:p>
          <a:p>
            <a:pPr marL="0" indent="0" algn="r">
              <a:buNone/>
            </a:pPr>
            <a:r>
              <a:rPr lang="fr-FR" sz="2200" dirty="0" err="1">
                <a:solidFill>
                  <a:schemeClr val="tx2"/>
                </a:solidFill>
              </a:rPr>
              <a:t>Youtube</a:t>
            </a:r>
            <a:endParaRPr lang="fr-FR" sz="2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30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514DEA-E6BF-E294-6845-0AA8C1F6D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D4566795-BE54-9ABE-E4F9-0CF612EE6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8881EEA-B454-EF04-3F8A-FC50D9D6E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D15835D-03E8-545A-7FE5-A1C1786CA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DB296B88-97C4-9057-6586-32DF6361F4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1971406D-158E-E2AC-7359-FD4ED8B47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6398EB99-7EF1-F0C7-E7AF-7A011E3FD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898BE922-BB07-E6E5-5545-9C224F960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4962CC5-27ED-F550-9F55-AFE33AD35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06BE29C0-234E-F335-8AB7-1769B13277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EDED8E10-19D6-3597-1B9A-10F0004EF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FEDFEBB4-BDF1-FC02-0879-E0449A8DE5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540E6713-C74C-EF80-EAFC-F14D723BBF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EEE5C049-95B0-701C-F238-BE8D99F22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Where to find the original samples?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F2CA2D2D-9A9C-6602-EAB8-44138952D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49" y="1031133"/>
            <a:ext cx="11031166" cy="15157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noProof="0" dirty="0">
                <a:solidFill>
                  <a:schemeClr val="tx2"/>
                </a:solidFill>
              </a:rPr>
              <a:t>Video Game Music Sources community (collaborative database / Discord)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F135F98-65EF-2155-83F9-2EDE1A668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5477" y="4124088"/>
            <a:ext cx="3333438" cy="111300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1F50FA7-30B8-A58E-BF1E-FD6467684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1815" y="5334470"/>
            <a:ext cx="1575031" cy="117848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36FAE7A-AD5E-46DB-44AD-3963C80CA9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4750" y="1679629"/>
            <a:ext cx="3035825" cy="101700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5B4FE5C-3B62-60E7-40B5-666C55A49667}"/>
              </a:ext>
            </a:extLst>
          </p:cNvPr>
          <p:cNvSpPr txBox="1"/>
          <p:nvPr/>
        </p:nvSpPr>
        <p:spPr>
          <a:xfrm>
            <a:off x="9226052" y="1904426"/>
            <a:ext cx="235001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fr-FR" sz="2200" dirty="0">
                <a:solidFill>
                  <a:schemeClr val="tx2"/>
                </a:solidFill>
              </a:rPr>
              <a:t>Roland SC-88 Pro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75E9232-89F7-1131-2D8F-E31B951983E2}"/>
              </a:ext>
            </a:extLst>
          </p:cNvPr>
          <p:cNvSpPr txBox="1"/>
          <p:nvPr/>
        </p:nvSpPr>
        <p:spPr>
          <a:xfrm>
            <a:off x="9531361" y="4522739"/>
            <a:ext cx="20445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fr-FR" sz="2200" dirty="0">
                <a:solidFill>
                  <a:schemeClr val="tx2"/>
                </a:solidFill>
              </a:rPr>
              <a:t>Roland JV-1080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9713A16-7AE3-1A28-6634-46F2D0A8CC9D}"/>
              </a:ext>
            </a:extLst>
          </p:cNvPr>
          <p:cNvSpPr txBox="1"/>
          <p:nvPr/>
        </p:nvSpPr>
        <p:spPr>
          <a:xfrm>
            <a:off x="9124545" y="5597648"/>
            <a:ext cx="24513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fr-FR" sz="2200" dirty="0">
                <a:solidFill>
                  <a:schemeClr val="tx2"/>
                </a:solidFill>
              </a:rPr>
              <a:t>Expansion </a:t>
            </a:r>
            <a:r>
              <a:rPr lang="fr-FR" sz="2200" dirty="0" err="1">
                <a:solidFill>
                  <a:schemeClr val="tx2"/>
                </a:solidFill>
              </a:rPr>
              <a:t>card</a:t>
            </a:r>
            <a:endParaRPr lang="fr-FR" sz="2200" dirty="0">
              <a:solidFill>
                <a:schemeClr val="tx2"/>
              </a:solidFill>
            </a:endParaRPr>
          </a:p>
          <a:p>
            <a:pPr marL="0" indent="0" algn="r">
              <a:buNone/>
            </a:pPr>
            <a:r>
              <a:rPr lang="fr-FR" sz="2200" dirty="0">
                <a:solidFill>
                  <a:schemeClr val="tx2"/>
                </a:solidFill>
              </a:rPr>
              <a:t>SR-JV80-05 World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D2FBD61-F240-7E2A-996B-B7886595B2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444" y="1632931"/>
            <a:ext cx="4458167" cy="285728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4C889D7-05D0-67E2-2F9C-C80BD24392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444" y="4666842"/>
            <a:ext cx="3715369" cy="80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23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06F23-D94F-4848-7397-B7780AEB0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772370DC-5478-3F34-195C-1125353B61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7F5FFEA-4361-1883-29EA-365BECE1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9D065FE-D2E2-55C3-8991-9F3281A1C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16D3AA1D-7B0A-6771-4E90-6E85E2164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1A99BA83-F8C5-290D-2873-3CE0D2B167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79E9C181-B0D1-30BB-6AC6-A11715802B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1A4147A9-D18C-181F-EA1B-8E064E9456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B66F934-6381-0BD8-FC3F-F6F6A078E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F5D8214C-125D-2716-D02C-DE17C5B858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03D1F286-964F-E43A-486C-0F4DCFFF05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62DA017B-F480-11AF-D8ED-F543C1312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3522B147-1075-7E1F-1336-044602597E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C5AA9AA3-8B4F-FB2F-EC75-C3E93B877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Where to find the original samples?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1FF6E760-8EE1-A345-A0D3-21429F732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49" y="1031133"/>
            <a:ext cx="11031166" cy="15157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noProof="0" dirty="0">
                <a:solidFill>
                  <a:schemeClr val="tx2"/>
                </a:solidFill>
              </a:rPr>
              <a:t>Video Game Music Sources community (collaborative database / Discord)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noProof="0" dirty="0">
                <a:solidFill>
                  <a:schemeClr val="tx2"/>
                </a:solidFill>
              </a:rPr>
              <a:t>Personal research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89D0F3-F41E-77C1-FEF3-CA6C439C5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497" y="2388814"/>
            <a:ext cx="4558488" cy="152709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6D3BF89-493F-A0CF-88D0-461D0B06C4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7982" y="4218318"/>
            <a:ext cx="6447501" cy="21527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AC272B-9BD6-D732-091D-E1A0ECFEEA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5260" y="3447276"/>
            <a:ext cx="2438400" cy="273367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CE032D-1D11-58A1-A012-C167C06610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5762" y="3063813"/>
            <a:ext cx="1490463" cy="111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302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CA8033A4-C61B-7F67-6459-D4ECA592C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Restoring the samples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C16A3EAC-E318-512E-A7FC-B164D3F0735D}"/>
              </a:ext>
            </a:extLst>
          </p:cNvPr>
          <p:cNvSpPr txBox="1">
            <a:spLocks/>
          </p:cNvSpPr>
          <p:nvPr/>
        </p:nvSpPr>
        <p:spPr>
          <a:xfrm>
            <a:off x="226689" y="1053025"/>
            <a:ext cx="11031166" cy="507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b="1" dirty="0">
                <a:solidFill>
                  <a:schemeClr val="tx2"/>
                </a:solidFill>
              </a:rPr>
              <a:t>Example: </a:t>
            </a:r>
            <a:r>
              <a:rPr lang="fr-FR" sz="2400" dirty="0">
                <a:solidFill>
                  <a:schemeClr val="tx2"/>
                </a:solidFill>
              </a:rPr>
              <a:t>Bass instrument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7BB63C33-C827-206D-C547-545553926BDD}"/>
              </a:ext>
            </a:extLst>
          </p:cNvPr>
          <p:cNvSpPr txBox="1">
            <a:spLocks/>
          </p:cNvSpPr>
          <p:nvPr/>
        </p:nvSpPr>
        <p:spPr>
          <a:xfrm>
            <a:off x="226689" y="4291983"/>
            <a:ext cx="11031166" cy="5113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chemeClr val="tx2"/>
                </a:solidFill>
              </a:rPr>
              <a:t>« </a:t>
            </a:r>
            <a:r>
              <a:rPr lang="fr-FR" sz="2400" dirty="0" err="1">
                <a:solidFill>
                  <a:schemeClr val="tx2"/>
                </a:solidFill>
              </a:rPr>
              <a:t>Picked</a:t>
            </a:r>
            <a:r>
              <a:rPr lang="fr-FR" sz="2400" dirty="0">
                <a:solidFill>
                  <a:schemeClr val="tx2"/>
                </a:solidFill>
              </a:rPr>
              <a:t> Bass » </a:t>
            </a:r>
            <a:r>
              <a:rPr lang="fr-FR" sz="2400" dirty="0" err="1">
                <a:solidFill>
                  <a:schemeClr val="tx2"/>
                </a:solidFill>
              </a:rPr>
              <a:t>recorded</a:t>
            </a:r>
            <a:r>
              <a:rPr lang="fr-FR" sz="2400" dirty="0">
                <a:solidFill>
                  <a:schemeClr val="tx2"/>
                </a:solidFill>
              </a:rPr>
              <a:t> </a:t>
            </a:r>
            <a:r>
              <a:rPr lang="fr-FR" sz="2400" dirty="0" err="1">
                <a:solidFill>
                  <a:schemeClr val="tx2"/>
                </a:solidFill>
              </a:rPr>
              <a:t>from</a:t>
            </a:r>
            <a:r>
              <a:rPr lang="fr-FR" sz="2400" dirty="0">
                <a:solidFill>
                  <a:schemeClr val="tx2"/>
                </a:solidFill>
              </a:rPr>
              <a:t> the Roland SC-88 (24-bit, 44100 Hz)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2CF3145-9E6C-A590-A6F3-869595B8B6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517" y="4783987"/>
            <a:ext cx="11445307" cy="1534695"/>
          </a:xfrm>
          <a:prstGeom prst="rect">
            <a:avLst/>
          </a:prstGeom>
        </p:spPr>
      </p:pic>
      <p:pic>
        <p:nvPicPr>
          <p:cNvPr id="10" name="Sample 0_033 @0x1c93ec Picked Bass">
            <a:hlinkClick r:id="" action="ppaction://media"/>
            <a:extLst>
              <a:ext uri="{FF2B5EF4-FFF2-40B4-BE49-F238E27FC236}">
                <a16:creationId xmlns:a16="http://schemas.microsoft.com/office/drawing/2014/main" id="{4B18DA4E-DDCF-352E-F66E-D2B646816A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008672" y="1689010"/>
            <a:ext cx="487363" cy="487363"/>
          </a:xfrm>
          <a:prstGeom prst="rect">
            <a:avLst/>
          </a:prstGeom>
        </p:spPr>
      </p:pic>
      <p:pic>
        <p:nvPicPr>
          <p:cNvPr id="11" name="Picked Bass HQ">
            <a:hlinkClick r:id="" action="ppaction://media"/>
            <a:extLst>
              <a:ext uri="{FF2B5EF4-FFF2-40B4-BE49-F238E27FC236}">
                <a16:creationId xmlns:a16="http://schemas.microsoft.com/office/drawing/2014/main" id="{E9E6282D-3EA5-40BE-8BC1-1178B87D7EA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041420" y="4203262"/>
            <a:ext cx="487362" cy="48736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3BDF4C8-EC8B-BFCA-3BA4-37062BEFFF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9149" y="2286133"/>
            <a:ext cx="11212018" cy="1534695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F8114E8F-8ADA-3B91-5D87-93BAECAE05AF}"/>
              </a:ext>
            </a:extLst>
          </p:cNvPr>
          <p:cNvSpPr txBox="1">
            <a:spLocks/>
          </p:cNvSpPr>
          <p:nvPr/>
        </p:nvSpPr>
        <p:spPr>
          <a:xfrm>
            <a:off x="210797" y="1747348"/>
            <a:ext cx="11031166" cy="507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 err="1">
                <a:solidFill>
                  <a:schemeClr val="tx2"/>
                </a:solidFill>
              </a:rPr>
              <a:t>Extracted</a:t>
            </a:r>
            <a:r>
              <a:rPr lang="fr-FR" sz="2400" dirty="0">
                <a:solidFill>
                  <a:schemeClr val="tx2"/>
                </a:solidFill>
              </a:rPr>
              <a:t> </a:t>
            </a:r>
            <a:r>
              <a:rPr lang="fr-FR" sz="2400" dirty="0" err="1">
                <a:solidFill>
                  <a:schemeClr val="tx2"/>
                </a:solidFill>
              </a:rPr>
              <a:t>from</a:t>
            </a:r>
            <a:r>
              <a:rPr lang="fr-FR" sz="2400" dirty="0">
                <a:solidFill>
                  <a:schemeClr val="tx2"/>
                </a:solidFill>
              </a:rPr>
              <a:t> the GBA </a:t>
            </a:r>
            <a:r>
              <a:rPr lang="fr-FR" sz="2400" dirty="0" err="1">
                <a:solidFill>
                  <a:schemeClr val="tx2"/>
                </a:solidFill>
              </a:rPr>
              <a:t>cartridge</a:t>
            </a:r>
            <a:r>
              <a:rPr lang="fr-FR" sz="2400" dirty="0">
                <a:solidFill>
                  <a:schemeClr val="tx2"/>
                </a:solidFill>
              </a:rPr>
              <a:t> (8-bit, 31 536 Hz) </a:t>
            </a:r>
          </a:p>
        </p:txBody>
      </p:sp>
    </p:spTree>
    <p:extLst>
      <p:ext uri="{BB962C8B-B14F-4D97-AF65-F5344CB8AC3E}">
        <p14:creationId xmlns:p14="http://schemas.microsoft.com/office/powerpoint/2010/main" val="220327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3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CA8033A4-C61B-7F67-6459-D4ECA592C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Restoring the samples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C16A3EAC-E318-512E-A7FC-B164D3F0735D}"/>
              </a:ext>
            </a:extLst>
          </p:cNvPr>
          <p:cNvSpPr txBox="1">
            <a:spLocks/>
          </p:cNvSpPr>
          <p:nvPr/>
        </p:nvSpPr>
        <p:spPr>
          <a:xfrm>
            <a:off x="226689" y="1053025"/>
            <a:ext cx="11031166" cy="507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b="1" dirty="0">
                <a:solidFill>
                  <a:schemeClr val="tx2"/>
                </a:solidFill>
              </a:rPr>
              <a:t>Example: </a:t>
            </a:r>
            <a:r>
              <a:rPr lang="fr-FR" sz="2400" dirty="0">
                <a:solidFill>
                  <a:schemeClr val="tx2"/>
                </a:solidFill>
              </a:rPr>
              <a:t>Sitar </a:t>
            </a:r>
            <a:r>
              <a:rPr lang="fr-FR" sz="2400" dirty="0" err="1">
                <a:solidFill>
                  <a:schemeClr val="tx2"/>
                </a:solidFill>
              </a:rPr>
              <a:t>Gliss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7BB63C33-C827-206D-C547-545553926BDD}"/>
              </a:ext>
            </a:extLst>
          </p:cNvPr>
          <p:cNvSpPr txBox="1">
            <a:spLocks/>
          </p:cNvSpPr>
          <p:nvPr/>
        </p:nvSpPr>
        <p:spPr>
          <a:xfrm>
            <a:off x="226689" y="3829955"/>
            <a:ext cx="11031166" cy="5113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chemeClr val="tx2"/>
                </a:solidFill>
              </a:rPr>
              <a:t>« Sitar </a:t>
            </a:r>
            <a:r>
              <a:rPr lang="fr-FR" sz="2400" dirty="0" err="1">
                <a:solidFill>
                  <a:schemeClr val="tx2"/>
                </a:solidFill>
              </a:rPr>
              <a:t>Gliss</a:t>
            </a:r>
            <a:r>
              <a:rPr lang="fr-FR" sz="2400" dirty="0">
                <a:solidFill>
                  <a:schemeClr val="tx2"/>
                </a:solidFill>
              </a:rPr>
              <a:t> » </a:t>
            </a:r>
            <a:r>
              <a:rPr lang="fr-FR" sz="2400" dirty="0" err="1">
                <a:solidFill>
                  <a:schemeClr val="tx2"/>
                </a:solidFill>
              </a:rPr>
              <a:t>recorded</a:t>
            </a:r>
            <a:r>
              <a:rPr lang="fr-FR" sz="2400" dirty="0">
                <a:solidFill>
                  <a:schemeClr val="tx2"/>
                </a:solidFill>
              </a:rPr>
              <a:t> </a:t>
            </a:r>
            <a:r>
              <a:rPr lang="fr-FR" sz="2400" dirty="0" err="1">
                <a:solidFill>
                  <a:schemeClr val="tx2"/>
                </a:solidFill>
              </a:rPr>
              <a:t>from</a:t>
            </a:r>
            <a:r>
              <a:rPr lang="fr-FR" sz="2400" dirty="0">
                <a:solidFill>
                  <a:schemeClr val="tx2"/>
                </a:solidFill>
              </a:rPr>
              <a:t> the JV-1080 + World expansion </a:t>
            </a:r>
            <a:r>
              <a:rPr lang="fr-FR" sz="2400" dirty="0" err="1">
                <a:solidFill>
                  <a:schemeClr val="tx2"/>
                </a:solidFill>
              </a:rPr>
              <a:t>card</a:t>
            </a:r>
            <a:r>
              <a:rPr lang="fr-FR" sz="2400" dirty="0">
                <a:solidFill>
                  <a:schemeClr val="tx2"/>
                </a:solidFill>
              </a:rPr>
              <a:t> (24-bit, 44100 Hz)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F8114E8F-8ADA-3B91-5D87-93BAECAE05AF}"/>
              </a:ext>
            </a:extLst>
          </p:cNvPr>
          <p:cNvSpPr txBox="1">
            <a:spLocks/>
          </p:cNvSpPr>
          <p:nvPr/>
        </p:nvSpPr>
        <p:spPr>
          <a:xfrm>
            <a:off x="226689" y="1610065"/>
            <a:ext cx="11031166" cy="507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 err="1">
                <a:solidFill>
                  <a:schemeClr val="tx2"/>
                </a:solidFill>
              </a:rPr>
              <a:t>Extracted</a:t>
            </a:r>
            <a:r>
              <a:rPr lang="fr-FR" sz="2400" dirty="0">
                <a:solidFill>
                  <a:schemeClr val="tx2"/>
                </a:solidFill>
              </a:rPr>
              <a:t> </a:t>
            </a:r>
            <a:r>
              <a:rPr lang="fr-FR" sz="2400" dirty="0" err="1">
                <a:solidFill>
                  <a:schemeClr val="tx2"/>
                </a:solidFill>
              </a:rPr>
              <a:t>from</a:t>
            </a:r>
            <a:r>
              <a:rPr lang="fr-FR" sz="2400" dirty="0">
                <a:solidFill>
                  <a:schemeClr val="tx2"/>
                </a:solidFill>
              </a:rPr>
              <a:t> the GBA </a:t>
            </a:r>
            <a:r>
              <a:rPr lang="fr-FR" sz="2400" dirty="0" err="1">
                <a:solidFill>
                  <a:schemeClr val="tx2"/>
                </a:solidFill>
              </a:rPr>
              <a:t>cartridge</a:t>
            </a:r>
            <a:r>
              <a:rPr lang="fr-FR" sz="2400" dirty="0">
                <a:solidFill>
                  <a:schemeClr val="tx2"/>
                </a:solidFill>
              </a:rPr>
              <a:t> (8-bit, 31 536 Hz)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7558EC-8A84-20DF-066D-85924D8918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651" y="2117312"/>
            <a:ext cx="10687648" cy="154970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CEF534F-1A36-2B4F-A9B7-9323772667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736" y="4274283"/>
            <a:ext cx="9525000" cy="2162175"/>
          </a:xfrm>
          <a:prstGeom prst="rect">
            <a:avLst/>
          </a:prstGeom>
        </p:spPr>
      </p:pic>
      <p:pic>
        <p:nvPicPr>
          <p:cNvPr id="12" name="SitarGliss_game">
            <a:hlinkClick r:id="" action="ppaction://media"/>
            <a:extLst>
              <a:ext uri="{FF2B5EF4-FFF2-40B4-BE49-F238E27FC236}">
                <a16:creationId xmlns:a16="http://schemas.microsoft.com/office/drawing/2014/main" id="{80BE82BD-B870-4B12-B81F-5CECC6B222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340419" y="1550761"/>
            <a:ext cx="487363" cy="487363"/>
          </a:xfrm>
          <a:prstGeom prst="rect">
            <a:avLst/>
          </a:prstGeom>
        </p:spPr>
      </p:pic>
      <p:pic>
        <p:nvPicPr>
          <p:cNvPr id="15" name="SitarGliss_restored">
            <a:hlinkClick r:id="" action="ppaction://media"/>
            <a:extLst>
              <a:ext uri="{FF2B5EF4-FFF2-40B4-BE49-F238E27FC236}">
                <a16:creationId xmlns:a16="http://schemas.microsoft.com/office/drawing/2014/main" id="{EA5E3FFB-37E5-9F47-4A0A-4B9657163F0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63880" y="433139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08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27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E34FD9-E279-24B4-5BA2-891B73DD2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61E3E41B-A2EF-625A-33FC-1F34D21BB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B6F48AE-1D71-7E14-0E3C-8CC7F574B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A3D9804-0236-A124-481F-0390DA093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0F377AD6-77DA-ADCA-EF83-06279CB90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82D19AF2-71E5-9D26-5D81-EA1AB5ABF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B142AAD3-DA58-4996-104D-2EE84BB21E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F961910F-F964-7405-E6E3-79A17470B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B8ACD1A-4939-6905-D7EE-09E7A425C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CF461145-1FA6-14B3-97A6-6B34DF0050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6E9E378F-8734-2C77-4576-595F303937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B39486AA-3A7D-8C29-B2D1-67953C60BB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49F2B25C-F2B1-16A0-6429-C6FED98EC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2E0C9ADE-A4FF-23D7-8934-A32D4C73F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Restoring the samples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A759CF66-6F53-C444-FBB1-FBD4D6EAD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49" y="1031133"/>
            <a:ext cx="11031166" cy="128551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noProof="0" dirty="0">
                <a:solidFill>
                  <a:schemeClr val="tx2"/>
                </a:solidFill>
              </a:rPr>
              <a:t>Edit the </a:t>
            </a:r>
            <a:r>
              <a:rPr lang="en-GB" sz="2400" noProof="0" dirty="0" err="1">
                <a:solidFill>
                  <a:schemeClr val="tx2"/>
                </a:solidFill>
              </a:rPr>
              <a:t>soundfont</a:t>
            </a:r>
            <a:r>
              <a:rPr lang="en-GB" sz="2400" noProof="0" dirty="0">
                <a:solidFill>
                  <a:schemeClr val="tx2"/>
                </a:solidFill>
              </a:rPr>
              <a:t>, replace the original samples with the restored ones</a:t>
            </a:r>
          </a:p>
          <a:p>
            <a:pPr marL="0" indent="0">
              <a:buNone/>
            </a:pPr>
            <a:r>
              <a:rPr lang="en-GB" sz="2400" noProof="0" dirty="0">
                <a:solidFill>
                  <a:schemeClr val="tx2"/>
                </a:solidFill>
              </a:rPr>
              <a:t>  (adjust ADSR and panning if necessary)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10D0B03-B170-1E27-BC50-DCE34D5D6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748" y="2206272"/>
            <a:ext cx="6761503" cy="433303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9C00E5-BBBB-C04D-4BB2-5D2530DA2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24" y="1921772"/>
            <a:ext cx="6468788" cy="3014455"/>
          </a:xfrm>
          <a:prstGeom prst="rect">
            <a:avLst/>
          </a:prstGeom>
        </p:spPr>
      </p:pic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3B8E8491-3314-349E-B562-0279B70C1A9B}"/>
              </a:ext>
            </a:extLst>
          </p:cNvPr>
          <p:cNvSpPr txBox="1">
            <a:spLocks/>
          </p:cNvSpPr>
          <p:nvPr/>
        </p:nvSpPr>
        <p:spPr>
          <a:xfrm>
            <a:off x="655924" y="4988586"/>
            <a:ext cx="4225077" cy="1431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>
                <a:solidFill>
                  <a:schemeClr val="tx2"/>
                </a:solidFill>
              </a:rPr>
              <a:t>Viena </a:t>
            </a:r>
            <a:r>
              <a:rPr lang="en-GB" sz="2400" dirty="0" err="1">
                <a:solidFill>
                  <a:schemeClr val="tx2"/>
                </a:solidFill>
              </a:rPr>
              <a:t>SoundFont</a:t>
            </a:r>
            <a:r>
              <a:rPr lang="en-GB" sz="2400" dirty="0">
                <a:solidFill>
                  <a:schemeClr val="tx2"/>
                </a:solidFill>
              </a:rPr>
              <a:t> Editor</a:t>
            </a:r>
          </a:p>
          <a:p>
            <a:pPr marL="0" indent="0">
              <a:buNone/>
            </a:pPr>
            <a:endParaRPr lang="en-GB" sz="2400" dirty="0">
              <a:solidFill>
                <a:schemeClr val="tx2"/>
              </a:solidFill>
            </a:endParaRPr>
          </a:p>
          <a:p>
            <a:pPr marL="0" indent="0" algn="r">
              <a:buNone/>
            </a:pPr>
            <a:r>
              <a:rPr lang="en-GB" sz="2400" dirty="0">
                <a:solidFill>
                  <a:schemeClr val="tx2"/>
                </a:solidFill>
              </a:rPr>
              <a:t>Reaper</a:t>
            </a:r>
          </a:p>
        </p:txBody>
      </p:sp>
    </p:spTree>
    <p:extLst>
      <p:ext uri="{BB962C8B-B14F-4D97-AF65-F5344CB8AC3E}">
        <p14:creationId xmlns:p14="http://schemas.microsoft.com/office/powerpoint/2010/main" val="470134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A9BB13-4ED5-525E-AB47-09816F383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CEB71FCE-30E9-FDE2-944C-FC1DA3E2B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76EF0D7-AD9F-B747-779E-19754C8C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068A733-5FEF-C852-BC0C-D92CE3D12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7B05E0D7-DC46-582C-425E-D3287DEDB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9D6E8251-3F26-0F0C-37D2-1F73322E0A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719A0B82-5864-FF42-BB75-8737D92DAC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41E9213D-EF56-95BD-3E13-39F72C083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834B55F-36D7-DC45-06FF-FD637BAA2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42D30119-E2BB-7874-9875-0F4A96874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25566AAD-EF5A-32F4-2AC5-23EDF31D32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3A7C4AE0-CB6D-7E88-44A7-7D7F163FC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F2CC82CA-DBAF-FDDC-D3E3-587329A38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0C041022-C330-1B87-B73F-924436FBA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Single sample vs Full patch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73611D2-EBE4-51A0-9E38-401A13717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9976" y="1018159"/>
            <a:ext cx="1845387" cy="103341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4904B2-F87B-0FBE-AC99-2A5A7EA1E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8941" y="4135379"/>
            <a:ext cx="2349299" cy="78701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F6CBCEB-71FF-2D75-7AA6-7FCD5539F6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285" y="997018"/>
            <a:ext cx="9210675" cy="15716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1D16992-7160-9FEC-2EEB-72FC4E9EA9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792" y="3942511"/>
            <a:ext cx="9204822" cy="170375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5B50EA-6B91-E92B-7384-9C2EF78423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792" y="2614897"/>
            <a:ext cx="9328408" cy="89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9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A9BB13-4ED5-525E-AB47-09816F383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CEB71FCE-30E9-FDE2-944C-FC1DA3E2B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76EF0D7-AD9F-B747-779E-19754C8C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068A733-5FEF-C852-BC0C-D92CE3D12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7B05E0D7-DC46-582C-425E-D3287DEDB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9D6E8251-3F26-0F0C-37D2-1F73322E0A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719A0B82-5864-FF42-BB75-8737D92DAC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41E9213D-EF56-95BD-3E13-39F72C083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834B55F-36D7-DC45-06FF-FD637BAA2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42D30119-E2BB-7874-9875-0F4A96874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25566AAD-EF5A-32F4-2AC5-23EDF31D32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3A7C4AE0-CB6D-7E88-44A7-7D7F163FC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F2CC82CA-DBAF-FDDC-D3E3-587329A38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0C041022-C330-1B87-B73F-924436FBA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Single sample vs Full patch</a:t>
            </a:r>
          </a:p>
        </p:txBody>
      </p:sp>
      <p:pic>
        <p:nvPicPr>
          <p:cNvPr id="18" name="Venus3_singlesample">
            <a:hlinkClick r:id="" action="ppaction://media"/>
            <a:extLst>
              <a:ext uri="{FF2B5EF4-FFF2-40B4-BE49-F238E27FC236}">
                <a16:creationId xmlns:a16="http://schemas.microsoft.com/office/drawing/2014/main" id="{BE136EA9-62B9-2AA1-F304-1FA35BEE81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15842" y="1861706"/>
            <a:ext cx="487362" cy="48736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CAE78CA-376F-20E5-7C9E-7294BB727BCD}"/>
              </a:ext>
            </a:extLst>
          </p:cNvPr>
          <p:cNvSpPr txBox="1"/>
          <p:nvPr/>
        </p:nvSpPr>
        <p:spPr>
          <a:xfrm>
            <a:off x="431023" y="896102"/>
            <a:ext cx="9227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Example that doesn’t work: “Brass ff” in </a:t>
            </a:r>
            <a:r>
              <a:rPr lang="en-GB" sz="2400" i="1" dirty="0"/>
              <a:t>Venus Lighthouse</a:t>
            </a:r>
            <a:r>
              <a:rPr lang="en-GB" sz="2400" dirty="0"/>
              <a:t>: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07DD7E6-415E-23A5-8E6A-760935396E3A}"/>
              </a:ext>
            </a:extLst>
          </p:cNvPr>
          <p:cNvSpPr txBox="1"/>
          <p:nvPr/>
        </p:nvSpPr>
        <p:spPr>
          <a:xfrm>
            <a:off x="431023" y="4834322"/>
            <a:ext cx="922727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dirty="0"/>
              <a:t>Conclusion: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600" dirty="0"/>
              <a:t>Some sounds will work great in their « full patch » version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600" dirty="0"/>
              <a:t>Some sounds will work better if we stick to single patch</a:t>
            </a:r>
          </a:p>
        </p:txBody>
      </p:sp>
      <p:pic>
        <p:nvPicPr>
          <p:cNvPr id="2" name="Venus2_sc88_fullpatch">
            <a:hlinkClick r:id="" action="ppaction://media"/>
            <a:extLst>
              <a:ext uri="{FF2B5EF4-FFF2-40B4-BE49-F238E27FC236}">
                <a16:creationId xmlns:a16="http://schemas.microsoft.com/office/drawing/2014/main" id="{4ADB256C-F372-DDB6-B7DE-69AA5AB5BDC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32920" y="1374343"/>
            <a:ext cx="487363" cy="48736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4172E98-0DF4-B31B-A85B-10FA3DEDF158}"/>
              </a:ext>
            </a:extLst>
          </p:cNvPr>
          <p:cNvSpPr txBox="1"/>
          <p:nvPr/>
        </p:nvSpPr>
        <p:spPr>
          <a:xfrm>
            <a:off x="656400" y="1375540"/>
            <a:ext cx="9227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400" dirty="0"/>
              <a:t>Recording 1: played on the SC-88 (full patch)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53142E1-D0C1-1912-249F-0355168BA1B2}"/>
              </a:ext>
            </a:extLst>
          </p:cNvPr>
          <p:cNvSpPr txBox="1"/>
          <p:nvPr/>
        </p:nvSpPr>
        <p:spPr>
          <a:xfrm>
            <a:off x="656400" y="1861706"/>
            <a:ext cx="8882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400" dirty="0"/>
              <a:t>Recording 2: extracted and played with SF2 VST (single sample)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617F994-A7B5-287D-DC18-2832F2D8FE2A}"/>
              </a:ext>
            </a:extLst>
          </p:cNvPr>
          <p:cNvSpPr txBox="1"/>
          <p:nvPr/>
        </p:nvSpPr>
        <p:spPr>
          <a:xfrm>
            <a:off x="431023" y="3257095"/>
            <a:ext cx="8251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Example that works: “</a:t>
            </a:r>
            <a:r>
              <a:rPr lang="en-GB" sz="2400" dirty="0" err="1"/>
              <a:t>BrightStr</a:t>
            </a:r>
            <a:r>
              <a:rPr lang="en-GB" sz="2400" dirty="0"/>
              <a:t>” in </a:t>
            </a:r>
            <a:r>
              <a:rPr lang="en-GB" sz="2400" i="1" dirty="0"/>
              <a:t>The First Book</a:t>
            </a:r>
          </a:p>
          <a:p>
            <a:r>
              <a:rPr lang="en-GB" sz="2400" dirty="0"/>
              <a:t>	</a:t>
            </a:r>
          </a:p>
        </p:txBody>
      </p:sp>
      <p:pic>
        <p:nvPicPr>
          <p:cNvPr id="7" name="brightstr_sc88">
            <a:hlinkClick r:id="" action="ppaction://media"/>
            <a:extLst>
              <a:ext uri="{FF2B5EF4-FFF2-40B4-BE49-F238E27FC236}">
                <a16:creationId xmlns:a16="http://schemas.microsoft.com/office/drawing/2014/main" id="{7BCED6C8-881A-7189-6A4A-DB5DA83F9B8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15842" y="3613579"/>
            <a:ext cx="579691" cy="57969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61AF3C4-F648-FFFC-3F5C-4D8AE0C81D0A}"/>
              </a:ext>
            </a:extLst>
          </p:cNvPr>
          <p:cNvSpPr txBox="1"/>
          <p:nvPr/>
        </p:nvSpPr>
        <p:spPr>
          <a:xfrm>
            <a:off x="656400" y="3672593"/>
            <a:ext cx="8882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400" dirty="0"/>
              <a:t>Recording: played on the SC-88 (full patch)</a:t>
            </a:r>
          </a:p>
        </p:txBody>
      </p:sp>
    </p:spTree>
    <p:extLst>
      <p:ext uri="{BB962C8B-B14F-4D97-AF65-F5344CB8AC3E}">
        <p14:creationId xmlns:p14="http://schemas.microsoft.com/office/powerpoint/2010/main" val="133252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7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80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69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4" grpId="0"/>
      <p:bldP spid="3" grpId="0"/>
      <p:bldP spid="4" grpId="0"/>
      <p:bldP spid="6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125CB4-C3C0-3DF5-4F30-B082DFC62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994D7066-27EB-99F8-3F4D-D3090953F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9E8DEDE-9E5E-0F3F-D1C8-22AE56CCE6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FEFFE9E-2DD6-FB05-D4A2-9AD728D75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1016F239-DD21-A860-185B-2A0636A65E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E62BD827-65B3-61C9-E722-01A9505B4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E4CCCF40-A414-076F-B623-8220B10A2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42F44A01-22ED-8A46-5B51-BCA797345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CAB8517-2158-5A46-867A-6649FED39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773897C6-4ED3-8A8D-F280-2C474F208A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6782F93B-1C40-4E7E-1868-D6CD64DF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5D0EE6B3-9D53-8A1F-E742-BD9E4B9253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FF8B9B78-34C3-D8E9-9146-D054984F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4BB6A165-DF29-9785-9EFA-234065F11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Python scripts to improve the workflow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595CBD1A-6D7C-3F8F-CE30-17DA5726B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49" y="1031133"/>
            <a:ext cx="11031166" cy="53502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noProof="0" dirty="0">
                <a:solidFill>
                  <a:schemeClr val="tx2"/>
                </a:solidFill>
              </a:rPr>
              <a:t>Identify the samples (and give them friendly names)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C3E0ABD-405D-72C3-16D6-4ADC91489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4505" y="1956612"/>
            <a:ext cx="2447925" cy="38385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922D9ED-8C17-F13C-81D2-72B570EE9C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1183" y="1956612"/>
            <a:ext cx="2438400" cy="216217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4E4833D-03F4-8CA5-B6D4-B99C92D357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8336" y="1956612"/>
            <a:ext cx="2438400" cy="273367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90C7025-5692-BCF6-F799-72775A7ADB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190" y="1935665"/>
            <a:ext cx="2657475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43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9D43D0-E8BD-B5BA-E9DA-366C74E48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C4323583-F22C-2875-937D-DAD2351A9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9ECF7B9-FFFC-1E0E-2FC0-F65488642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D43AC84-22B1-0889-9B89-332B7084B5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2E1230AF-A1B1-ADEA-18BC-62B3278F07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B46DA3AA-362F-4E55-C8BE-AA8134515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0106C926-EAA7-2D7B-F74D-114D51DB8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60B820EF-A6BF-9CFF-A974-A360F87A30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B41A8C1-F508-E7E6-3A97-8E08CD290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D5789F2A-2CE5-A3C1-2370-579CE5B232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CC659725-A2AC-D9C6-7754-CC3E29E598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0454906F-38C5-5511-6323-57EDC5093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A28ACE92-E72C-9868-2491-2F458A04CF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C231F26D-074B-8EE6-5E32-2883D999D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Python scripts to improve the workflow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8C9A880F-C67F-F8E5-1046-E333DC3C9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49" y="1031133"/>
            <a:ext cx="11031166" cy="53502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noProof="0" dirty="0">
                <a:solidFill>
                  <a:schemeClr val="tx2"/>
                </a:solidFill>
              </a:rPr>
              <a:t>Identify the samples (and rename them)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noProof="0" dirty="0">
                <a:solidFill>
                  <a:schemeClr val="tx2"/>
                </a:solidFill>
              </a:rPr>
              <a:t>Write scripts to get statistics so you can plan ahead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50975C5-774E-D1EE-621E-B44D8EA14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085" y="1943366"/>
            <a:ext cx="5930630" cy="445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02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53D6ED-F23F-E79E-3340-F5C604248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A9B642F7-A259-360B-3AD7-CF1DE8A5E4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F2087C7-9B61-4082-9334-47BCB5AB0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6AF51A2-0508-56D2-73A5-CA2B1B16D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A48C729F-93F8-84AD-5349-20610E56A8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59ABCC1B-8C01-99F6-A84B-EA6F53E767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4E19FFB2-5DBF-9C22-7AE3-FD2B4CE43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ED205A18-B763-2E0D-49F9-5EF8096DA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973A13F-255A-F758-1C61-ED3159E65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82334E69-CC5F-C8C9-9C63-FC8D81C3D0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DBFB874F-83D8-B307-1C62-5FFB5B1139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8094E3E6-40FF-DE45-9AB1-E4F0EFC380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51D620A6-6812-0720-1031-B1D88AE9A0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389F2357-03A4-D406-2066-3844559E0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Python scripts to improve the workflow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890F26F-813D-42B0-F292-218C2A2E0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172" y="3680408"/>
            <a:ext cx="9184066" cy="291966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D7B78E-9A6A-11C8-A571-A35163CB98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72" y="833662"/>
            <a:ext cx="11053038" cy="271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111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6C760D-9843-FD2D-0DBF-0A01DD2FF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51AD99B4-ECA3-44CE-A260-AD992B5DE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A6A3DE4-8340-DBB8-4A41-DCCDBAD5C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B2218E7-A6C5-F8DC-B257-9F0E92C72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29D08B51-50DB-89B3-3953-2DED82F78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EEE10219-087D-85CF-3A9D-7C6BECA40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711105CD-2BB7-ACDD-8125-2A33DB8B8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DAA7CDF3-28C6-C48A-768C-40CF8A143D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1F633FC-B4A5-8D31-89C6-FE70B49B6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5D61B617-893D-A13C-36CC-53ABE17B9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030CC8EE-5E69-EF1C-014D-12E2D3E85D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7947847A-8AD6-D569-61B8-DA679C231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54F6146F-3E27-F81F-31E1-AFFDC59C3F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8C2D984A-1CE6-5892-8008-2B9E1D98C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Reaper script in Lua to improve the workflow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98ECAA-69B5-8157-802E-4590873D4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266" y="4726744"/>
            <a:ext cx="8362649" cy="11773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3E1ADE3-521D-E3C8-320B-731930FC01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002" y="975682"/>
            <a:ext cx="5703993" cy="3398571"/>
          </a:xfrm>
          <a:prstGeom prst="rect">
            <a:avLst/>
          </a:prstGeom>
        </p:spPr>
      </p:pic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0B2C92CC-72D1-F614-8F2E-98E4AC4EA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1501" y="1031132"/>
            <a:ext cx="4550754" cy="376460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noProof="0" dirty="0" err="1">
                <a:solidFill>
                  <a:schemeClr val="tx2"/>
                </a:solidFill>
              </a:rPr>
              <a:t>ReaScript</a:t>
            </a:r>
            <a:r>
              <a:rPr lang="en-GB" sz="2400" noProof="0" dirty="0">
                <a:solidFill>
                  <a:schemeClr val="tx2"/>
                </a:solidFill>
              </a:rPr>
              <a:t> to modify and route the midi files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noProof="0" dirty="0">
                <a:solidFill>
                  <a:schemeClr val="tx2"/>
                </a:solidFill>
              </a:rPr>
              <a:t>Conversion rules in a </a:t>
            </a:r>
            <a:r>
              <a:rPr lang="en-GB" sz="2400" noProof="0" dirty="0" err="1">
                <a:solidFill>
                  <a:schemeClr val="tx2"/>
                </a:solidFill>
              </a:rPr>
              <a:t>json</a:t>
            </a:r>
            <a:r>
              <a:rPr lang="en-GB" sz="2400" noProof="0" dirty="0">
                <a:solidFill>
                  <a:schemeClr val="tx2"/>
                </a:solidFill>
              </a:rPr>
              <a:t> file</a:t>
            </a:r>
          </a:p>
        </p:txBody>
      </p:sp>
    </p:spTree>
    <p:extLst>
      <p:ext uri="{BB962C8B-B14F-4D97-AF65-F5344CB8AC3E}">
        <p14:creationId xmlns:p14="http://schemas.microsoft.com/office/powerpoint/2010/main" val="40118694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F3DB41-032D-EEBF-3132-88E678AE4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FB8B5861-3A5D-A0CD-C191-3376FFB58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B235381-43C5-63BF-7E94-7101EA842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5597186-A156-51B0-7196-0BCD9057C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1A9E7848-C61F-60BD-0A37-302D5D145C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3D19A387-06A0-EFF3-E12E-5CD634A449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BCFC12C0-BA2D-EA92-78D2-75983F2D19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2A8693AF-EFD7-98E0-4906-79E391CC5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FF24891-65C4-BF21-4AB4-7E4E1E4C3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B383DB26-C1AB-FC7B-2B49-DBA175A471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C80005C4-CBA9-70B3-7521-AE01266C9D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4811DB7C-59D9-824D-74D9-C9043226CA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543FA62A-DFBA-6632-F9B8-DC57D67590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08352610-8EE3-29C6-1529-0D72D1769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Reaper script in Lua to improve the workflow</a:t>
            </a:r>
          </a:p>
        </p:txBody>
      </p:sp>
      <p:pic>
        <p:nvPicPr>
          <p:cNvPr id="8" name="Image 7" descr="Une image contenant capture d’écran, Logiciel multimédia, affichage, logiciel&#10;&#10;Description générée automatiquement">
            <a:extLst>
              <a:ext uri="{FF2B5EF4-FFF2-40B4-BE49-F238E27FC236}">
                <a16:creationId xmlns:a16="http://schemas.microsoft.com/office/drawing/2014/main" id="{9764E0B8-EA74-AA5D-EEDB-BA908435C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798" y="1048965"/>
            <a:ext cx="8804840" cy="495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856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6CBC60-4792-0D63-E886-BDB4AE551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15430532-0753-A8B5-84A1-90A8395CD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28E4B0C-0564-D7E0-0399-D2285FB9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D7C38F2-3B2A-5774-A561-C0AC3B692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9D3869AD-EAC8-F8AE-182E-7AB4FF789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5962D58B-8629-36B7-AE04-B6537671D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D54C1E01-05C3-FD71-12B2-592F17F65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1EA4E301-D4E8-84BF-A912-03BD928D9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15F9617-B11F-64D9-6A71-7DE6A7A4A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55927DDC-769C-4026-7E76-D960509EA3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E456BC55-FE93-B07A-DC7D-68BFEC63C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DE95A5AC-259A-2E14-5B5E-5A94E398D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5ED500CB-9086-A116-281B-DBEA3D07A6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A2D6E5E1-A6B0-F718-4B85-F882CACB0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Golden Sun’s custom synths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37E0797A-DB24-11AA-089E-DB910FDC1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49" y="1031133"/>
            <a:ext cx="11031166" cy="53502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noProof="0" dirty="0">
                <a:solidFill>
                  <a:schemeClr val="tx2"/>
                </a:solidFill>
              </a:rPr>
              <a:t>Custom synths hacked into the game by the Camelot </a:t>
            </a:r>
            <a:r>
              <a:rPr lang="en-GB" sz="2400" noProof="0" dirty="0" err="1">
                <a:solidFill>
                  <a:schemeClr val="tx2"/>
                </a:solidFill>
              </a:rPr>
              <a:t>devs</a:t>
            </a:r>
            <a:endParaRPr lang="en-GB" sz="2400" noProof="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noProof="0" dirty="0">
                <a:solidFill>
                  <a:schemeClr val="tx2"/>
                </a:solidFill>
              </a:rPr>
              <a:t>Three types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chemeClr val="tx2"/>
                </a:solidFill>
              </a:rPr>
              <a:t>M</a:t>
            </a:r>
            <a:r>
              <a:rPr lang="en-GB" sz="2400" noProof="0" dirty="0" err="1">
                <a:solidFill>
                  <a:schemeClr val="tx2"/>
                </a:solidFill>
              </a:rPr>
              <a:t>ultiple</a:t>
            </a:r>
            <a:r>
              <a:rPr lang="en-GB" sz="2400" noProof="0" dirty="0">
                <a:solidFill>
                  <a:schemeClr val="tx2"/>
                </a:solidFill>
              </a:rPr>
              <a:t> presets (different ADSRs)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chemeClr val="tx2"/>
                </a:solidFill>
              </a:rPr>
              <a:t>Custom parameters</a:t>
            </a:r>
            <a:endParaRPr lang="en-GB" sz="2400" noProof="0" dirty="0">
              <a:solidFill>
                <a:schemeClr val="tx2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9DF7C7-5404-64A4-10E3-0A8C257DE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905" y="3268687"/>
            <a:ext cx="4862346" cy="142573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A46D41-E4B2-13DB-A61C-C94BE0D63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4905" y="1594278"/>
            <a:ext cx="4895090" cy="14474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175D9FA-6020-B9D3-961B-F85C381F13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4906" y="4904134"/>
            <a:ext cx="4895090" cy="125075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C559EED-92AC-75D5-302C-946E5FA90CA3}"/>
              </a:ext>
            </a:extLst>
          </p:cNvPr>
          <p:cNvSpPr txBox="1"/>
          <p:nvPr/>
        </p:nvSpPr>
        <p:spPr>
          <a:xfrm>
            <a:off x="4363554" y="2628093"/>
            <a:ext cx="235001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fr-FR" sz="2200" dirty="0">
                <a:solidFill>
                  <a:schemeClr val="tx2"/>
                </a:solidFill>
              </a:rPr>
              <a:t>PWM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4687F0F-5CBB-F9F5-B16F-452F1157182D}"/>
              </a:ext>
            </a:extLst>
          </p:cNvPr>
          <p:cNvSpPr txBox="1"/>
          <p:nvPr/>
        </p:nvSpPr>
        <p:spPr>
          <a:xfrm>
            <a:off x="4434737" y="4222370"/>
            <a:ext cx="235001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fr-FR" sz="2200" dirty="0" err="1">
                <a:solidFill>
                  <a:schemeClr val="tx2"/>
                </a:solidFill>
              </a:rPr>
              <a:t>Sawtooth</a:t>
            </a:r>
            <a:endParaRPr lang="fr-FR" sz="2200" dirty="0">
              <a:solidFill>
                <a:schemeClr val="tx2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231CD23-D619-B285-AAB5-BF479CDE7EED}"/>
              </a:ext>
            </a:extLst>
          </p:cNvPr>
          <p:cNvSpPr txBox="1"/>
          <p:nvPr/>
        </p:nvSpPr>
        <p:spPr>
          <a:xfrm>
            <a:off x="4415595" y="5724003"/>
            <a:ext cx="235001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fr-FR" sz="2200" dirty="0">
                <a:solidFill>
                  <a:schemeClr val="tx2"/>
                </a:solidFill>
              </a:rPr>
              <a:t>Triangle</a:t>
            </a:r>
          </a:p>
        </p:txBody>
      </p:sp>
    </p:spTree>
    <p:extLst>
      <p:ext uri="{BB962C8B-B14F-4D97-AF65-F5344CB8AC3E}">
        <p14:creationId xmlns:p14="http://schemas.microsoft.com/office/powerpoint/2010/main" val="15112312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F25044-25DB-E7C2-75F4-ED7CA589A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255896ED-F582-5F99-E86E-4B6018E871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35E12D8-C6F2-CCB6-4082-EBE4342A1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21CF71D-B282-24EE-A14C-13CB01E0D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0C81D414-3B0F-BC1A-733D-A2F3EA0F6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6514DE91-8A0F-01CB-5DF4-0D64F1DDD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16AC8AEC-C763-2BF2-A8DC-B38668D597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8634ABDD-1025-CFA8-6099-432E77C76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0125939-962F-FD9E-08AE-871EDDF10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E7A14B14-EF77-4F96-F7AC-EA058FD3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832E8F88-4CBD-35DC-8FA9-B381154109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F5CA0C11-8364-6D4D-3192-BF65BEC7B6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3AC4F1CE-112F-1080-1D6E-017B6CB57A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8775FD88-84ED-245E-EF5F-35831E233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Golden Sun’s custom synths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317F128D-847D-0D20-C613-3FE11E2E3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49" y="1031133"/>
            <a:ext cx="11031166" cy="53502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noProof="0" dirty="0">
                <a:solidFill>
                  <a:schemeClr val="tx2"/>
                </a:solidFill>
              </a:rPr>
              <a:t>Approach 1: isolate and record synths from the rom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2400" noProof="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GB" sz="2400" noProof="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GB" sz="2400" noProof="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GB" sz="2400" noProof="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noProof="0" dirty="0">
                <a:solidFill>
                  <a:schemeClr val="tx2"/>
                </a:solidFill>
              </a:rPr>
              <a:t>Approach 2: reverse engineer the synths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6FC56A-174D-6087-E3E5-F9851A10E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79" y="1538430"/>
            <a:ext cx="11157626" cy="136019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F6A024-3453-880A-3B53-3691E37CD9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879" y="4095839"/>
            <a:ext cx="11046052" cy="139436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39A7C89-A473-5762-ADEB-9A466B829C11}"/>
              </a:ext>
            </a:extLst>
          </p:cNvPr>
          <p:cNvSpPr txBox="1"/>
          <p:nvPr/>
        </p:nvSpPr>
        <p:spPr>
          <a:xfrm>
            <a:off x="6245158" y="5688848"/>
            <a:ext cx="53307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400" dirty="0" err="1"/>
              <a:t>Thanks</a:t>
            </a:r>
            <a:r>
              <a:rPr lang="fr-FR" sz="2400" dirty="0"/>
              <a:t> to Michael </a:t>
            </a:r>
            <a:r>
              <a:rPr lang="fr-FR" sz="2400" dirty="0" err="1"/>
              <a:t>Panzlaff</a:t>
            </a:r>
            <a:r>
              <a:rPr lang="fr-FR" sz="2400" dirty="0"/>
              <a:t> (</a:t>
            </a:r>
            <a:r>
              <a:rPr lang="fr-FR" sz="2400" dirty="0" err="1"/>
              <a:t>ipatix</a:t>
            </a:r>
            <a:r>
              <a:rPr lang="fr-FR" sz="2400" dirty="0"/>
              <a:t>) for reverse-engineering the </a:t>
            </a:r>
            <a:r>
              <a:rPr lang="fr-FR" sz="2400" dirty="0" err="1"/>
              <a:t>synths</a:t>
            </a:r>
            <a:r>
              <a:rPr lang="fr-FR" sz="24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15827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72DE74-75D7-2896-EA17-88C297005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EE9984FB-0610-2539-7ADB-1EC53433B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A942B5B-2984-6663-D2ED-6ED140B8C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C8D9285-B33B-7A5E-EE89-CA78B54E4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D96067A1-2583-DF50-55A2-91B8036A76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18E1BA87-66BC-BEEF-723E-D6648A8D89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051FFE49-254C-643E-206E-80167CFC9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1A022970-A241-EB32-3981-DA92FF435E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D001DB9-1132-5CC4-0F9C-AB0CB8438D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26B593BE-5C86-3FAC-6326-FB702A95E4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DC365278-77D7-39EB-7301-D4EAC9D2D2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AB1534FF-C302-376E-5EBE-E0079831E4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35B5EB47-413F-CA31-2C5F-0CE312727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6F9D71BC-AA34-8975-8B45-4854782EB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 err="1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Agbplay</a:t>
            </a:r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by </a:t>
            </a:r>
            <a:r>
              <a:rPr lang="en-GB" sz="3600" noProof="0" dirty="0" err="1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ipatix</a:t>
            </a:r>
            <a:endParaRPr lang="en-GB" sz="3600" noProof="0" dirty="0">
              <a:solidFill>
                <a:schemeClr val="tx2"/>
              </a:solidFill>
              <a:latin typeface="Aptos Black" panose="020F050202020403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06EFBDD-8A33-F85F-0729-8E1EBD731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2236" y="2613288"/>
            <a:ext cx="4109171" cy="19157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DACC10-7786-BEE5-CF3D-DEF88BBFE0EB}"/>
              </a:ext>
            </a:extLst>
          </p:cNvPr>
          <p:cNvSpPr txBox="1"/>
          <p:nvPr/>
        </p:nvSpPr>
        <p:spPr>
          <a:xfrm>
            <a:off x="4712490" y="2151622"/>
            <a:ext cx="23686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 err="1"/>
              <a:t>agbplay</a:t>
            </a:r>
            <a:endParaRPr lang="fr-FR" sz="2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74568F6-3472-0C56-E37F-F5262B8710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033" y="3153831"/>
            <a:ext cx="1327653" cy="774464"/>
          </a:xfrm>
          <a:prstGeom prst="rect">
            <a:avLst/>
          </a:prstGeom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98AC9253-AA15-E2A9-4056-DB3988D64ABA}"/>
              </a:ext>
            </a:extLst>
          </p:cNvPr>
          <p:cNvSpPr/>
          <p:nvPr/>
        </p:nvSpPr>
        <p:spPr>
          <a:xfrm>
            <a:off x="2719398" y="3264922"/>
            <a:ext cx="801075" cy="43774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2915206-B917-5DB1-F494-599F891D21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1470" y="2910369"/>
            <a:ext cx="1165301" cy="116530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E9BF190-C0C4-5659-2FA4-C96A49C62C85}"/>
              </a:ext>
            </a:extLst>
          </p:cNvPr>
          <p:cNvSpPr txBox="1"/>
          <p:nvPr/>
        </p:nvSpPr>
        <p:spPr>
          <a:xfrm>
            <a:off x="603319" y="2560680"/>
            <a:ext cx="23686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/>
              <a:t>GBA rom</a:t>
            </a: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94DFDFFF-24F2-6D39-EF01-604D8AC60BBB}"/>
              </a:ext>
            </a:extLst>
          </p:cNvPr>
          <p:cNvSpPr/>
          <p:nvPr/>
        </p:nvSpPr>
        <p:spPr>
          <a:xfrm>
            <a:off x="8440773" y="3264922"/>
            <a:ext cx="801075" cy="43774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65F80FC-21B5-0E9E-8E01-90E820EC8A0C}"/>
              </a:ext>
            </a:extLst>
          </p:cNvPr>
          <p:cNvSpPr txBox="1"/>
          <p:nvPr/>
        </p:nvSpPr>
        <p:spPr>
          <a:xfrm>
            <a:off x="8949789" y="2117820"/>
            <a:ext cx="2368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/>
              <a:t>Direct output</a:t>
            </a:r>
          </a:p>
          <a:p>
            <a:pPr algn="ctr"/>
            <a:r>
              <a:rPr lang="fr-FR" sz="2400" dirty="0"/>
              <a:t>or export to </a:t>
            </a:r>
            <a:r>
              <a:rPr lang="fr-FR" sz="2400" dirty="0" err="1"/>
              <a:t>wav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3892712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07494B-6B58-5221-9672-046C0D2D7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6D615CD8-EFCB-774A-94F1-67A103533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8B2952F-F67E-3CE5-78B6-6193AC06D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518F03B-A164-8FBC-0E19-172281D04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6602C46E-C0FB-4C79-3D62-8863E25334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CF2B931B-AE81-058B-1CF2-212033D8E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4691598E-2948-341C-DBE8-6FDCFF5403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AA70CCE3-3EBE-A0F8-6F70-C81A4F199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AB7FABB-B361-11BE-C0D7-407789AEC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A24AC053-F967-106F-8F5B-B2E9FC4CB9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101084F3-6D8D-3B57-60AC-264859FEFD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C47FE3D0-EE75-764F-33BF-D59BEB2E6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4EB4E6FE-9BAE-C196-D857-100F9F224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EDE5358A-86AD-F694-57E8-8A4A6ECAD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Turning </a:t>
            </a:r>
            <a:r>
              <a:rPr lang="en-GB" sz="3600" noProof="0" dirty="0" err="1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agbplay</a:t>
            </a:r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into a VST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5576B139-1E88-0C3C-C1CC-6620CD156880}"/>
              </a:ext>
            </a:extLst>
          </p:cNvPr>
          <p:cNvSpPr/>
          <p:nvPr/>
        </p:nvSpPr>
        <p:spPr>
          <a:xfrm>
            <a:off x="3111204" y="2934419"/>
            <a:ext cx="801075" cy="43774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09A78F5-3601-A2B0-29AD-63A1FE413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6912" y="2570640"/>
            <a:ext cx="1165301" cy="1165301"/>
          </a:xfrm>
          <a:prstGeom prst="rect">
            <a:avLst/>
          </a:prstGeom>
        </p:spPr>
      </p:pic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C3D66045-F327-1705-A93A-CB2BA9DA94A7}"/>
              </a:ext>
            </a:extLst>
          </p:cNvPr>
          <p:cNvSpPr/>
          <p:nvPr/>
        </p:nvSpPr>
        <p:spPr>
          <a:xfrm>
            <a:off x="8958127" y="2934419"/>
            <a:ext cx="801075" cy="43774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EC5BE9C-F7D6-4869-162C-C6C8EB8D3F1D}"/>
              </a:ext>
            </a:extLst>
          </p:cNvPr>
          <p:cNvSpPr txBox="1"/>
          <p:nvPr/>
        </p:nvSpPr>
        <p:spPr>
          <a:xfrm>
            <a:off x="9595231" y="1854979"/>
            <a:ext cx="23686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/>
              <a:t>Direct output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0DF9EC2-0EBD-1DAF-33AB-60A01A667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6267" y="1790731"/>
            <a:ext cx="4704664" cy="234605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A4ECB2-792F-C5C5-CCE6-138854328D78}"/>
              </a:ext>
            </a:extLst>
          </p:cNvPr>
          <p:cNvSpPr txBox="1"/>
          <p:nvPr/>
        </p:nvSpPr>
        <p:spPr>
          <a:xfrm>
            <a:off x="537881" y="1578522"/>
            <a:ext cx="23686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/>
              <a:t>Midi files</a:t>
            </a:r>
          </a:p>
          <a:p>
            <a:pPr algn="ctr"/>
            <a:r>
              <a:rPr lang="fr-FR" sz="2400" dirty="0"/>
              <a:t>+ </a:t>
            </a:r>
            <a:r>
              <a:rPr lang="fr-FR" sz="2400" dirty="0" err="1"/>
              <a:t>soundfont</a:t>
            </a:r>
            <a:endParaRPr lang="fr-FR" sz="2400" dirty="0"/>
          </a:p>
          <a:p>
            <a:pPr algn="ctr"/>
            <a:r>
              <a:rPr lang="fr-FR" sz="2400" dirty="0"/>
              <a:t>+ </a:t>
            </a:r>
            <a:r>
              <a:rPr lang="fr-FR" sz="2400" dirty="0" err="1"/>
              <a:t>wav</a:t>
            </a:r>
            <a:r>
              <a:rPr lang="fr-FR" sz="2400" dirty="0"/>
              <a:t> </a:t>
            </a:r>
            <a:r>
              <a:rPr lang="fr-FR" sz="2400" dirty="0" err="1"/>
              <a:t>samples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DC4C592-28B9-3D11-BB18-B2E9CC53A7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72" y="2872390"/>
            <a:ext cx="2523963" cy="64059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DA4D3CA-8455-CCEA-8B35-C2F18A83FD86}"/>
              </a:ext>
            </a:extLst>
          </p:cNvPr>
          <p:cNvSpPr txBox="1"/>
          <p:nvPr/>
        </p:nvSpPr>
        <p:spPr>
          <a:xfrm>
            <a:off x="5164268" y="1184411"/>
            <a:ext cx="23686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/>
              <a:t>VST plugin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A9EABB7-8B99-6C25-26F6-EFA4F03411FD}"/>
              </a:ext>
            </a:extLst>
          </p:cNvPr>
          <p:cNvSpPr txBox="1"/>
          <p:nvPr/>
        </p:nvSpPr>
        <p:spPr>
          <a:xfrm>
            <a:off x="3996267" y="4529687"/>
            <a:ext cx="48292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 err="1"/>
              <a:t>External</a:t>
            </a:r>
            <a:r>
              <a:rPr lang="fr-FR" sz="2400" dirty="0"/>
              <a:t> </a:t>
            </a:r>
            <a:r>
              <a:rPr lang="fr-FR" sz="2400" dirty="0" err="1"/>
              <a:t>dependencies</a:t>
            </a:r>
            <a:r>
              <a:rPr lang="fr-FR" sz="2400" dirty="0"/>
              <a:t>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 err="1"/>
              <a:t>Juce</a:t>
            </a:r>
            <a:r>
              <a:rPr lang="fr-FR" sz="2400" dirty="0"/>
              <a:t> </a:t>
            </a:r>
            <a:r>
              <a:rPr lang="fr-FR" sz="2400" dirty="0" err="1"/>
              <a:t>framework</a:t>
            </a:r>
            <a:endParaRPr lang="fr-FR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 err="1"/>
              <a:t>TinySoundFont</a:t>
            </a:r>
            <a:r>
              <a:rPr lang="fr-FR" sz="2400" dirty="0"/>
              <a:t> by </a:t>
            </a:r>
            <a:r>
              <a:rPr lang="fr-FR" sz="2400" dirty="0" err="1"/>
              <a:t>schellingb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7292546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24316B-F96D-237C-4EE4-2338327F2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F8B15C35-0E5D-2E5D-20A4-336CF616E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26BC6B2-5CD9-F196-E9A3-C093B05F2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CA118353-2ECE-7067-8C09-B08A1A42F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061" y="2893870"/>
            <a:ext cx="5305828" cy="3247776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6302F50C-3AB5-5D12-8DF9-E978E77D26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32DBEB88-EA56-35E9-3129-934B694FD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82083E1C-4729-6BE8-40EA-AA053239A8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8405778E-0F4B-2687-23A3-15EB60D846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ADAA10C9-2E27-2550-822A-ED599D35E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4A8700A-11F6-62A9-2749-0DB04D6C9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D30ED6A7-2104-C283-B642-7A14F09EDF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8001AD97-05A9-151A-E4D7-0DA7737EC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D1B77FC7-ED05-0DEA-6052-0D804F762E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1753CDD4-8D07-7394-85B5-AB4C51EE1B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D25E2931-8680-3101-28A0-BF44B3D1F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Additional challenges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663EE1A-EB3D-757B-385C-8D61DE9D9E49}"/>
              </a:ext>
            </a:extLst>
          </p:cNvPr>
          <p:cNvSpPr txBox="1"/>
          <p:nvPr/>
        </p:nvSpPr>
        <p:spPr>
          <a:xfrm>
            <a:off x="6276678" y="1545854"/>
            <a:ext cx="23686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 err="1"/>
              <a:t>Alesis</a:t>
            </a:r>
            <a:r>
              <a:rPr lang="fr-FR" sz="2400" dirty="0"/>
              <a:t> DM5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5B1A96A-5634-762A-9FA0-8170C571D2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355" y="1502905"/>
            <a:ext cx="5169529" cy="5475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E53E667-3228-8CC8-2E05-8384FB9FA8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8387" y="3090182"/>
            <a:ext cx="1606814" cy="899817"/>
          </a:xfrm>
          <a:prstGeom prst="rect">
            <a:avLst/>
          </a:prstGeom>
        </p:spPr>
      </p:pic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C311805-96D7-CD69-BF72-C45D618DEED2}"/>
              </a:ext>
            </a:extLst>
          </p:cNvPr>
          <p:cNvCxnSpPr>
            <a:cxnSpLocks/>
          </p:cNvCxnSpPr>
          <p:nvPr/>
        </p:nvCxnSpPr>
        <p:spPr>
          <a:xfrm flipH="1" flipV="1">
            <a:off x="3091557" y="3471111"/>
            <a:ext cx="1158639" cy="8891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A279F2D1-DFEE-49FC-6655-B6CED5ED5E48}"/>
              </a:ext>
            </a:extLst>
          </p:cNvPr>
          <p:cNvCxnSpPr>
            <a:cxnSpLocks/>
          </p:cNvCxnSpPr>
          <p:nvPr/>
        </p:nvCxnSpPr>
        <p:spPr>
          <a:xfrm flipH="1" flipV="1">
            <a:off x="3074829" y="3868294"/>
            <a:ext cx="1149013" cy="12616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Image 24">
            <a:extLst>
              <a:ext uri="{FF2B5EF4-FFF2-40B4-BE49-F238E27FC236}">
                <a16:creationId xmlns:a16="http://schemas.microsoft.com/office/drawing/2014/main" id="{46C02843-5444-0F4A-96E2-639A69674B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0355" y="4754381"/>
            <a:ext cx="1473635" cy="1267326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3DA70D9C-DDED-A064-E046-761CD1F100A9}"/>
              </a:ext>
            </a:extLst>
          </p:cNvPr>
          <p:cNvCxnSpPr>
            <a:cxnSpLocks/>
          </p:cNvCxnSpPr>
          <p:nvPr/>
        </p:nvCxnSpPr>
        <p:spPr>
          <a:xfrm flipH="1">
            <a:off x="2939645" y="4588149"/>
            <a:ext cx="1310551" cy="59913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A9696EF8-41FD-8B96-AD55-0FCD5943BA7F}"/>
              </a:ext>
            </a:extLst>
          </p:cNvPr>
          <p:cNvCxnSpPr>
            <a:cxnSpLocks/>
          </p:cNvCxnSpPr>
          <p:nvPr/>
        </p:nvCxnSpPr>
        <p:spPr>
          <a:xfrm flipH="1" flipV="1">
            <a:off x="3007767" y="4137272"/>
            <a:ext cx="1232803" cy="16493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66423B7C-4A5A-6CEB-DAFA-4DAD30E3AD9C}"/>
              </a:ext>
            </a:extLst>
          </p:cNvPr>
          <p:cNvCxnSpPr>
            <a:cxnSpLocks/>
          </p:cNvCxnSpPr>
          <p:nvPr/>
        </p:nvCxnSpPr>
        <p:spPr>
          <a:xfrm flipH="1">
            <a:off x="2939645" y="5350317"/>
            <a:ext cx="1310551" cy="19114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77AACE0D-AF1A-8454-8C2B-82D1472921D8}"/>
              </a:ext>
            </a:extLst>
          </p:cNvPr>
          <p:cNvSpPr txBox="1"/>
          <p:nvPr/>
        </p:nvSpPr>
        <p:spPr>
          <a:xfrm>
            <a:off x="9423583" y="3022517"/>
            <a:ext cx="22526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/>
              <a:t>GS1 </a:t>
            </a:r>
            <a:r>
              <a:rPr lang="fr-FR" sz="2400" dirty="0" err="1"/>
              <a:t>Drumkit</a:t>
            </a:r>
            <a:endParaRPr lang="fr-FR" sz="2400" dirty="0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C92AAEC7-DAC2-3439-CED4-CBA2CC48CBC7}"/>
              </a:ext>
            </a:extLst>
          </p:cNvPr>
          <p:cNvSpPr txBox="1"/>
          <p:nvPr/>
        </p:nvSpPr>
        <p:spPr>
          <a:xfrm>
            <a:off x="9365567" y="3718425"/>
            <a:ext cx="23686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/>
              <a:t>GS2 </a:t>
            </a:r>
            <a:r>
              <a:rPr lang="fr-FR" sz="2400" dirty="0" err="1"/>
              <a:t>Drumkit</a:t>
            </a:r>
            <a:endParaRPr lang="fr-FR" sz="2400" dirty="0"/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62D292A0-EEAC-3303-3BAC-16DC3A9A234B}"/>
              </a:ext>
            </a:extLst>
          </p:cNvPr>
          <p:cNvSpPr txBox="1"/>
          <p:nvPr/>
        </p:nvSpPr>
        <p:spPr>
          <a:xfrm>
            <a:off x="9365566" y="4972545"/>
            <a:ext cx="2368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/>
              <a:t>Mario Tennis</a:t>
            </a:r>
          </a:p>
          <a:p>
            <a:pPr algn="ctr"/>
            <a:r>
              <a:rPr lang="fr-FR" sz="2400" dirty="0" err="1"/>
              <a:t>Drumkit</a:t>
            </a:r>
            <a:endParaRPr lang="fr-FR" sz="2400" dirty="0"/>
          </a:p>
        </p:txBody>
      </p: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827A817D-4E30-3D27-BFB0-186F29DEF329}"/>
              </a:ext>
            </a:extLst>
          </p:cNvPr>
          <p:cNvCxnSpPr>
            <a:cxnSpLocks/>
          </p:cNvCxnSpPr>
          <p:nvPr/>
        </p:nvCxnSpPr>
        <p:spPr>
          <a:xfrm flipH="1">
            <a:off x="6746523" y="3253349"/>
            <a:ext cx="2769565" cy="175876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63B2DF6C-512F-996B-493F-0C96F317244F}"/>
              </a:ext>
            </a:extLst>
          </p:cNvPr>
          <p:cNvCxnSpPr>
            <a:cxnSpLocks/>
          </p:cNvCxnSpPr>
          <p:nvPr/>
        </p:nvCxnSpPr>
        <p:spPr>
          <a:xfrm flipH="1" flipV="1">
            <a:off x="6793714" y="3711265"/>
            <a:ext cx="2769565" cy="206822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5F2C65AF-6027-FA88-71FB-73E36A1E7048}"/>
              </a:ext>
            </a:extLst>
          </p:cNvPr>
          <p:cNvCxnSpPr>
            <a:cxnSpLocks/>
          </p:cNvCxnSpPr>
          <p:nvPr/>
        </p:nvCxnSpPr>
        <p:spPr>
          <a:xfrm flipH="1">
            <a:off x="6793714" y="3971661"/>
            <a:ext cx="2769565" cy="42030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25DAE6A0-EE48-C646-F80C-A79CF04469C0}"/>
              </a:ext>
            </a:extLst>
          </p:cNvPr>
          <p:cNvCxnSpPr>
            <a:cxnSpLocks/>
          </p:cNvCxnSpPr>
          <p:nvPr/>
        </p:nvCxnSpPr>
        <p:spPr>
          <a:xfrm flipH="1">
            <a:off x="6788967" y="4010413"/>
            <a:ext cx="2750716" cy="61885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D516FC1B-9CE2-F3D8-91A4-AF60E674B148}"/>
              </a:ext>
            </a:extLst>
          </p:cNvPr>
          <p:cNvCxnSpPr>
            <a:cxnSpLocks/>
          </p:cNvCxnSpPr>
          <p:nvPr/>
        </p:nvCxnSpPr>
        <p:spPr>
          <a:xfrm flipH="1">
            <a:off x="6779542" y="5242784"/>
            <a:ext cx="2760141" cy="107533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46B1F9A5-02A7-F951-8D9B-BCF3095A0642}"/>
              </a:ext>
            </a:extLst>
          </p:cNvPr>
          <p:cNvCxnSpPr>
            <a:cxnSpLocks/>
          </p:cNvCxnSpPr>
          <p:nvPr/>
        </p:nvCxnSpPr>
        <p:spPr>
          <a:xfrm flipH="1">
            <a:off x="6779542" y="5312840"/>
            <a:ext cx="2736546" cy="47423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118C3F5A-BEF5-BC14-BE70-EC41E2500384}"/>
              </a:ext>
            </a:extLst>
          </p:cNvPr>
          <p:cNvCxnSpPr>
            <a:cxnSpLocks/>
          </p:cNvCxnSpPr>
          <p:nvPr/>
        </p:nvCxnSpPr>
        <p:spPr>
          <a:xfrm flipH="1">
            <a:off x="6772239" y="4064766"/>
            <a:ext cx="2801865" cy="1010772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82536E1-2B9D-CD68-4F02-A022C70B1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49" y="1031134"/>
            <a:ext cx="11031166" cy="52472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noProof="0" dirty="0">
                <a:solidFill>
                  <a:schemeClr val="tx2"/>
                </a:solidFill>
              </a:rPr>
              <a:t>The search for drum sounds</a:t>
            </a:r>
          </a:p>
        </p:txBody>
      </p:sp>
    </p:spTree>
    <p:extLst>
      <p:ext uri="{BB962C8B-B14F-4D97-AF65-F5344CB8AC3E}">
        <p14:creationId xmlns:p14="http://schemas.microsoft.com/office/powerpoint/2010/main" val="232780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0" grpId="0"/>
      <p:bldP spid="51" grpId="0"/>
      <p:bldP spid="5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9960E7-7CB1-A360-668A-9870BFAFD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94706618-C043-9C4E-675D-35D05671F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6E284A5-2E2F-BC07-690F-628E13A14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5977163-85C3-3F84-2B8E-9E5442119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C47863DD-DCF4-F369-A721-5EF4F606A1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0CA853FD-827C-2DB4-F420-41916E8053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33E927DC-E3E6-A702-7BA3-55817CBB0E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6449B1D2-6E7A-9A92-9388-B5C045CFB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670340F-9287-B9CF-B167-C8E210AA69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8B45DD76-E904-3974-A8A4-7D5453C56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9DB5D5A0-0ED6-D223-01F2-80B04DF176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23E6D92B-15B1-55FF-38E7-E05DA7532B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4B79DC00-4133-E5DE-502D-AE90265F4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6A6E65C8-6B88-E3DE-7282-A014BFD41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search for drum sounds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04EE4E5-ADB7-D16D-B0F2-A579626E8083}"/>
              </a:ext>
            </a:extLst>
          </p:cNvPr>
          <p:cNvSpPr txBox="1">
            <a:spLocks/>
          </p:cNvSpPr>
          <p:nvPr/>
        </p:nvSpPr>
        <p:spPr>
          <a:xfrm>
            <a:off x="226689" y="1053025"/>
            <a:ext cx="11031166" cy="507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b="1" dirty="0">
                <a:solidFill>
                  <a:schemeClr val="tx2"/>
                </a:solidFill>
              </a:rPr>
              <a:t>Example: </a:t>
            </a:r>
            <a:r>
              <a:rPr lang="fr-FR" sz="2400" dirty="0">
                <a:solidFill>
                  <a:schemeClr val="tx2"/>
                </a:solidFill>
              </a:rPr>
              <a:t>Ride </a:t>
            </a:r>
            <a:r>
              <a:rPr lang="fr-FR" sz="2400" dirty="0" err="1">
                <a:solidFill>
                  <a:schemeClr val="tx2"/>
                </a:solidFill>
              </a:rPr>
              <a:t>Cymbal</a:t>
            </a:r>
            <a:r>
              <a:rPr lang="fr-FR" sz="2400" dirty="0">
                <a:solidFill>
                  <a:schemeClr val="tx2"/>
                </a:solidFill>
              </a:rPr>
              <a:t> 1 (#51)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C0D867-4C81-9729-8AC4-4FFCE4D397BD}"/>
              </a:ext>
            </a:extLst>
          </p:cNvPr>
          <p:cNvSpPr txBox="1">
            <a:spLocks/>
          </p:cNvSpPr>
          <p:nvPr/>
        </p:nvSpPr>
        <p:spPr>
          <a:xfrm>
            <a:off x="226689" y="4291983"/>
            <a:ext cx="11031166" cy="5113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 err="1">
                <a:solidFill>
                  <a:schemeClr val="tx2"/>
                </a:solidFill>
              </a:rPr>
              <a:t>Extracted</a:t>
            </a:r>
            <a:r>
              <a:rPr lang="fr-FR" sz="2400" dirty="0">
                <a:solidFill>
                  <a:schemeClr val="tx2"/>
                </a:solidFill>
              </a:rPr>
              <a:t> </a:t>
            </a:r>
            <a:r>
              <a:rPr lang="fr-FR" sz="2400" dirty="0" err="1">
                <a:solidFill>
                  <a:schemeClr val="tx2"/>
                </a:solidFill>
              </a:rPr>
              <a:t>from</a:t>
            </a:r>
            <a:r>
              <a:rPr lang="fr-FR" sz="2400" dirty="0">
                <a:solidFill>
                  <a:schemeClr val="tx2"/>
                </a:solidFill>
              </a:rPr>
              <a:t> Mario Golf </a:t>
            </a:r>
            <a:r>
              <a:rPr lang="fr-FR" sz="2400" dirty="0" err="1">
                <a:solidFill>
                  <a:schemeClr val="tx2"/>
                </a:solidFill>
              </a:rPr>
              <a:t>Toadstool</a:t>
            </a:r>
            <a:r>
              <a:rPr lang="fr-FR" sz="2400" dirty="0">
                <a:solidFill>
                  <a:schemeClr val="tx2"/>
                </a:solidFill>
              </a:rPr>
              <a:t> Tour, </a:t>
            </a:r>
            <a:r>
              <a:rPr lang="fr-FR" sz="2400" dirty="0" err="1">
                <a:solidFill>
                  <a:schemeClr val="tx2"/>
                </a:solidFill>
              </a:rPr>
              <a:t>GameCube</a:t>
            </a:r>
            <a:r>
              <a:rPr lang="fr-FR" sz="2400" dirty="0">
                <a:solidFill>
                  <a:schemeClr val="tx2"/>
                </a:solidFill>
              </a:rPr>
              <a:t> (16-bit, 32 kHz) 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45A77193-864F-3D66-435B-FA34D2F6B6C5}"/>
              </a:ext>
            </a:extLst>
          </p:cNvPr>
          <p:cNvSpPr txBox="1">
            <a:spLocks/>
          </p:cNvSpPr>
          <p:nvPr/>
        </p:nvSpPr>
        <p:spPr>
          <a:xfrm>
            <a:off x="210797" y="1747348"/>
            <a:ext cx="11031166" cy="507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 err="1">
                <a:solidFill>
                  <a:schemeClr val="tx2"/>
                </a:solidFill>
              </a:rPr>
              <a:t>Extracted</a:t>
            </a:r>
            <a:r>
              <a:rPr lang="fr-FR" sz="2400" dirty="0">
                <a:solidFill>
                  <a:schemeClr val="tx2"/>
                </a:solidFill>
              </a:rPr>
              <a:t> </a:t>
            </a:r>
            <a:r>
              <a:rPr lang="fr-FR" sz="2400" dirty="0" err="1">
                <a:solidFill>
                  <a:schemeClr val="tx2"/>
                </a:solidFill>
              </a:rPr>
              <a:t>from</a:t>
            </a:r>
            <a:r>
              <a:rPr lang="fr-FR" sz="2400" dirty="0">
                <a:solidFill>
                  <a:schemeClr val="tx2"/>
                </a:solidFill>
              </a:rPr>
              <a:t> Golden Sun 2, GBA (8-bit, 31 536 Hz)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16ACC6-C045-6D2F-97B5-2287D9623C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517" y="2250765"/>
            <a:ext cx="10334593" cy="148494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CD62CB2-9A6E-3A99-E6E2-1AF7DBA5F3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517" y="4918667"/>
            <a:ext cx="10441364" cy="1426987"/>
          </a:xfrm>
          <a:prstGeom prst="rect">
            <a:avLst/>
          </a:prstGeom>
        </p:spPr>
      </p:pic>
      <p:pic>
        <p:nvPicPr>
          <p:cNvPr id="19" name="drum_51_gs2">
            <a:hlinkClick r:id="" action="ppaction://media"/>
            <a:extLst>
              <a:ext uri="{FF2B5EF4-FFF2-40B4-BE49-F238E27FC236}">
                <a16:creationId xmlns:a16="http://schemas.microsoft.com/office/drawing/2014/main" id="{54273D58-2A82-C970-C709-543F079181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25747" y="1614085"/>
            <a:ext cx="487363" cy="487362"/>
          </a:xfrm>
          <a:prstGeom prst="rect">
            <a:avLst/>
          </a:prstGeom>
        </p:spPr>
      </p:pic>
      <p:pic>
        <p:nvPicPr>
          <p:cNvPr id="21" name="drum_51_mgtt">
            <a:hlinkClick r:id="" action="ppaction://media"/>
            <a:extLst>
              <a:ext uri="{FF2B5EF4-FFF2-40B4-BE49-F238E27FC236}">
                <a16:creationId xmlns:a16="http://schemas.microsoft.com/office/drawing/2014/main" id="{331BECF8-BC32-9566-F45D-6561911A56D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25747" y="4275656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7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33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BDA579-3BFF-2A48-D4D4-5D309D9AD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95286626-BDBC-99E5-8EFD-F947BA824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92B3DC0-2569-95A3-66CB-F05AC57FC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8E38788-DD48-8EA6-61AD-E00A01CC9D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BD48FEC5-C92B-4946-C098-C805EE4C2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4960FAFD-7323-1D03-19F4-70A38134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A3B780C6-57B5-095E-48D0-2B3531143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A49BA71E-64A8-160B-F9B5-CB8AC42E21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4335D15-99AC-5B40-E79D-0C14080F9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C5A290BB-7DF3-4D96-F1C2-475CF6C21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17D7F80F-0EC7-D1ED-9EBB-835D1AB5A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361A19DC-F835-FFF3-D8AA-B580DE8AB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72695823-0651-7E32-E4B6-95F094C0D5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68FD76A5-743B-B724-FA04-28B2FD915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Other challenges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11B879C-4A9A-0C2A-7E76-200894C68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168" y="2643553"/>
            <a:ext cx="8667345" cy="165614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E95C477E-3082-BCE0-6A1D-3FA6C0384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49" y="1031134"/>
            <a:ext cx="11031166" cy="52472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noProof="0" dirty="0">
                <a:solidFill>
                  <a:schemeClr val="tx2"/>
                </a:solidFill>
              </a:rPr>
              <a:t>The search for drum sounds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13807453-559A-A8B4-9B4B-0E34DDEEA57B}"/>
              </a:ext>
            </a:extLst>
          </p:cNvPr>
          <p:cNvSpPr txBox="1">
            <a:spLocks/>
          </p:cNvSpPr>
          <p:nvPr/>
        </p:nvSpPr>
        <p:spPr>
          <a:xfrm>
            <a:off x="544749" y="1555861"/>
            <a:ext cx="11031166" cy="510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chemeClr val="tx2"/>
                </a:solidFill>
              </a:rPr>
              <a:t>Custom LFO (modulation): tempo-based pitch bending (BPM affects update rate)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B26692F7-2BB0-D96B-B98A-69D0D2D9EA48}"/>
              </a:ext>
            </a:extLst>
          </p:cNvPr>
          <p:cNvSpPr txBox="1">
            <a:spLocks/>
          </p:cNvSpPr>
          <p:nvPr/>
        </p:nvSpPr>
        <p:spPr>
          <a:xfrm>
            <a:off x="544749" y="2047737"/>
            <a:ext cx="11031166" cy="510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chemeClr val="tx2"/>
                </a:solidFill>
              </a:rPr>
              <a:t>Some samples were altered in post-production (ex: Steel Drums)</a:t>
            </a:r>
          </a:p>
        </p:txBody>
      </p:sp>
    </p:spTree>
    <p:extLst>
      <p:ext uri="{BB962C8B-B14F-4D97-AF65-F5344CB8AC3E}">
        <p14:creationId xmlns:p14="http://schemas.microsoft.com/office/powerpoint/2010/main" val="331834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5755F4-81A3-8A8C-18F1-48A85BFEE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33916E96-58FC-B1B9-7249-D3E93D4719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EB2032-12BD-CA7E-C141-689A98374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39CEB23-D0BD-D0B5-8E04-2A0C2BCA8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396E17AB-E710-D113-3C62-CF5B7CBE9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35DF2E2E-E4E8-B697-D954-A4850906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7D81171D-1BFA-C48C-97C0-523B41F91C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77B26270-D183-5B47-04CE-BD51263F8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E494B7C-3CBE-15B3-984B-4C3EC4544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05969480-6626-1749-78A8-C4D652F047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A318EFD7-A7CC-412E-79FD-3A4E6685F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BA13C7C3-014A-7D86-1688-25982C1DB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54E2D40C-8EDC-C859-41C4-23C37FC00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BA3F57C5-AC99-9072-2AD1-51521C29E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Final mix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32BB3BD-E37D-05A8-8507-6F1D3EA4F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51" y="1255432"/>
            <a:ext cx="11206264" cy="378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6895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EDD4E-00E6-9479-AB29-F4A892C19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2FCC5F40-7392-B1BC-4189-F5C027B30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C36ACFA-078E-922B-B823-617C3F7CA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9A98320-C07D-4997-EAD2-4FA0A5C75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FED08453-CC03-5869-D56F-7EEA7E8B1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7B734209-ECC8-A342-5ECA-4D01225170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BBF96272-A68D-6EDE-D7D8-E4675D50F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58CEE1FA-7641-761C-B8F4-C229C7E77D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E5EB913-1CCA-9105-7339-02920D865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91568650-F588-B6CF-8D96-0CD98B150A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338AFFD3-8759-DECA-30DB-498FDD86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16A29A10-9CFB-4D5E-56C9-1F84F0C85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0B403674-C7B6-5EB9-B57E-FC21034ED2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BC59B70A-0AFC-B879-608E-63B58CED0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Examples of restored tracks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A0BF5496-3DD6-D6B8-8D39-A39D2E31F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49" y="1031133"/>
            <a:ext cx="11031166" cy="6335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noProof="0" dirty="0">
                <a:solidFill>
                  <a:schemeClr val="tx2"/>
                </a:solidFill>
              </a:rPr>
              <a:t>Drums of </a:t>
            </a:r>
            <a:r>
              <a:rPr lang="en-GB" sz="3200" noProof="0" dirty="0" err="1">
                <a:solidFill>
                  <a:schemeClr val="tx2"/>
                </a:solidFill>
              </a:rPr>
              <a:t>Daila</a:t>
            </a:r>
            <a:r>
              <a:rPr lang="en-GB" sz="3200" noProof="0" dirty="0">
                <a:solidFill>
                  <a:schemeClr val="tx2"/>
                </a:solidFill>
              </a:rPr>
              <a:t> (Golden Sun 2, track 8)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7C8CF49-912B-9E8B-0BD9-A2CCB5E35E54}"/>
              </a:ext>
            </a:extLst>
          </p:cNvPr>
          <p:cNvSpPr txBox="1">
            <a:spLocks/>
          </p:cNvSpPr>
          <p:nvPr/>
        </p:nvSpPr>
        <p:spPr>
          <a:xfrm>
            <a:off x="396652" y="4314101"/>
            <a:ext cx="11031166" cy="5113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 err="1">
                <a:solidFill>
                  <a:schemeClr val="tx2"/>
                </a:solidFill>
              </a:rPr>
              <a:t>Restored</a:t>
            </a:r>
            <a:r>
              <a:rPr lang="fr-FR" sz="2400" dirty="0">
                <a:solidFill>
                  <a:schemeClr val="tx2"/>
                </a:solidFill>
              </a:rPr>
              <a:t> version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F7C10C-1EAA-9626-80E0-68ECEAD0A0AB}"/>
              </a:ext>
            </a:extLst>
          </p:cNvPr>
          <p:cNvSpPr txBox="1">
            <a:spLocks/>
          </p:cNvSpPr>
          <p:nvPr/>
        </p:nvSpPr>
        <p:spPr>
          <a:xfrm>
            <a:off x="380760" y="1769466"/>
            <a:ext cx="3247657" cy="507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chemeClr val="tx2"/>
                </a:solidFill>
              </a:rPr>
              <a:t>Original version (GBA)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B736E39-C31E-264E-BCCA-C6A4942829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509" y="2214887"/>
            <a:ext cx="11215992" cy="156211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C58C62-D3BF-C92A-15DD-EEB60A50BE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509" y="4840168"/>
            <a:ext cx="11215992" cy="1536437"/>
          </a:xfrm>
          <a:prstGeom prst="rect">
            <a:avLst/>
          </a:prstGeom>
        </p:spPr>
      </p:pic>
      <p:pic>
        <p:nvPicPr>
          <p:cNvPr id="10" name="daila_drums_gba">
            <a:hlinkClick r:id="" action="ppaction://media"/>
            <a:extLst>
              <a:ext uri="{FF2B5EF4-FFF2-40B4-BE49-F238E27FC236}">
                <a16:creationId xmlns:a16="http://schemas.microsoft.com/office/drawing/2014/main" id="{8CCA1CEC-61D1-B296-E7C9-28560042A4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63880" y="1570240"/>
            <a:ext cx="487363" cy="487363"/>
          </a:xfrm>
          <a:prstGeom prst="rect">
            <a:avLst/>
          </a:prstGeom>
        </p:spPr>
      </p:pic>
      <p:pic>
        <p:nvPicPr>
          <p:cNvPr id="11" name="daila_drums_restored">
            <a:hlinkClick r:id="" action="ppaction://media"/>
            <a:extLst>
              <a:ext uri="{FF2B5EF4-FFF2-40B4-BE49-F238E27FC236}">
                <a16:creationId xmlns:a16="http://schemas.microsoft.com/office/drawing/2014/main" id="{2297561D-D98A-2C5A-B9BD-DF0A485296E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55693" y="4214263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5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4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04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EDD4E-00E6-9479-AB29-F4A892C19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2FCC5F40-7392-B1BC-4189-F5C027B30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C36ACFA-078E-922B-B823-617C3F7CA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9A98320-C07D-4997-EAD2-4FA0A5C75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FED08453-CC03-5869-D56F-7EEA7E8B1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7B734209-ECC8-A342-5ECA-4D01225170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BBF96272-A68D-6EDE-D7D8-E4675D50F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58CEE1FA-7641-761C-B8F4-C229C7E77D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E5EB913-1CCA-9105-7339-02920D865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91568650-F588-B6CF-8D96-0CD98B150A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338AFFD3-8759-DECA-30DB-498FDD86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16A29A10-9CFB-4D5E-56C9-1F84F0C85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0B403674-C7B6-5EB9-B57E-FC21034ED2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BC59B70A-0AFC-B879-608E-63B58CED0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Examples of restored tracks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A0BF5496-3DD6-D6B8-8D39-A39D2E31F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49" y="1031133"/>
            <a:ext cx="11031166" cy="6335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noProof="0" dirty="0">
                <a:solidFill>
                  <a:schemeClr val="tx2"/>
                </a:solidFill>
              </a:rPr>
              <a:t>Boss Battle (Golden Sun 2, track 11)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7C8CF49-912B-9E8B-0BD9-A2CCB5E35E54}"/>
              </a:ext>
            </a:extLst>
          </p:cNvPr>
          <p:cNvSpPr txBox="1">
            <a:spLocks/>
          </p:cNvSpPr>
          <p:nvPr/>
        </p:nvSpPr>
        <p:spPr>
          <a:xfrm>
            <a:off x="396652" y="4314101"/>
            <a:ext cx="11031166" cy="5113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 err="1">
                <a:solidFill>
                  <a:schemeClr val="tx2"/>
                </a:solidFill>
              </a:rPr>
              <a:t>Restored</a:t>
            </a:r>
            <a:r>
              <a:rPr lang="fr-FR" sz="2400" dirty="0">
                <a:solidFill>
                  <a:schemeClr val="tx2"/>
                </a:solidFill>
              </a:rPr>
              <a:t> version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F7C10C-1EAA-9626-80E0-68ECEAD0A0AB}"/>
              </a:ext>
            </a:extLst>
          </p:cNvPr>
          <p:cNvSpPr txBox="1">
            <a:spLocks/>
          </p:cNvSpPr>
          <p:nvPr/>
        </p:nvSpPr>
        <p:spPr>
          <a:xfrm>
            <a:off x="380760" y="1769466"/>
            <a:ext cx="3247657" cy="507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chemeClr val="tx2"/>
                </a:solidFill>
              </a:rPr>
              <a:t>Original version (GBA)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C5EE019-1709-1ED4-8A34-0C1D4C7D20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062" y="2235408"/>
            <a:ext cx="11089719" cy="15364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6866AC7-95AB-EF5B-4EF4-AEFE9925B5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062" y="4861515"/>
            <a:ext cx="11103024" cy="1524094"/>
          </a:xfrm>
          <a:prstGeom prst="rect">
            <a:avLst/>
          </a:prstGeom>
        </p:spPr>
      </p:pic>
      <p:pic>
        <p:nvPicPr>
          <p:cNvPr id="12" name="bossbattle2_gba">
            <a:hlinkClick r:id="" action="ppaction://media"/>
            <a:extLst>
              <a:ext uri="{FF2B5EF4-FFF2-40B4-BE49-F238E27FC236}">
                <a16:creationId xmlns:a16="http://schemas.microsoft.com/office/drawing/2014/main" id="{341833F1-C550-9C12-FB24-6C05976F03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875820" y="1626374"/>
            <a:ext cx="487362" cy="487363"/>
          </a:xfrm>
          <a:prstGeom prst="rect">
            <a:avLst/>
          </a:prstGeom>
        </p:spPr>
      </p:pic>
      <p:pic>
        <p:nvPicPr>
          <p:cNvPr id="13" name="bossbattle2_restored">
            <a:hlinkClick r:id="" action="ppaction://media"/>
            <a:extLst>
              <a:ext uri="{FF2B5EF4-FFF2-40B4-BE49-F238E27FC236}">
                <a16:creationId xmlns:a16="http://schemas.microsoft.com/office/drawing/2014/main" id="{32A2509F-9F5F-9EC3-D686-B120A2BC9B1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875820" y="4272090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13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7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06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0D1B37-437D-49A9-F9E9-403C82C5F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4BF8B9B2-9D8B-8411-DEA1-BC5CB5FA3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5C01E8D-C7FB-EA45-9B91-AD617070B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938C9BE-EAE2-811D-F600-CE19917CA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9" name="Freeform: Shape 36">
              <a:extLst>
                <a:ext uri="{FF2B5EF4-FFF2-40B4-BE49-F238E27FC236}">
                  <a16:creationId xmlns:a16="http://schemas.microsoft.com/office/drawing/2014/main" id="{B3F1F2BD-8DB2-CD44-A679-BB0997BFBF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:a16="http://schemas.microsoft.com/office/drawing/2014/main" id="{59B60223-EE26-1E50-D11A-105641EB6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:a16="http://schemas.microsoft.com/office/drawing/2014/main" id="{652B96C8-42BA-AC99-30C6-AF219DCE77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9">
              <a:extLst>
                <a:ext uri="{FF2B5EF4-FFF2-40B4-BE49-F238E27FC236}">
                  <a16:creationId xmlns:a16="http://schemas.microsoft.com/office/drawing/2014/main" id="{8BAB0630-1360-FCBC-4E55-C2CD89260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521D836-77B9-F97D-48BE-3F744B32C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5" name="Freeform: Shape 42">
              <a:extLst>
                <a:ext uri="{FF2B5EF4-FFF2-40B4-BE49-F238E27FC236}">
                  <a16:creationId xmlns:a16="http://schemas.microsoft.com/office/drawing/2014/main" id="{1CEB11A2-847B-6B74-1D9C-4A1B51344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28466D3D-99CB-73F3-A82D-AE763BAB28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EE7A039B-D527-3C9A-6E52-C49EF7C6E3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719E36D4-BA19-4B07-0863-AA02D73D9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97A0723F-DC11-7B0C-103E-86850270F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164105"/>
            <a:ext cx="11031166" cy="633564"/>
          </a:xfrm>
        </p:spPr>
        <p:txBody>
          <a:bodyPr anchor="b">
            <a:normAutofit/>
          </a:bodyPr>
          <a:lstStyle/>
          <a:p>
            <a:r>
              <a:rPr lang="en-GB" sz="3600" noProof="0" dirty="0">
                <a:solidFill>
                  <a:schemeClr val="tx2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Thank you!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50AECF-07F8-6C1C-03C0-F2D83885A743}"/>
              </a:ext>
            </a:extLst>
          </p:cNvPr>
          <p:cNvSpPr txBox="1"/>
          <p:nvPr/>
        </p:nvSpPr>
        <p:spPr>
          <a:xfrm>
            <a:off x="412967" y="1054102"/>
            <a:ext cx="114645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All my source code is available on:</a:t>
            </a:r>
          </a:p>
          <a:p>
            <a:r>
              <a:rPr lang="en-US" sz="2400" dirty="0">
                <a:solidFill>
                  <a:schemeClr val="tx2"/>
                </a:solidFill>
              </a:rPr>
              <a:t>	</a:t>
            </a:r>
            <a:r>
              <a:rPr lang="en-US" sz="2400" dirty="0">
                <a:solidFill>
                  <a:schemeClr val="tx2"/>
                </a:solidFill>
                <a:hlinkClick r:id="rId3"/>
              </a:rPr>
              <a:t>https://github.com/justedni</a:t>
            </a:r>
            <a:endParaRPr lang="en-US" sz="2400" dirty="0">
              <a:solidFill>
                <a:schemeClr val="tx2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 err="1">
                <a:solidFill>
                  <a:schemeClr val="tx2"/>
                </a:solidFill>
              </a:rPr>
              <a:t>Youtube</a:t>
            </a:r>
            <a:r>
              <a:rPr lang="en-US" sz="2400" dirty="0">
                <a:solidFill>
                  <a:schemeClr val="tx2"/>
                </a:solidFill>
              </a:rPr>
              <a:t> channel with the full restored soundtrack:</a:t>
            </a:r>
          </a:p>
          <a:p>
            <a:r>
              <a:rPr lang="en-US" sz="2400" dirty="0">
                <a:solidFill>
                  <a:schemeClr val="tx2"/>
                </a:solidFill>
              </a:rPr>
              <a:t>	</a:t>
            </a:r>
            <a:r>
              <a:rPr lang="en-US" sz="2400" dirty="0">
                <a:solidFill>
                  <a:schemeClr val="tx2"/>
                </a:solidFill>
                <a:hlinkClick r:id="rId4"/>
              </a:rPr>
              <a:t>https://www.youtube.com/@JusteDni</a:t>
            </a:r>
            <a:endParaRPr lang="en-US" sz="2400" dirty="0">
              <a:solidFill>
                <a:schemeClr val="tx2"/>
              </a:solidFill>
            </a:endParaRPr>
          </a:p>
          <a:p>
            <a:pPr algn="r"/>
            <a:r>
              <a:rPr lang="en-US" sz="2400" dirty="0">
                <a:solidFill>
                  <a:schemeClr val="tx2"/>
                </a:solidFill>
              </a:rPr>
              <a:t>(or just google “Vincent Dortel”)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12917B-82C4-9C0A-E87E-959E58EB9B60}"/>
              </a:ext>
            </a:extLst>
          </p:cNvPr>
          <p:cNvSpPr txBox="1"/>
          <p:nvPr/>
        </p:nvSpPr>
        <p:spPr>
          <a:xfrm>
            <a:off x="4255393" y="5462789"/>
            <a:ext cx="774853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b="1" dirty="0">
                <a:solidFill>
                  <a:schemeClr val="tx2"/>
                </a:solidFill>
              </a:rPr>
              <a:t>Special thanks</a:t>
            </a:r>
          </a:p>
          <a:p>
            <a:pPr algn="r"/>
            <a:r>
              <a:rPr lang="en-US" sz="2400" dirty="0" err="1">
                <a:solidFill>
                  <a:schemeClr val="tx2"/>
                </a:solidFill>
              </a:rPr>
              <a:t>Coaltergeist</a:t>
            </a:r>
            <a:r>
              <a:rPr lang="en-US" sz="2400" dirty="0">
                <a:solidFill>
                  <a:schemeClr val="tx2"/>
                </a:solidFill>
              </a:rPr>
              <a:t>, </a:t>
            </a:r>
            <a:r>
              <a:rPr lang="en-US" sz="2400" dirty="0" err="1">
                <a:solidFill>
                  <a:schemeClr val="tx2"/>
                </a:solidFill>
              </a:rPr>
              <a:t>Cyanne</a:t>
            </a:r>
            <a:endParaRPr lang="en-US" sz="2400" dirty="0">
              <a:solidFill>
                <a:schemeClr val="tx2"/>
              </a:solidFill>
            </a:endParaRPr>
          </a:p>
          <a:p>
            <a:pPr algn="r"/>
            <a:r>
              <a:rPr lang="en-US" sz="2400" dirty="0" err="1">
                <a:solidFill>
                  <a:schemeClr val="tx2"/>
                </a:solidFill>
              </a:rPr>
              <a:t>FreeJusticeHere</a:t>
            </a:r>
            <a:r>
              <a:rPr lang="en-US" sz="2400" dirty="0">
                <a:solidFill>
                  <a:schemeClr val="tx2"/>
                </a:solidFill>
              </a:rPr>
              <a:t>, </a:t>
            </a:r>
            <a:r>
              <a:rPr lang="en-US" sz="2400" dirty="0" err="1">
                <a:solidFill>
                  <a:schemeClr val="tx2"/>
                </a:solidFill>
              </a:rPr>
              <a:t>ipatix</a:t>
            </a:r>
            <a:r>
              <a:rPr lang="en-US" sz="2400" dirty="0">
                <a:solidFill>
                  <a:schemeClr val="tx2"/>
                </a:solidFill>
              </a:rPr>
              <a:t>, </a:t>
            </a:r>
            <a:r>
              <a:rPr lang="en-US" sz="2400" dirty="0" err="1">
                <a:solidFill>
                  <a:schemeClr val="tx2"/>
                </a:solidFill>
              </a:rPr>
              <a:t>TheAdorableOsha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071FBE6-3035-BD43-89D9-CA14F99F58D9}"/>
              </a:ext>
            </a:extLst>
          </p:cNvPr>
          <p:cNvSpPr txBox="1"/>
          <p:nvPr/>
        </p:nvSpPr>
        <p:spPr>
          <a:xfrm>
            <a:off x="3171217" y="3884620"/>
            <a:ext cx="883271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tx2"/>
                </a:solidFill>
              </a:rPr>
              <a:t>Recommended </a:t>
            </a:r>
            <a:r>
              <a:rPr lang="en-US" sz="2400" b="1" dirty="0" err="1">
                <a:solidFill>
                  <a:schemeClr val="tx2"/>
                </a:solidFill>
              </a:rPr>
              <a:t>Youtube</a:t>
            </a:r>
            <a:r>
              <a:rPr lang="en-US" sz="2400" b="1" dirty="0">
                <a:solidFill>
                  <a:schemeClr val="tx2"/>
                </a:solidFill>
              </a:rPr>
              <a:t> channels</a:t>
            </a:r>
          </a:p>
          <a:p>
            <a:pPr algn="r"/>
            <a:r>
              <a:rPr lang="en-US" sz="2200" b="1" dirty="0">
                <a:solidFill>
                  <a:schemeClr val="tx2"/>
                </a:solidFill>
              </a:rPr>
              <a:t>(about game music restoration)</a:t>
            </a:r>
          </a:p>
          <a:p>
            <a:pPr algn="r"/>
            <a:r>
              <a:rPr lang="en-US" sz="2400" dirty="0">
                <a:solidFill>
                  <a:schemeClr val="tx2"/>
                </a:solidFill>
              </a:rPr>
              <a:t>Mathew Valente (</a:t>
            </a:r>
            <a:r>
              <a:rPr lang="en-US" sz="2400" dirty="0" err="1">
                <a:solidFill>
                  <a:schemeClr val="tx2"/>
                </a:solidFill>
              </a:rPr>
              <a:t>tssf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algn="r"/>
            <a:r>
              <a:rPr lang="en-US" sz="2400" dirty="0" err="1">
                <a:solidFill>
                  <a:schemeClr val="tx2"/>
                </a:solidFill>
              </a:rPr>
              <a:t>Jammin</a:t>
            </a:r>
            <a:r>
              <a:rPr lang="en-US" sz="2400" dirty="0">
                <a:solidFill>
                  <a:schemeClr val="tx2"/>
                </a:solidFill>
              </a:rPr>
              <a:t>’ Sam Miller</a:t>
            </a:r>
          </a:p>
        </p:txBody>
      </p:sp>
    </p:spTree>
    <p:extLst>
      <p:ext uri="{BB962C8B-B14F-4D97-AF65-F5344CB8AC3E}">
        <p14:creationId xmlns:p14="http://schemas.microsoft.com/office/powerpoint/2010/main" val="602601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4730</TotalTime>
  <Words>1064</Words>
  <Application>Microsoft Office PowerPoint</Application>
  <PresentationFormat>Grand écran</PresentationFormat>
  <Paragraphs>193</Paragraphs>
  <Slides>32</Slides>
  <Notes>0</Notes>
  <HiddenSlides>0</HiddenSlides>
  <MMClips>13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8" baseType="lpstr">
      <vt:lpstr>Aptos</vt:lpstr>
      <vt:lpstr>Aptos Black</vt:lpstr>
      <vt:lpstr>Aptos Display</vt:lpstr>
      <vt:lpstr>Arial</vt:lpstr>
      <vt:lpstr>Wingdings</vt:lpstr>
      <vt:lpstr>Office Theme</vt:lpstr>
      <vt:lpstr>Présentation PowerPoint</vt:lpstr>
      <vt:lpstr>Golden Sun 1 &amp; 2</vt:lpstr>
      <vt:lpstr>About me</vt:lpstr>
      <vt:lpstr>What are we trying to do?</vt:lpstr>
      <vt:lpstr>What is game music restoration?</vt:lpstr>
      <vt:lpstr>Extracting the data</vt:lpstr>
      <vt:lpstr>Présentation PowerPoint</vt:lpstr>
      <vt:lpstr>Extracting the data</vt:lpstr>
      <vt:lpstr>Where to find the original samples?</vt:lpstr>
      <vt:lpstr>Where to find the original samples?</vt:lpstr>
      <vt:lpstr>Where to find the original samples?</vt:lpstr>
      <vt:lpstr>Restoring the samples</vt:lpstr>
      <vt:lpstr>Restoring the samples</vt:lpstr>
      <vt:lpstr>Restoring the samples</vt:lpstr>
      <vt:lpstr>Single sample vs Full patch</vt:lpstr>
      <vt:lpstr>Single sample vs Full patch</vt:lpstr>
      <vt:lpstr>Python scripts to improve the workflow</vt:lpstr>
      <vt:lpstr>Python scripts to improve the workflow</vt:lpstr>
      <vt:lpstr>Python scripts to improve the workflow</vt:lpstr>
      <vt:lpstr>Reaper script in Lua to improve the workflow</vt:lpstr>
      <vt:lpstr>Reaper script in Lua to improve the workflow</vt:lpstr>
      <vt:lpstr>Golden Sun’s custom synths</vt:lpstr>
      <vt:lpstr>Golden Sun’s custom synths</vt:lpstr>
      <vt:lpstr>Agbplay by ipatix</vt:lpstr>
      <vt:lpstr>Turning agbplay into a VST</vt:lpstr>
      <vt:lpstr>Additional challenges</vt:lpstr>
      <vt:lpstr>The search for drum sounds</vt:lpstr>
      <vt:lpstr>Other challenges</vt:lpstr>
      <vt:lpstr>Final mix</vt:lpstr>
      <vt:lpstr>Examples of restored tracks</vt:lpstr>
      <vt:lpstr>Examples of restored tracks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Vincent Dortel</dc:creator>
  <cp:lastModifiedBy>Vincent Dortel</cp:lastModifiedBy>
  <cp:revision>118</cp:revision>
  <dcterms:created xsi:type="dcterms:W3CDTF">2024-10-04T09:38:12Z</dcterms:created>
  <dcterms:modified xsi:type="dcterms:W3CDTF">2024-10-28T18:57:11Z</dcterms:modified>
</cp:coreProperties>
</file>