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Exo 2" panose="020B0604020202020204" charset="0"/>
      <p:regular r:id="rId23"/>
      <p:bold r:id="rId24"/>
      <p:italic r:id="rId25"/>
      <p:boldItalic r:id="rId26"/>
    </p:embeddedFont>
    <p:embeddedFont>
      <p:font typeface="Exo 2 ExtraLight" panose="020B0604020202020204" charset="0"/>
      <p:regular r:id="rId27"/>
      <p:bold r:id="rId28"/>
      <p:italic r:id="rId29"/>
      <p:boldItalic r:id="rId30"/>
    </p:embeddedFont>
    <p:embeddedFont>
      <p:font typeface="Exo 2 Medium" panose="020B0604020202020204" charset="0"/>
      <p:regular r:id="rId31"/>
      <p:bold r:id="rId32"/>
      <p:italic r:id="rId33"/>
      <p:boldItalic r:id="rId34"/>
    </p:embeddedFont>
    <p:embeddedFont>
      <p:font typeface="Exo 2 Thin" panose="020B0604020202020204" charset="0"/>
      <p:regular r:id="rId35"/>
      <p:bold r:id="rId36"/>
      <p:italic r:id="rId37"/>
      <p:boldItalic r:id="rId38"/>
    </p:embeddedFont>
    <p:embeddedFont>
      <p:font typeface="Inconsolata" pitchFamily="1" charset="0"/>
      <p:regular r:id="rId39"/>
      <p:bold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9184">
          <p15:clr>
            <a:srgbClr val="747775"/>
          </p15:clr>
        </p15:guide>
        <p15:guide id="4" pos="9298">
          <p15:clr>
            <a:srgbClr val="747775"/>
          </p15:clr>
        </p15:guide>
        <p15:guide id="5" pos="9751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hfeXcZgjOyl8YMjv5vkngto2GB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DA2EEF-2E26-4FD8-883C-75574B71E48E}">
  <a:tblStyle styleId="{59DA2EEF-2E26-4FD8-883C-75574B71E48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96"/>
      </p:cViewPr>
      <p:guideLst>
        <p:guide orient="horz" pos="2160"/>
        <p:guide pos="2880"/>
        <p:guide pos="9184"/>
        <p:guide pos="9298"/>
        <p:guide pos="97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c9c3898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g30c9c3898f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0b7be4f43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" name="Google Shape;81;g30b7be4f43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e6ab2e07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5" name="Google Shape;95;g30e6ab2e07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0e6ab2e0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g30e6ab2e0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b="0" i="0">
                <a:latin typeface="Exo 2 Medium"/>
                <a:ea typeface="Exo 2 Medium"/>
                <a:cs typeface="Exo 2 Medium"/>
                <a:sym typeface="Exo 2 Medium"/>
              </a:rPr>
              <a:t>Decidiamo se mettere questi dettagli in un’altra slide. Sample rate Usage44.1 kHz:Audio cd quality and the most commonly used sample rate in music recordings.48 kHz:Professional digital video equipment and also the sampling rate of a lot of professional audio gear such as mixers and recorders.88.2 kHz:Not often used – doubling of the cd-quality, can sometimes be found.96 kHz:DVD audio quality from stereo-mixes up 5.1-surround-mixes.192 kHz:DVD audio quality for stereo-mixes.</a:t>
            </a:r>
            <a:endParaRPr b="0" i="0"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0ba0fa1a0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Aliases out of audible range may still be a problem, not for our ears b</a:t>
            </a:r>
            <a:r>
              <a:rPr lang="it-IT" sz="11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u</a:t>
            </a:r>
            <a:r>
              <a:rPr lang="it-IT" sz="11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t for audio devices (e.g., your tweeters might not like them) and processors.</a:t>
            </a:r>
            <a:endParaRPr/>
          </a:p>
        </p:txBody>
      </p:sp>
      <p:sp>
        <p:nvSpPr>
          <p:cNvPr id="141" name="Google Shape;141;g30ba0fa1a0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eeec9fab9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Aliases out of audible range may still be a problem, not for our ears b</a:t>
            </a:r>
            <a:r>
              <a:rPr lang="it-IT" sz="11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u</a:t>
            </a:r>
            <a:r>
              <a:rPr lang="it-IT" sz="11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t for audio devices (e.g., your tweeters might not like them) and processors.</a:t>
            </a:r>
            <a:endParaRPr/>
          </a:p>
        </p:txBody>
      </p:sp>
      <p:sp>
        <p:nvSpPr>
          <p:cNvPr id="149" name="Google Shape;149;g30eeec9fab9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eeec9fab9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Aliases out of audible range may still be a problem, not for our ears b</a:t>
            </a:r>
            <a:r>
              <a:rPr lang="it-IT" sz="11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u</a:t>
            </a:r>
            <a:r>
              <a:rPr lang="it-IT" sz="11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t for audio devices (e.g., your tweeters might not like them) and processors.</a:t>
            </a:r>
            <a:endParaRPr/>
          </a:p>
        </p:txBody>
      </p:sp>
      <p:sp>
        <p:nvSpPr>
          <p:cNvPr id="172" name="Google Shape;172;g30eeec9fab9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210" name="Google Shape;2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248" name="Google Shape;2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0eeec9fab9_0_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262" name="Google Shape;262;g30eeec9fab9_0_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0eeec9fab9_0_4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282" name="Google Shape;282;g30eeec9fab9_0_4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0eeec9fab9_0_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307" name="Google Shape;307;g30eeec9fab9_0_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0e6ab2e07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337" name="Google Shape;337;g30e6ab2e07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346" name="Google Shape;3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358" name="Google Shape;3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17" name="Google Shape;4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0e6ab2e07f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44" name="Google Shape;444;g30e6ab2e07f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53" name="Google Shape;4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fc4e5f3c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1" name="Google Shape;471;g2fc4e5f3c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hyperlink" Target="https://www.directout.e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hyperlink" Target="https://en.wikipedia.org/wiki/Nyquist%E2%80%93Shannon_sampling_theore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5" Type="http://schemas.openxmlformats.org/officeDocument/2006/relationships/image" Target="../media/image18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6.jp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hyperlink" Target="https://authors.library.caltech.edu/records/rmhds-22q28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36.png"/><Relationship Id="rId4" Type="http://schemas.openxmlformats.org/officeDocument/2006/relationships/image" Target="../media/image3.png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hyperlink" Target="https://docs.scipy.org/doc/scipy/reference/generated/scipy.signal.upfirdn.html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.png"/><Relationship Id="rId7" Type="http://schemas.openxmlformats.org/officeDocument/2006/relationships/hyperlink" Target="mailto:michele.mirabella@dspcraft.co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hristian.gilli@dspcraft.com" TargetMode="External"/><Relationship Id="rId5" Type="http://schemas.openxmlformats.org/officeDocument/2006/relationships/hyperlink" Target="https://www.dspcraft.com/src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g30c9c3898ff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b7be4f438_0_2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g30b7be4f438_0_2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Who We Are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85" name="Google Shape;85;g30b7be4f438_0_2"/>
          <p:cNvSpPr/>
          <p:nvPr/>
        </p:nvSpPr>
        <p:spPr>
          <a:xfrm rot="-1896450">
            <a:off x="-520285" y="-663988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g30b7be4f438_0_2"/>
          <p:cNvPicPr preferRelativeResize="0"/>
          <p:nvPr/>
        </p:nvPicPr>
        <p:blipFill rotWithShape="1">
          <a:blip r:embed="rId4">
            <a:alphaModFix/>
          </a:blip>
          <a:srcRect l="27895" t="22240" r="29830" b="37882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30b7be4f438_0_2"/>
          <p:cNvSpPr/>
          <p:nvPr/>
        </p:nvSpPr>
        <p:spPr>
          <a:xfrm>
            <a:off x="3354964" y="2770094"/>
            <a:ext cx="2434037" cy="3045011"/>
          </a:xfrm>
          <a:prstGeom prst="flowChartOffpageConnector">
            <a:avLst/>
          </a:prstGeom>
          <a:solidFill>
            <a:schemeClr val="accent1"/>
          </a:solidFill>
          <a:ln w="25400" cap="flat" cmpd="sng">
            <a:solidFill>
              <a:srgbClr val="0828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30b7be4f438_0_2"/>
          <p:cNvSpPr/>
          <p:nvPr/>
        </p:nvSpPr>
        <p:spPr>
          <a:xfrm>
            <a:off x="12497805" y="2770094"/>
            <a:ext cx="2434037" cy="3045011"/>
          </a:xfrm>
          <a:prstGeom prst="flowChartOffpageConnector">
            <a:avLst/>
          </a:prstGeom>
          <a:solidFill>
            <a:schemeClr val="accent1"/>
          </a:solidFill>
          <a:ln w="25400" cap="flat" cmpd="sng">
            <a:solidFill>
              <a:srgbClr val="0828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30b7be4f438_0_2"/>
          <p:cNvSpPr txBox="1"/>
          <p:nvPr/>
        </p:nvSpPr>
        <p:spPr>
          <a:xfrm>
            <a:off x="2853439" y="6123325"/>
            <a:ext cx="34371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2200" b="1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Christian Gilli</a:t>
            </a:r>
            <a:endParaRPr sz="2200" b="1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Exo 2"/>
              <a:buChar char="●"/>
            </a:pPr>
            <a:r>
              <a:rPr lang="it-IT" sz="2000" b="0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Software Engineer</a:t>
            </a:r>
            <a:endParaRPr sz="2000" b="0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Exo 2"/>
              <a:buChar char="●"/>
            </a:pPr>
            <a:r>
              <a:rPr lang="it-IT" sz="2000" b="1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MSc</a:t>
            </a:r>
            <a:endParaRPr sz="2000" b="0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Exo 2"/>
              <a:buChar char="●"/>
            </a:pPr>
            <a:r>
              <a:rPr lang="it-IT" sz="2000">
                <a:latin typeface="Exo 2"/>
                <a:ea typeface="Exo 2"/>
                <a:cs typeface="Exo 2"/>
                <a:sym typeface="Exo 2"/>
              </a:rPr>
              <a:t>7</a:t>
            </a:r>
            <a:r>
              <a:rPr lang="it-IT" sz="2000" b="0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+ years in the pro audio industry</a:t>
            </a:r>
            <a:endParaRPr sz="2000" b="0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Exo 2"/>
              <a:buChar char="●"/>
            </a:pPr>
            <a:r>
              <a:rPr lang="it-IT" sz="2000" b="0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Performance optimi</a:t>
            </a:r>
            <a:r>
              <a:rPr lang="it-IT" sz="2000">
                <a:latin typeface="Exo 2"/>
                <a:ea typeface="Exo 2"/>
                <a:cs typeface="Exo 2"/>
                <a:sym typeface="Exo 2"/>
              </a:rPr>
              <a:t>s</a:t>
            </a:r>
            <a:r>
              <a:rPr lang="it-IT" sz="2000" b="0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ation of numerical software</a:t>
            </a:r>
            <a:endParaRPr sz="2000" b="0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90" name="Google Shape;90;g30b7be4f438_0_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795538" y="2933025"/>
            <a:ext cx="1838587" cy="225433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30b7be4f438_0_2"/>
          <p:cNvSpPr txBox="1"/>
          <p:nvPr/>
        </p:nvSpPr>
        <p:spPr>
          <a:xfrm>
            <a:off x="11882438" y="6123325"/>
            <a:ext cx="36648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2200" b="1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Michele Mirabella</a:t>
            </a:r>
            <a:endParaRPr sz="2200" b="1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Exo 2"/>
              <a:buChar char="●"/>
            </a:pPr>
            <a:r>
              <a:rPr lang="it-IT" sz="2000" b="0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Electronic Engineer</a:t>
            </a:r>
            <a:endParaRPr sz="2000" b="0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Exo 2"/>
              <a:buChar char="●"/>
            </a:pPr>
            <a:r>
              <a:rPr lang="it-IT" sz="2000" b="1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PhD</a:t>
            </a:r>
            <a:r>
              <a:rPr lang="it-IT" sz="2000" b="0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 Student in ICT</a:t>
            </a:r>
            <a:endParaRPr sz="2000" b="0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Exo 2"/>
              <a:buChar char="●"/>
            </a:pPr>
            <a:r>
              <a:rPr lang="it-IT" sz="2000" b="0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High mobility comm</a:t>
            </a:r>
            <a:r>
              <a:rPr lang="it-IT" sz="2000">
                <a:latin typeface="Exo 2"/>
                <a:ea typeface="Exo 2"/>
                <a:cs typeface="Exo 2"/>
                <a:sym typeface="Exo 2"/>
              </a:rPr>
              <a:t>.</a:t>
            </a:r>
            <a:r>
              <a:rPr lang="it-IT" sz="2000" b="0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 towards 6G</a:t>
            </a:r>
            <a:endParaRPr sz="2000" b="0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Exo 2"/>
              <a:buChar char="●"/>
            </a:pPr>
            <a:r>
              <a:rPr lang="it-IT" sz="2000" b="0" i="1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Joint communication and sensing</a:t>
            </a:r>
            <a:r>
              <a:rPr lang="it-IT" sz="2000" b="0" i="0" u="none" strike="noStrike" cap="non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 (JCAS) systems</a:t>
            </a:r>
            <a:endParaRPr sz="2000" b="0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92" name="Google Shape;92;g30b7be4f438_0_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95300" y="2933025"/>
            <a:ext cx="1753375" cy="2336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e6ab2e07f_0_15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30e6ab2e07f_0_15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Outline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99" name="Google Shape;99;g30e6ab2e07f_0_15"/>
          <p:cNvSpPr/>
          <p:nvPr/>
        </p:nvSpPr>
        <p:spPr>
          <a:xfrm rot="-1896450">
            <a:off x="-521124" y="-663472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g30e6ab2e07f_0_15"/>
          <p:cNvPicPr preferRelativeResize="0"/>
          <p:nvPr/>
        </p:nvPicPr>
        <p:blipFill rotWithShape="1">
          <a:blip r:embed="rId4">
            <a:alphaModFix/>
          </a:blip>
          <a:srcRect l="27892" t="22239" r="29833" b="37883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1;g30f49896f82_0_3">
            <a:extLst>
              <a:ext uri="{FF2B5EF4-FFF2-40B4-BE49-F238E27FC236}">
                <a16:creationId xmlns:a16="http://schemas.microsoft.com/office/drawing/2014/main" id="{76E86B4F-6D6F-A302-9F91-C496B63A1D65}"/>
              </a:ext>
            </a:extLst>
          </p:cNvPr>
          <p:cNvSpPr txBox="1"/>
          <p:nvPr/>
        </p:nvSpPr>
        <p:spPr>
          <a:xfrm>
            <a:off x="454350" y="1946800"/>
            <a:ext cx="17379300" cy="78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82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xo 2"/>
              <a:buChar char="➔"/>
            </a:pP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What</a:t>
            </a: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is</a:t>
            </a: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sample rate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conversion</a:t>
            </a: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and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why</a:t>
            </a: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it</a:t>
            </a: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is</a:t>
            </a: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important</a:t>
            </a:r>
            <a:endParaRPr sz="40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xo 2"/>
              <a:buChar char="➔"/>
            </a:pP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Mathematical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foundations</a:t>
            </a: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of sample rate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conversion</a:t>
            </a:r>
            <a:endParaRPr sz="40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xo 2"/>
              <a:buChar char="➔"/>
            </a:pP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What</a:t>
            </a: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makes a good sample rate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converter</a:t>
            </a:r>
            <a:endParaRPr sz="40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xo 2"/>
              <a:buChar char="➔"/>
            </a:pP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Comparison</a:t>
            </a: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of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different</a:t>
            </a:r>
            <a:r>
              <a:rPr lang="it-IT" sz="40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r>
              <a:rPr lang="it-IT" sz="4000" dirty="0" err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implementations</a:t>
            </a:r>
            <a:endParaRPr sz="40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e6ab2e07f_0_0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30e6ab2e07f_0_0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Intro: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ample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R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ate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C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onversion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08" name="Google Shape;108;g30e6ab2e07f_0_0"/>
          <p:cNvSpPr/>
          <p:nvPr/>
        </p:nvSpPr>
        <p:spPr>
          <a:xfrm rot="-1896450">
            <a:off x="-521124" y="-663472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g30e6ab2e07f_0_0"/>
          <p:cNvPicPr preferRelativeResize="0"/>
          <p:nvPr/>
        </p:nvPicPr>
        <p:blipFill rotWithShape="1">
          <a:blip r:embed="rId4">
            <a:alphaModFix/>
          </a:blip>
          <a:srcRect l="27892" t="22239" r="29833" b="37883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30e6ab2e07f_0_0"/>
          <p:cNvSpPr txBox="1"/>
          <p:nvPr/>
        </p:nvSpPr>
        <p:spPr>
          <a:xfrm>
            <a:off x="454350" y="1946800"/>
            <a:ext cx="17379300" cy="13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S</a:t>
            </a: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ample </a:t>
            </a:r>
            <a:r>
              <a:rPr lang="it-IT" sz="32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R</a:t>
            </a: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ate </a:t>
            </a:r>
            <a:r>
              <a:rPr lang="it-IT" sz="32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C</a:t>
            </a: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onversion (SRC) is the process of </a:t>
            </a:r>
            <a:r>
              <a:rPr lang="it-IT" sz="32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converting </a:t>
            </a: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discrete samples from one sample rate to a different sample rate.</a:t>
            </a:r>
            <a:endParaRPr sz="140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pic>
        <p:nvPicPr>
          <p:cNvPr id="111" name="Google Shape;111;g30e6ab2e07f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9468" y="4152232"/>
            <a:ext cx="8954182" cy="41572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0e6ab2e07f_0_0"/>
          <p:cNvSpPr txBox="1"/>
          <p:nvPr/>
        </p:nvSpPr>
        <p:spPr>
          <a:xfrm>
            <a:off x="524688" y="3738193"/>
            <a:ext cx="7880700" cy="12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b="0" i="0" u="sng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Sampling</a:t>
            </a: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: measuring the signal amplitude at even intervals</a:t>
            </a:r>
            <a:endParaRPr sz="32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13" name="Google Shape;113;g30e6ab2e07f_0_0"/>
          <p:cNvSpPr/>
          <p:nvPr/>
        </p:nvSpPr>
        <p:spPr>
          <a:xfrm>
            <a:off x="454350" y="3737525"/>
            <a:ext cx="8010000" cy="148800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14" name="Google Shape;114;g30e6ab2e07f_0_0"/>
          <p:cNvSpPr txBox="1"/>
          <p:nvPr/>
        </p:nvSpPr>
        <p:spPr>
          <a:xfrm>
            <a:off x="524688" y="5602963"/>
            <a:ext cx="7880700" cy="12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b="0" i="0" u="sng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Sample</a:t>
            </a: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: a single measurement of a waveform/signal</a:t>
            </a:r>
            <a:endParaRPr sz="32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15" name="Google Shape;115;g30e6ab2e07f_0_0"/>
          <p:cNvSpPr/>
          <p:nvPr/>
        </p:nvSpPr>
        <p:spPr>
          <a:xfrm>
            <a:off x="460049" y="5453488"/>
            <a:ext cx="8010000" cy="148800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16" name="Google Shape;116;g30e6ab2e07f_0_0"/>
          <p:cNvSpPr/>
          <p:nvPr/>
        </p:nvSpPr>
        <p:spPr>
          <a:xfrm>
            <a:off x="454349" y="7400963"/>
            <a:ext cx="8010000" cy="148800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17" name="Google Shape;117;g30e6ab2e07f_0_0"/>
          <p:cNvSpPr txBox="1"/>
          <p:nvPr/>
        </p:nvSpPr>
        <p:spPr>
          <a:xfrm>
            <a:off x="524688" y="7517075"/>
            <a:ext cx="7880700" cy="12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b="0" i="0" u="sng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Sample </a:t>
            </a:r>
            <a:r>
              <a:rPr lang="it-IT" sz="3200" u="sng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R</a:t>
            </a:r>
            <a:r>
              <a:rPr lang="it-IT" sz="3200" b="0" i="0" u="sng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ate</a:t>
            </a: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: the </a:t>
            </a:r>
            <a:r>
              <a:rPr lang="it-IT" sz="32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frequency</a:t>
            </a: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 at which samples are taken per second (Hz)</a:t>
            </a:r>
            <a:endParaRPr sz="140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Why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ample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ate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C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onversion?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24" name="Google Shape;124;p1"/>
          <p:cNvSpPr/>
          <p:nvPr/>
        </p:nvSpPr>
        <p:spPr>
          <a:xfrm rot="-1896450">
            <a:off x="-520285" y="-663988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4">
            <a:alphaModFix/>
          </a:blip>
          <a:srcRect l="27895" t="22240" r="29830" b="37882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"/>
          <p:cNvSpPr txBox="1"/>
          <p:nvPr/>
        </p:nvSpPr>
        <p:spPr>
          <a:xfrm>
            <a:off x="454350" y="1946800"/>
            <a:ext cx="17379300" cy="132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Typically, digital audio is recorded, stored and played back at more than one sample rate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 txBox="1"/>
          <p:nvPr/>
        </p:nvSpPr>
        <p:spPr>
          <a:xfrm>
            <a:off x="603819" y="3365867"/>
            <a:ext cx="10166758" cy="125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In both the audio recording and playback, it is often necessary or convenient to </a:t>
            </a:r>
            <a:r>
              <a:rPr lang="it-IT" sz="28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synchronize streams at different frequencies.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454350" y="3365875"/>
            <a:ext cx="10465800" cy="156210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pic>
        <p:nvPicPr>
          <p:cNvPr id="129" name="Google Shape;12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08422" y="3790137"/>
            <a:ext cx="5084885" cy="488149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"/>
          <p:cNvSpPr/>
          <p:nvPr/>
        </p:nvSpPr>
        <p:spPr>
          <a:xfrm>
            <a:off x="5842671" y="5424856"/>
            <a:ext cx="5077375" cy="377298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grpSp>
        <p:nvGrpSpPr>
          <p:cNvPr id="131" name="Google Shape;131;p1"/>
          <p:cNvGrpSpPr/>
          <p:nvPr/>
        </p:nvGrpSpPr>
        <p:grpSpPr>
          <a:xfrm>
            <a:off x="454350" y="5412483"/>
            <a:ext cx="5123579" cy="3785353"/>
            <a:chOff x="454350" y="5131127"/>
            <a:chExt cx="5123579" cy="3785353"/>
          </a:xfrm>
        </p:grpSpPr>
        <p:sp>
          <p:nvSpPr>
            <p:cNvPr id="132" name="Google Shape;132;p1"/>
            <p:cNvSpPr/>
            <p:nvPr/>
          </p:nvSpPr>
          <p:spPr>
            <a:xfrm>
              <a:off x="454350" y="5143500"/>
              <a:ext cx="5084885" cy="377298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endParaRPr>
            </a:p>
          </p:txBody>
        </p:sp>
        <p:sp>
          <p:nvSpPr>
            <p:cNvPr id="133" name="Google Shape;133;p1"/>
            <p:cNvSpPr txBox="1"/>
            <p:nvPr/>
          </p:nvSpPr>
          <p:spPr>
            <a:xfrm>
              <a:off x="454350" y="5155873"/>
              <a:ext cx="4592435" cy="3760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marR="0" lvl="0" indent="-4572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Char char="•"/>
              </a:pPr>
              <a:r>
                <a:rPr lang="it-IT" sz="28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Distribution media limited support (e.g., CDs only support 44.1 kHz sample rates)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endParaRPr>
            </a:p>
            <a:p>
              <a:pPr marL="457200" marR="0" lvl="0" indent="-4572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Char char="•"/>
              </a:pPr>
              <a:r>
                <a:rPr lang="it-IT" sz="28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No standard sample rate for audio recording</a:t>
              </a:r>
              <a:endParaRPr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endParaRPr>
            </a:p>
          </p:txBody>
        </p:sp>
        <p:pic>
          <p:nvPicPr>
            <p:cNvPr id="134" name="Google Shape;134;p1" descr="Immagine che contiene clipart, logo, simbolo, Elementi grafici&#10;&#10;Descrizione generata automaticamente"/>
            <p:cNvPicPr preferRelativeResize="0"/>
            <p:nvPr/>
          </p:nvPicPr>
          <p:blipFill rotWithShape="1">
            <a:blip r:embed="rId6">
              <a:alphaModFix/>
            </a:blip>
            <a:srcRect l="5345" t="7941" r="61422" b="43596"/>
            <a:stretch/>
          </p:blipFill>
          <p:spPr>
            <a:xfrm>
              <a:off x="4455784" y="7063233"/>
              <a:ext cx="774357" cy="1129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" descr="Immagine che contiene cerchio, elettronica, Dispositivo di archiviazione dati, testo&#10;&#10;Descrizione generata automaticamente"/>
            <p:cNvPicPr preferRelativeResize="0"/>
            <p:nvPr/>
          </p:nvPicPr>
          <p:blipFill rotWithShape="1">
            <a:blip r:embed="rId7">
              <a:alphaModFix/>
            </a:blip>
            <a:srcRect l="4769" t="53973" r="62923" b="-617"/>
            <a:stretch/>
          </p:blipFill>
          <p:spPr>
            <a:xfrm>
              <a:off x="4347006" y="5131127"/>
              <a:ext cx="1230923" cy="12558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6" name="Google Shape;136;p1"/>
          <p:cNvSpPr txBox="1"/>
          <p:nvPr/>
        </p:nvSpPr>
        <p:spPr>
          <a:xfrm>
            <a:off x="5842671" y="5464285"/>
            <a:ext cx="4592400" cy="37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it-IT" sz="28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Mixed audio-video systems operating at different frequencies </a:t>
            </a:r>
            <a:r>
              <a:rPr lang="it-IT" sz="2800" baseline="30000">
                <a:solidFill>
                  <a:schemeClr val="dk1"/>
                </a:solidFill>
                <a:latin typeface="Exo 2 Thin"/>
                <a:ea typeface="Exo 2 Thin"/>
                <a:cs typeface="Exo 2 Thin"/>
                <a:sym typeface="Exo 2 Thin"/>
              </a:rPr>
              <a:t>[1]</a:t>
            </a:r>
            <a:endParaRPr sz="2800" i="0" u="none" strike="noStrike" cap="none" baseline="30000">
              <a:solidFill>
                <a:schemeClr val="dk1"/>
              </a:solidFill>
              <a:latin typeface="Exo 2 Thin"/>
              <a:ea typeface="Exo 2 Thin"/>
              <a:cs typeface="Exo 2 Thin"/>
              <a:sym typeface="Exo 2 Thin"/>
            </a:endParaRPr>
          </a:p>
        </p:txBody>
      </p:sp>
      <p:pic>
        <p:nvPicPr>
          <p:cNvPr id="137" name="Google Shape;137;p1" descr="Immagine che contiene elettronica, Ingegneria elettronica, Dispositivo elettronico, ricevitore&#10;&#10;Descrizione generata automaticament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70409" y="7859252"/>
            <a:ext cx="3336964" cy="13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"/>
          <p:cNvSpPr txBox="1"/>
          <p:nvPr/>
        </p:nvSpPr>
        <p:spPr>
          <a:xfrm>
            <a:off x="741025" y="9695300"/>
            <a:ext cx="1705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i="0" u="none" strike="noStrike" cap="none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[1]</a:t>
            </a:r>
            <a:r>
              <a:rPr lang="it-IT" sz="2000" b="0" i="0" u="none" strike="noStrike" cap="none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: </a:t>
            </a:r>
            <a:r>
              <a:rPr lang="it-IT" sz="2000" u="sng">
                <a:solidFill>
                  <a:schemeClr val="hlink"/>
                </a:solidFill>
                <a:latin typeface="Exo 2 ExtraLight"/>
                <a:ea typeface="Exo 2 ExtraLight"/>
                <a:cs typeface="Exo 2 ExtraLight"/>
                <a:sym typeface="Exo 2 ExtraLight"/>
                <a:hlinkClick r:id="rId9"/>
              </a:rPr>
              <a:t>https://www.directout.eu/</a:t>
            </a:r>
            <a:endParaRPr sz="2000" b="0" i="0" u="none" strike="noStrike" cap="none">
              <a:solidFill>
                <a:schemeClr val="dk1"/>
              </a:solidFill>
              <a:latin typeface="Exo 2 ExtraLight"/>
              <a:ea typeface="Exo 2 ExtraLight"/>
              <a:cs typeface="Exo 2 ExtraLight"/>
              <a:sym typeface="Exo 2 Extra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ba0fa1a0e_0_7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30ba0fa1a0e_0_7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SRC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T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heory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45" name="Google Shape;145;g30ba0fa1a0e_0_7"/>
          <p:cNvSpPr/>
          <p:nvPr/>
        </p:nvSpPr>
        <p:spPr>
          <a:xfrm rot="-1896450">
            <a:off x="-520285" y="-663988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g30ba0fa1a0e_0_7"/>
          <p:cNvPicPr preferRelativeResize="0"/>
          <p:nvPr/>
        </p:nvPicPr>
        <p:blipFill rotWithShape="1">
          <a:blip r:embed="rId4">
            <a:alphaModFix/>
          </a:blip>
          <a:srcRect l="27895" t="22240" r="29830" b="37882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0eeec9fab9_0_224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0eeec9fab9_0_224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SRC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T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heory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53" name="Google Shape;153;g30eeec9fab9_0_224"/>
          <p:cNvSpPr/>
          <p:nvPr/>
        </p:nvSpPr>
        <p:spPr>
          <a:xfrm rot="-1896450">
            <a:off x="-521124" y="-663472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g30eeec9fab9_0_224"/>
          <p:cNvPicPr preferRelativeResize="0"/>
          <p:nvPr/>
        </p:nvPicPr>
        <p:blipFill rotWithShape="1">
          <a:blip r:embed="rId4">
            <a:alphaModFix/>
          </a:blip>
          <a:srcRect l="27892" t="22239" r="29833" b="37883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30eeec9fab9_0_2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7491" y="1956747"/>
            <a:ext cx="1108200" cy="110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30eeec9fab9_0_224"/>
          <p:cNvSpPr txBox="1"/>
          <p:nvPr/>
        </p:nvSpPr>
        <p:spPr>
          <a:xfrm>
            <a:off x="372826" y="2077821"/>
            <a:ext cx="5914500" cy="11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Core operations: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Upsample:</a:t>
            </a:r>
            <a:endParaRPr/>
          </a:p>
        </p:txBody>
      </p:sp>
      <p:pic>
        <p:nvPicPr>
          <p:cNvPr id="157" name="Google Shape;157;g30eeec9fab9_0_224" descr="Immagine che contiene linea, diagramma, Diagramma, schermata&#10;&#10;Descrizione generat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81127" y="6694993"/>
            <a:ext cx="3970647" cy="27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0eeec9fab9_0_224"/>
          <p:cNvSpPr txBox="1"/>
          <p:nvPr/>
        </p:nvSpPr>
        <p:spPr>
          <a:xfrm>
            <a:off x="372826" y="6068985"/>
            <a:ext cx="5914500" cy="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Downsample:</a:t>
            </a:r>
            <a:endParaRPr/>
          </a:p>
        </p:txBody>
      </p:sp>
      <p:pic>
        <p:nvPicPr>
          <p:cNvPr id="159" name="Google Shape;159;g30eeec9fab9_0_224" descr="Immagine che contiene linea, diagramma, Diagramma, schermata&#10;&#10;Descrizione generata automa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2128" y="3149245"/>
            <a:ext cx="3811292" cy="27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30eeec9fab9_0_224"/>
          <p:cNvSpPr/>
          <p:nvPr/>
        </p:nvSpPr>
        <p:spPr>
          <a:xfrm>
            <a:off x="546135" y="4021311"/>
            <a:ext cx="1033500" cy="98700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4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L↑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30eeec9fab9_0_224"/>
          <p:cNvSpPr/>
          <p:nvPr/>
        </p:nvSpPr>
        <p:spPr>
          <a:xfrm>
            <a:off x="601362" y="7567059"/>
            <a:ext cx="1033500" cy="98700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4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M↓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g30eeec9fab9_0_224" descr="\documentclass{article}&#10;\usepackage{amsmath,amssymb}&#10;\pagestyle{empty}&#10;\begin{document}&#10;&#10;$f_{x}$&#10;&#10;\end{document}" title="IguanaTex Picture Display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46631" y="3355168"/>
            <a:ext cx="298704" cy="32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30eeec9fab9_0_224" descr="\documentclass{article}&#10;\usepackage{amsmath,amssymb}&#10;\pagestyle{empty}&#10;\begin{document}&#10;&#10;$f_{y} = L\cdot f_{x}$&#10;&#10;\end{document}" title="IguanaTex Picture Displa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41630" y="5166422"/>
            <a:ext cx="1613002" cy="352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0eeec9fab9_0_224" descr="\documentclass{article}&#10;\usepackage{amsmath,amssymb}&#10;\pagestyle{empty}&#10;\begin{document}&#10;&#10;$f_{x}$&#10;&#10;\end{document}" title="IguanaTex Picture Display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51773" y="6867234"/>
            <a:ext cx="298704" cy="32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30eeec9fab9_0_224" descr="\documentclass{article}&#10;\usepackage{amsmath,amssymb}&#10;\pagestyle{empty}&#10;\begin{document}&#10;&#10;$f_{y} = \frac{1}{M}\cdot f_{x}$&#10;&#10;\end{document}" title="IguanaTex Picture Display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1777" y="8737133"/>
            <a:ext cx="1752397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0eeec9fab9_0_224" descr="\documentclass{article}&#10;\usepackage{amsmath,amssymb}&#10;\pagestyle{empty}&#10;\begin{document}&#10;&#10;$x[n]$&#10;&#10;\end{document}" title="IguanaTex Picture Display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18112" y="3338099"/>
            <a:ext cx="563270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0eeec9fab9_0_224" descr="\documentclass{article}&#10;\usepackage{amsmath,amssymb}&#10;\pagestyle{empty}&#10;\begin{document}&#10;&#10;$x[n]$&#10;&#10;\end{document}" title="IguanaTex Picture Display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57055" y="7010416"/>
            <a:ext cx="563270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0eeec9fab9_0_224" descr="\documentclass{article}&#10;\usepackage{amsmath,amssymb}&#10;\pagestyle{empty}&#10;\begin{document}&#10;&#10;$y[m]$&#10;&#10;\end{document}" title="IguanaTex Picture Display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35112" y="5335923"/>
            <a:ext cx="645769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0eeec9fab9_0_224" descr="\documentclass{article}&#10;\usepackage{amsmath,amssymb}&#10;\pagestyle{empty}&#10;\begin{document}&#10;&#10;$y[m]$&#10;&#10;\end{document}" title="IguanaTex Picture Display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35112" y="8808253"/>
            <a:ext cx="645769" cy="35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0eeec9fab9_0_187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0eeec9fab9_0_187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SRC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T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heory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76" name="Google Shape;176;g30eeec9fab9_0_187"/>
          <p:cNvSpPr/>
          <p:nvPr/>
        </p:nvSpPr>
        <p:spPr>
          <a:xfrm rot="-1896450">
            <a:off x="-521124" y="-663472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g30eeec9fab9_0_187"/>
          <p:cNvPicPr preferRelativeResize="0"/>
          <p:nvPr/>
        </p:nvPicPr>
        <p:blipFill rotWithShape="1">
          <a:blip r:embed="rId4">
            <a:alphaModFix/>
          </a:blip>
          <a:srcRect l="27892" t="22239" r="29833" b="37883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30eeec9fab9_0_18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7491" y="1956747"/>
            <a:ext cx="1108200" cy="11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g30eeec9fab9_0_18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07155" y="1956749"/>
            <a:ext cx="1108200" cy="1108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g30eeec9fab9_0_187"/>
          <p:cNvCxnSpPr/>
          <p:nvPr/>
        </p:nvCxnSpPr>
        <p:spPr>
          <a:xfrm>
            <a:off x="7937295" y="2092349"/>
            <a:ext cx="0" cy="7376100"/>
          </a:xfrm>
          <a:prstGeom prst="straightConnector1">
            <a:avLst/>
          </a:prstGeom>
          <a:noFill/>
          <a:ln w="28575" cap="flat" cmpd="sng">
            <a:solidFill>
              <a:srgbClr val="6297B5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81" name="Google Shape;181;g30eeec9fab9_0_187"/>
          <p:cNvSpPr txBox="1"/>
          <p:nvPr/>
        </p:nvSpPr>
        <p:spPr>
          <a:xfrm>
            <a:off x="372826" y="2077821"/>
            <a:ext cx="5914500" cy="11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Core operation</a:t>
            </a:r>
            <a:r>
              <a:rPr lang="it-IT" sz="28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s</a:t>
            </a: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: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Upsample:</a:t>
            </a:r>
            <a:endParaRPr/>
          </a:p>
        </p:txBody>
      </p:sp>
      <p:pic>
        <p:nvPicPr>
          <p:cNvPr id="182" name="Google Shape;182;g30eeec9fab9_0_187" descr="Immagine che contiene linea, diagramma, Diagramma, schermata&#10;&#10;Descrizione generata automa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1127" y="6694993"/>
            <a:ext cx="3970647" cy="27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g30eeec9fab9_0_187"/>
          <p:cNvSpPr txBox="1"/>
          <p:nvPr/>
        </p:nvSpPr>
        <p:spPr>
          <a:xfrm>
            <a:off x="372826" y="6068985"/>
            <a:ext cx="5914500" cy="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Downsample:</a:t>
            </a:r>
            <a:endParaRPr/>
          </a:p>
        </p:txBody>
      </p:sp>
      <p:pic>
        <p:nvPicPr>
          <p:cNvPr id="184" name="Google Shape;184;g30eeec9fab9_0_187" descr="Immagine che contiene linea, diagramma, Diagramma, schermata&#10;&#10;Descrizione generata automaticament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82128" y="3149245"/>
            <a:ext cx="3811292" cy="27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30eeec9fab9_0_187"/>
          <p:cNvSpPr/>
          <p:nvPr/>
        </p:nvSpPr>
        <p:spPr>
          <a:xfrm>
            <a:off x="546135" y="4021311"/>
            <a:ext cx="1033500" cy="98700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4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L↑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0eeec9fab9_0_187"/>
          <p:cNvSpPr/>
          <p:nvPr/>
        </p:nvSpPr>
        <p:spPr>
          <a:xfrm>
            <a:off x="601362" y="7567059"/>
            <a:ext cx="1033500" cy="98700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4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M↓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g30eeec9fab9_0_187" descr="\documentclass{article}&#10;\usepackage{amsmath,amssymb}&#10;\pagestyle{empty}&#10;\begin{document}&#10;&#10;$f_{x}$&#10;&#10;\end{document}" title="IguanaTex Picture Displa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46631" y="3355168"/>
            <a:ext cx="298704" cy="32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30eeec9fab9_0_187" descr="\documentclass{article}&#10;\usepackage{amsmath,amssymb}&#10;\pagestyle{empty}&#10;\begin{document}&#10;&#10;$f_{y} = L\cdot f_{x}$&#10;&#10;\end{document}" title="IguanaTex Picture Display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41630" y="5166422"/>
            <a:ext cx="1613002" cy="352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0eeec9fab9_0_187" descr="\documentclass{article}&#10;\usepackage{amsmath,amssymb}&#10;\pagestyle{empty}&#10;\begin{document}&#10;&#10;$f_{x}$&#10;&#10;\end{document}" title="IguanaTex Picture Displa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51773" y="6867234"/>
            <a:ext cx="298704" cy="32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30eeec9fab9_0_187" descr="\documentclass{article}&#10;\usepackage{amsmath,amssymb}&#10;\pagestyle{empty}&#10;\begin{document}&#10;&#10;$f_{y} = \frac{1}{M}\cdot f_{x}$&#10;&#10;\end{document}" title="IguanaTex Picture Display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751777" y="8737133"/>
            <a:ext cx="1752397" cy="42672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30eeec9fab9_0_187"/>
          <p:cNvSpPr txBox="1"/>
          <p:nvPr/>
        </p:nvSpPr>
        <p:spPr>
          <a:xfrm>
            <a:off x="8430364" y="2092349"/>
            <a:ext cx="5640300" cy="6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In principle: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0eeec9fab9_0_187"/>
          <p:cNvSpPr/>
          <p:nvPr/>
        </p:nvSpPr>
        <p:spPr>
          <a:xfrm>
            <a:off x="10320242" y="3060570"/>
            <a:ext cx="1033500" cy="98700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4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L↑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0eeec9fab9_0_187"/>
          <p:cNvSpPr/>
          <p:nvPr/>
        </p:nvSpPr>
        <p:spPr>
          <a:xfrm>
            <a:off x="11999115" y="3048963"/>
            <a:ext cx="1033500" cy="987000"/>
          </a:xfrm>
          <a:prstGeom prst="rect">
            <a:avLst/>
          </a:prstGeom>
          <a:noFill/>
          <a:ln w="25400" cap="flat" cmpd="sng">
            <a:solidFill>
              <a:srgbClr val="6297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4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M↓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g30eeec9fab9_0_187" descr="\documentclass{article}&#10;\usepackage{amsmath,amssymb}&#10;\pagestyle{empty}&#10;\begin{document}&#10;&#10;$f_{y} = \frac{L}{M} \cdot f_{x}$&#10;&#10;\end{document}" title="IguanaTex Picture Display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3901231" y="3654445"/>
            <a:ext cx="1752397" cy="4324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g30eeec9fab9_0_187"/>
          <p:cNvCxnSpPr/>
          <p:nvPr/>
        </p:nvCxnSpPr>
        <p:spPr>
          <a:xfrm>
            <a:off x="9672696" y="3559110"/>
            <a:ext cx="647400" cy="0"/>
          </a:xfrm>
          <a:prstGeom prst="straightConnector1">
            <a:avLst/>
          </a:prstGeom>
          <a:noFill/>
          <a:ln w="28575" cap="flat" cmpd="sng">
            <a:solidFill>
              <a:srgbClr val="6297B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6" name="Google Shape;196;g30eeec9fab9_0_187"/>
          <p:cNvCxnSpPr/>
          <p:nvPr/>
        </p:nvCxnSpPr>
        <p:spPr>
          <a:xfrm>
            <a:off x="11349096" y="3549520"/>
            <a:ext cx="647400" cy="0"/>
          </a:xfrm>
          <a:prstGeom prst="straightConnector1">
            <a:avLst/>
          </a:prstGeom>
          <a:noFill/>
          <a:ln w="28575" cap="flat" cmpd="sng">
            <a:solidFill>
              <a:srgbClr val="6297B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7" name="Google Shape;197;g30eeec9fab9_0_187"/>
          <p:cNvCxnSpPr/>
          <p:nvPr/>
        </p:nvCxnSpPr>
        <p:spPr>
          <a:xfrm>
            <a:off x="13019915" y="3554560"/>
            <a:ext cx="647400" cy="0"/>
          </a:xfrm>
          <a:prstGeom prst="straightConnector1">
            <a:avLst/>
          </a:prstGeom>
          <a:noFill/>
          <a:ln w="28575" cap="flat" cmpd="sng">
            <a:solidFill>
              <a:srgbClr val="6297B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98" name="Google Shape;198;g30eeec9fab9_0_187"/>
          <p:cNvSpPr txBox="1"/>
          <p:nvPr/>
        </p:nvSpPr>
        <p:spPr>
          <a:xfrm>
            <a:off x="8431023" y="4393711"/>
            <a:ext cx="9384300" cy="29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1" i="0" u="sng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However:</a:t>
            </a:r>
            <a:endParaRPr b="1" u="sng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Upsampling </a:t>
            </a:r>
            <a:r>
              <a:rPr lang="it-IT" sz="28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→ </a:t>
            </a: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introduce spectral copies at integer multiples of the original frequencies </a:t>
            </a:r>
            <a:endParaRPr sz="28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Downsampling </a:t>
            </a:r>
            <a:r>
              <a:rPr lang="it-IT" sz="28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→ </a:t>
            </a: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risk of going below Shannon Nyquist</a:t>
            </a:r>
            <a:r>
              <a:rPr lang="it-IT" sz="2800" b="0" i="0" u="none" strike="noStrike" cap="none" baseline="300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 </a:t>
            </a:r>
            <a:r>
              <a:rPr lang="it-IT" sz="2800" b="0" i="0" u="none" strike="noStrike" cap="none" baseline="30000">
                <a:solidFill>
                  <a:schemeClr val="dk1"/>
                </a:solidFill>
                <a:latin typeface="Exo 2 Thin"/>
                <a:ea typeface="Exo 2 Thin"/>
                <a:cs typeface="Exo 2 Thin"/>
                <a:sym typeface="Exo 2 Thin"/>
              </a:rPr>
              <a:t>[</a:t>
            </a:r>
            <a:r>
              <a:rPr lang="it-IT" sz="2800" baseline="30000">
                <a:solidFill>
                  <a:schemeClr val="dk1"/>
                </a:solidFill>
                <a:latin typeface="Exo 2 Thin"/>
                <a:ea typeface="Exo 2 Thin"/>
                <a:cs typeface="Exo 2 Thin"/>
                <a:sym typeface="Exo 2 Thin"/>
              </a:rPr>
              <a:t>2</a:t>
            </a:r>
            <a:r>
              <a:rPr lang="it-IT" sz="2800" b="0" i="0" u="none" strike="noStrike" cap="none" baseline="30000">
                <a:solidFill>
                  <a:schemeClr val="dk1"/>
                </a:solidFill>
                <a:latin typeface="Exo 2 Thin"/>
                <a:ea typeface="Exo 2 Thin"/>
                <a:cs typeface="Exo 2 Thin"/>
                <a:sym typeface="Exo 2 Thin"/>
              </a:rPr>
              <a:t>]</a:t>
            </a: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 limit, thus introducing aliasing</a:t>
            </a:r>
            <a:endParaRPr sz="28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99" name="Google Shape;199;g30eeec9fab9_0_187"/>
          <p:cNvSpPr txBox="1"/>
          <p:nvPr/>
        </p:nvSpPr>
        <p:spPr>
          <a:xfrm>
            <a:off x="372825" y="9695300"/>
            <a:ext cx="174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[</a:t>
            </a:r>
            <a:r>
              <a:rPr lang="it-IT" sz="2000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2</a:t>
            </a:r>
            <a:r>
              <a:rPr lang="it-IT" sz="2000" b="0" i="0" u="none" strike="noStrike" cap="none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]: </a:t>
            </a:r>
            <a:r>
              <a:rPr lang="it-IT" sz="2000" b="0" i="0" u="sng" strike="noStrike" cap="none">
                <a:solidFill>
                  <a:schemeClr val="hlink"/>
                </a:solidFill>
                <a:latin typeface="Exo 2 ExtraLight"/>
                <a:ea typeface="Exo 2 ExtraLight"/>
                <a:cs typeface="Exo 2 ExtraLight"/>
                <a:sym typeface="Exo 2 ExtraLight"/>
                <a:hlinkClick r:id="rId13"/>
              </a:rPr>
              <a:t>https://en.wikipedia.org/wiki/Nyquist–Shannon_sampling_theorem</a:t>
            </a:r>
            <a:endParaRPr sz="2000" b="0" i="0" u="none" strike="noStrike" cap="none">
              <a:solidFill>
                <a:schemeClr val="dk1"/>
              </a:solidFill>
              <a:latin typeface="Exo 2 ExtraLight"/>
              <a:ea typeface="Exo 2 ExtraLight"/>
              <a:cs typeface="Exo 2 ExtraLight"/>
              <a:sym typeface="Exo 2 ExtraLight"/>
            </a:endParaRPr>
          </a:p>
        </p:txBody>
      </p:sp>
      <p:pic>
        <p:nvPicPr>
          <p:cNvPr id="200" name="Google Shape;200;g30eeec9fab9_0_187" descr="\documentclass{article}&#10;\usepackage{amsmath,amssymb}&#10;\pagestyle{empty}&#10;\begin{document}&#10;&#10;$f_{x}$&#10;&#10;\end{document}" title="IguanaTex Picture Displa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94648" y="3554022"/>
            <a:ext cx="298704" cy="32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30eeec9fab9_0_187" descr="\documentclass{article}&#10;\usepackage{amsmath,amssymb}&#10;\pagestyle{empty}&#10;\begin{document}&#10;&#10;$x[n]$&#10;&#10;\end{document}" title="IguanaTex Picture Display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18112" y="3338099"/>
            <a:ext cx="563270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30eeec9fab9_0_187" descr="\documentclass{article}&#10;\usepackage{amsmath,amssymb}&#10;\pagestyle{empty}&#10;\begin{document}&#10;&#10;$x[n]$&#10;&#10;\end{document}" title="IguanaTex Picture Display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57055" y="7010416"/>
            <a:ext cx="563270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30eeec9fab9_0_187" descr="\documentclass{article}&#10;\usepackage{amsmath,amssymb}&#10;\pagestyle{empty}&#10;\begin{document}&#10;&#10;$x[n]$&#10;&#10;\end{document}" title="IguanaTex Picture Display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862365" y="2991988"/>
            <a:ext cx="563270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30eeec9fab9_0_187" descr="\documentclass{article}&#10;\usepackage{amsmath,amssymb}&#10;\pagestyle{empty}&#10;\begin{document}&#10;&#10;$y[m]$&#10;&#10;\end{document}" title="IguanaTex Picture Display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35112" y="5335923"/>
            <a:ext cx="645769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30eeec9fab9_0_187" descr="\documentclass{article}&#10;\usepackage{amsmath,amssymb}&#10;\pagestyle{empty}&#10;\begin{document}&#10;&#10;$y[m]$&#10;&#10;\end{document}" title="IguanaTex Picture Display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35112" y="8808253"/>
            <a:ext cx="645769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30eeec9fab9_0_187" descr="\documentclass{article}&#10;\usepackage{amsmath,amssymb}&#10;\pagestyle{empty}&#10;\begin{document}&#10;&#10;$y[m]$&#10;&#10;\end{document}" title="IguanaTex Picture Display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3901231" y="2992250"/>
            <a:ext cx="645769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0eeec9fab9_0_187" descr="Immagine che contiene linea, diagramma, design&#10;&#10;Descrizione generata automaticamente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862365" y="7299781"/>
            <a:ext cx="7986910" cy="2114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SRC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T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heory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214" name="Google Shape;214;p3"/>
          <p:cNvSpPr/>
          <p:nvPr/>
        </p:nvSpPr>
        <p:spPr>
          <a:xfrm rot="-1896450">
            <a:off x="-520285" y="-663988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p3"/>
          <p:cNvPicPr preferRelativeResize="0"/>
          <p:nvPr/>
        </p:nvPicPr>
        <p:blipFill rotWithShape="1">
          <a:blip r:embed="rId4">
            <a:alphaModFix/>
          </a:blip>
          <a:srcRect l="27895" t="22240" r="29830" b="37882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"/>
          <p:cNvSpPr txBox="1"/>
          <p:nvPr/>
        </p:nvSpPr>
        <p:spPr>
          <a:xfrm>
            <a:off x="454350" y="1946800"/>
            <a:ext cx="17379300" cy="132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Basic Implementation: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3"/>
          <p:cNvGrpSpPr/>
          <p:nvPr/>
        </p:nvGrpSpPr>
        <p:grpSpPr>
          <a:xfrm>
            <a:off x="5748368" y="3108004"/>
            <a:ext cx="6791263" cy="1094867"/>
            <a:chOff x="8862365" y="2991988"/>
            <a:chExt cx="6791263" cy="1094867"/>
          </a:xfrm>
        </p:grpSpPr>
        <p:sp>
          <p:nvSpPr>
            <p:cNvPr id="218" name="Google Shape;218;p3"/>
            <p:cNvSpPr/>
            <p:nvPr/>
          </p:nvSpPr>
          <p:spPr>
            <a:xfrm>
              <a:off x="10320242" y="3060570"/>
              <a:ext cx="1033500" cy="9870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24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L↑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11999115" y="3048963"/>
              <a:ext cx="1033500" cy="9870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24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M↓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0" name="Google Shape;220;p3" descr="\documentclass{article}&#10;\usepackage{amsmath,amssymb}&#10;\pagestyle{empty}&#10;\begin{document}&#10;&#10;$f_{y} = \frac{L}{M} \cdot f_{x}$&#10;&#10;\end{document}" title="IguanaTex Picture Display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901231" y="3654445"/>
              <a:ext cx="1752397" cy="43241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21" name="Google Shape;221;p3"/>
            <p:cNvCxnSpPr/>
            <p:nvPr/>
          </p:nvCxnSpPr>
          <p:spPr>
            <a:xfrm>
              <a:off x="9672696" y="3559110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2" name="Google Shape;222;p3"/>
            <p:cNvCxnSpPr/>
            <p:nvPr/>
          </p:nvCxnSpPr>
          <p:spPr>
            <a:xfrm>
              <a:off x="11349096" y="3549520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3" name="Google Shape;223;p3"/>
            <p:cNvCxnSpPr/>
            <p:nvPr/>
          </p:nvCxnSpPr>
          <p:spPr>
            <a:xfrm>
              <a:off x="13019915" y="3554560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pic>
          <p:nvPicPr>
            <p:cNvPr id="224" name="Google Shape;224;p3" descr="\documentclass{article}&#10;\usepackage{amsmath,amssymb}&#10;\pagestyle{empty}&#10;\begin{document}&#10;&#10;$f_{x}$&#10;&#10;\end{document}" title="IguanaTex Picture Display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994648" y="3554022"/>
              <a:ext cx="298704" cy="3214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3" descr="\documentclass{article}&#10;\usepackage{amsmath,amssymb}&#10;\pagestyle{empty}&#10;\begin{document}&#10;&#10;$x[n]$&#10;&#10;\end{document}" title="IguanaTex Picture Display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862365" y="2991988"/>
              <a:ext cx="563270" cy="355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3" descr="\documentclass{article}&#10;\usepackage{amsmath,amssymb}&#10;\pagestyle{empty}&#10;\begin{document}&#10;&#10;$y[m]$&#10;&#10;\end{document}" title="IguanaTex Picture Display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3901231" y="2992250"/>
              <a:ext cx="645769" cy="355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7" name="Google Shape;227;p3"/>
          <p:cNvSpPr txBox="1"/>
          <p:nvPr/>
        </p:nvSpPr>
        <p:spPr>
          <a:xfrm>
            <a:off x="545888" y="3108004"/>
            <a:ext cx="5640171" cy="697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Replace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"/>
          <p:cNvSpPr txBox="1"/>
          <p:nvPr/>
        </p:nvSpPr>
        <p:spPr>
          <a:xfrm>
            <a:off x="545888" y="5183808"/>
            <a:ext cx="5640171" cy="697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With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3"/>
          <p:cNvGrpSpPr/>
          <p:nvPr/>
        </p:nvGrpSpPr>
        <p:grpSpPr>
          <a:xfrm>
            <a:off x="5164026" y="5023891"/>
            <a:ext cx="8475684" cy="1094867"/>
            <a:chOff x="5748368" y="5040155"/>
            <a:chExt cx="8475684" cy="1094867"/>
          </a:xfrm>
        </p:grpSpPr>
        <p:sp>
          <p:nvSpPr>
            <p:cNvPr id="230" name="Google Shape;230;p3"/>
            <p:cNvSpPr/>
            <p:nvPr/>
          </p:nvSpPr>
          <p:spPr>
            <a:xfrm>
              <a:off x="7206245" y="5108737"/>
              <a:ext cx="1033500" cy="9870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24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L↑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10569539" y="5097130"/>
              <a:ext cx="1033500" cy="9870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24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M↓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2" name="Google Shape;232;p3" descr="\documentclass{article}&#10;\usepackage{amsmath,amssymb}&#10;\pagestyle{empty}&#10;\begin{document}&#10;&#10;$f_{y} = \frac{L}{M} \cdot f_{x}$&#10;&#10;\end{document}" title="IguanaTex Picture Display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471655" y="5702612"/>
              <a:ext cx="1752397" cy="43241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33" name="Google Shape;233;p3"/>
            <p:cNvCxnSpPr/>
            <p:nvPr/>
          </p:nvCxnSpPr>
          <p:spPr>
            <a:xfrm>
              <a:off x="6558699" y="5607277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4" name="Google Shape;234;p3"/>
            <p:cNvCxnSpPr/>
            <p:nvPr/>
          </p:nvCxnSpPr>
          <p:spPr>
            <a:xfrm>
              <a:off x="8235099" y="5597687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5" name="Google Shape;235;p3"/>
            <p:cNvCxnSpPr/>
            <p:nvPr/>
          </p:nvCxnSpPr>
          <p:spPr>
            <a:xfrm>
              <a:off x="11590339" y="5602727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pic>
          <p:nvPicPr>
            <p:cNvPr id="236" name="Google Shape;236;p3" descr="\documentclass{article}&#10;\usepackage{amsmath,amssymb}&#10;\pagestyle{empty}&#10;\begin{document}&#10;&#10;$f_{x}$&#10;&#10;\end{document}" title="IguanaTex Picture Display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80651" y="5602189"/>
              <a:ext cx="298704" cy="3214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7" name="Google Shape;237;p3" descr="\documentclass{article}&#10;\usepackage{amsmath,amssymb}&#10;\pagestyle{empty}&#10;\begin{document}&#10;&#10;$x[n]$&#10;&#10;\end{document}" title="IguanaTex Picture Display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748368" y="5040155"/>
              <a:ext cx="563270" cy="355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p3" descr="\documentclass{article}&#10;\usepackage{amsmath,amssymb}&#10;\pagestyle{empty}&#10;\begin{document}&#10;&#10;$y[m]$&#10;&#10;\end{document}" title="IguanaTex Picture Display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471655" y="5040417"/>
              <a:ext cx="645769" cy="35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3"/>
            <p:cNvSpPr/>
            <p:nvPr/>
          </p:nvSpPr>
          <p:spPr>
            <a:xfrm>
              <a:off x="8891519" y="5108737"/>
              <a:ext cx="1033500" cy="9870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23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Low-pass filter</a:t>
              </a: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0" name="Google Shape;240;p3"/>
            <p:cNvCxnSpPr/>
            <p:nvPr/>
          </p:nvCxnSpPr>
          <p:spPr>
            <a:xfrm>
              <a:off x="9925019" y="5607277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pic>
        <p:nvPicPr>
          <p:cNvPr id="241" name="Google Shape;241;p3" descr="Immagine che contiene testo, diagramma, linea, Carattere&#10;&#10;Descrizione generata automaticamente"/>
          <p:cNvPicPr preferRelativeResize="0"/>
          <p:nvPr/>
        </p:nvPicPr>
        <p:blipFill rotWithShape="1">
          <a:blip r:embed="rId9">
            <a:alphaModFix/>
          </a:blip>
          <a:srcRect t="33295" b="32589"/>
          <a:stretch/>
        </p:blipFill>
        <p:spPr>
          <a:xfrm>
            <a:off x="1807219" y="6728034"/>
            <a:ext cx="6442094" cy="272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" descr="Immagine che contiene testo, diagramma, linea, Carattere&#10;&#10;Descrizione generata automaticamente"/>
          <p:cNvPicPr preferRelativeResize="0"/>
          <p:nvPr/>
        </p:nvPicPr>
        <p:blipFill rotWithShape="1">
          <a:blip r:embed="rId9">
            <a:alphaModFix/>
          </a:blip>
          <a:srcRect t="66137" r="101"/>
          <a:stretch/>
        </p:blipFill>
        <p:spPr>
          <a:xfrm>
            <a:off x="10229691" y="6745397"/>
            <a:ext cx="6442094" cy="2707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3" name="Google Shape;243;p3"/>
          <p:cNvCxnSpPr/>
          <p:nvPr/>
        </p:nvCxnSpPr>
        <p:spPr>
          <a:xfrm>
            <a:off x="8558872" y="7899507"/>
            <a:ext cx="1347046" cy="0"/>
          </a:xfrm>
          <a:prstGeom prst="straightConnector1">
            <a:avLst/>
          </a:prstGeom>
          <a:noFill/>
          <a:ln w="28575" cap="flat" cmpd="sng">
            <a:solidFill>
              <a:srgbClr val="6297B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4" name="Google Shape;244;p3"/>
          <p:cNvSpPr txBox="1"/>
          <p:nvPr/>
        </p:nvSpPr>
        <p:spPr>
          <a:xfrm>
            <a:off x="13810126" y="3306584"/>
            <a:ext cx="2093230" cy="697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+ aliasing</a:t>
            </a:r>
            <a:endParaRPr sz="14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245" name="Google Shape;245;p3"/>
          <p:cNvSpPr txBox="1"/>
          <p:nvPr/>
        </p:nvSpPr>
        <p:spPr>
          <a:xfrm>
            <a:off x="13810126" y="5225512"/>
            <a:ext cx="2861659" cy="697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no aliasing</a:t>
            </a:r>
            <a:endParaRPr sz="1400" b="1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4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SRC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Q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uality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M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etrics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252" name="Google Shape;252;p4"/>
          <p:cNvSpPr/>
          <p:nvPr/>
        </p:nvSpPr>
        <p:spPr>
          <a:xfrm rot="-1896450">
            <a:off x="-520285" y="-663988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3" name="Google Shape;253;p4"/>
          <p:cNvPicPr preferRelativeResize="0"/>
          <p:nvPr/>
        </p:nvPicPr>
        <p:blipFill rotWithShape="1">
          <a:blip r:embed="rId4">
            <a:alphaModFix/>
          </a:blip>
          <a:srcRect l="27895" t="22240" r="29830" b="37882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4"/>
          <p:cNvGrpSpPr/>
          <p:nvPr/>
        </p:nvGrpSpPr>
        <p:grpSpPr>
          <a:xfrm>
            <a:off x="2968341" y="1936636"/>
            <a:ext cx="5077375" cy="3772980"/>
            <a:chOff x="646854" y="4745073"/>
            <a:chExt cx="5077375" cy="3772980"/>
          </a:xfrm>
        </p:grpSpPr>
        <p:grpSp>
          <p:nvGrpSpPr>
            <p:cNvPr id="255" name="Google Shape;255;p4"/>
            <p:cNvGrpSpPr/>
            <p:nvPr/>
          </p:nvGrpSpPr>
          <p:grpSpPr>
            <a:xfrm>
              <a:off x="646854" y="4745073"/>
              <a:ext cx="5077375" cy="3772980"/>
              <a:chOff x="454349" y="6529109"/>
              <a:chExt cx="5077375" cy="3772980"/>
            </a:xfrm>
          </p:grpSpPr>
          <p:sp>
            <p:nvSpPr>
              <p:cNvPr id="256" name="Google Shape;256;p4"/>
              <p:cNvSpPr/>
              <p:nvPr/>
            </p:nvSpPr>
            <p:spPr>
              <a:xfrm>
                <a:off x="454349" y="6529109"/>
                <a:ext cx="5077375" cy="3772980"/>
              </a:xfrm>
              <a:prstGeom prst="rect">
                <a:avLst/>
              </a:prstGeom>
              <a:noFill/>
              <a:ln w="25400" cap="flat" cmpd="sng">
                <a:solidFill>
                  <a:srgbClr val="6297B5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endParaRPr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endParaRPr>
              </a:p>
            </p:txBody>
          </p:sp>
          <p:sp>
            <p:nvSpPr>
              <p:cNvPr id="257" name="Google Shape;257;p4"/>
              <p:cNvSpPr txBox="1"/>
              <p:nvPr/>
            </p:nvSpPr>
            <p:spPr>
              <a:xfrm>
                <a:off x="640956" y="6632826"/>
                <a:ext cx="4704160" cy="7017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2800" b="1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Aliasing</a:t>
                </a:r>
                <a:r>
                  <a:rPr lang="it-IT" sz="2800" b="0" i="0" u="none" strike="noStrike" cap="none">
                    <a:solidFill>
                      <a:schemeClr val="dk1"/>
                    </a:solidFill>
                    <a:latin typeface="Exo 2 Medium"/>
                    <a:ea typeface="Exo 2 Medium"/>
                    <a:cs typeface="Exo 2 Medium"/>
                    <a:sym typeface="Exo 2 Medium"/>
                  </a:rPr>
                  <a:t>:</a:t>
                </a:r>
                <a:endParaRPr/>
              </a:p>
            </p:txBody>
          </p:sp>
        </p:grpSp>
        <p:sp>
          <p:nvSpPr>
            <p:cNvPr id="258" name="Google Shape;258;p4"/>
            <p:cNvSpPr txBox="1"/>
            <p:nvPr/>
          </p:nvSpPr>
          <p:spPr>
            <a:xfrm>
              <a:off x="720104" y="7229228"/>
              <a:ext cx="4930873" cy="11109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Presence of artifacts caused by the conversion </a:t>
              </a:r>
              <a:endParaRPr/>
            </a:p>
          </p:txBody>
        </p:sp>
      </p:grpSp>
      <p:pic>
        <p:nvPicPr>
          <p:cNvPr id="259" name="Google Shape;259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2580" y="2611138"/>
            <a:ext cx="2543175" cy="180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0eeec9fab9_0_382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g30eeec9fab9_0_382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SRC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Q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uality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M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etrics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266" name="Google Shape;266;g30eeec9fab9_0_382"/>
          <p:cNvSpPr/>
          <p:nvPr/>
        </p:nvSpPr>
        <p:spPr>
          <a:xfrm rot="-1896450">
            <a:off x="-521124" y="-663472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g30eeec9fab9_0_382"/>
          <p:cNvPicPr preferRelativeResize="0"/>
          <p:nvPr/>
        </p:nvPicPr>
        <p:blipFill rotWithShape="1">
          <a:blip r:embed="rId4">
            <a:alphaModFix/>
          </a:blip>
          <a:srcRect l="27892" t="22239" r="29833" b="37883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8" name="Google Shape;268;g30eeec9fab9_0_382"/>
          <p:cNvGrpSpPr/>
          <p:nvPr/>
        </p:nvGrpSpPr>
        <p:grpSpPr>
          <a:xfrm>
            <a:off x="2968341" y="1936635"/>
            <a:ext cx="5077500" cy="3773100"/>
            <a:chOff x="646854" y="4745073"/>
            <a:chExt cx="5077500" cy="3773100"/>
          </a:xfrm>
        </p:grpSpPr>
        <p:grpSp>
          <p:nvGrpSpPr>
            <p:cNvPr id="269" name="Google Shape;269;g30eeec9fab9_0_382"/>
            <p:cNvGrpSpPr/>
            <p:nvPr/>
          </p:nvGrpSpPr>
          <p:grpSpPr>
            <a:xfrm>
              <a:off x="646854" y="4745073"/>
              <a:ext cx="5077500" cy="3773100"/>
              <a:chOff x="454349" y="6529109"/>
              <a:chExt cx="5077500" cy="3773100"/>
            </a:xfrm>
          </p:grpSpPr>
          <p:sp>
            <p:nvSpPr>
              <p:cNvPr id="270" name="Google Shape;270;g30eeec9fab9_0_382"/>
              <p:cNvSpPr/>
              <p:nvPr/>
            </p:nvSpPr>
            <p:spPr>
              <a:xfrm>
                <a:off x="454349" y="6529109"/>
                <a:ext cx="5077500" cy="3773100"/>
              </a:xfrm>
              <a:prstGeom prst="rect">
                <a:avLst/>
              </a:prstGeom>
              <a:noFill/>
              <a:ln w="25400" cap="flat" cmpd="sng">
                <a:solidFill>
                  <a:srgbClr val="6297B5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endParaRPr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endParaRPr>
              </a:p>
            </p:txBody>
          </p:sp>
          <p:sp>
            <p:nvSpPr>
              <p:cNvPr id="271" name="Google Shape;271;g30eeec9fab9_0_382"/>
              <p:cNvSpPr txBox="1"/>
              <p:nvPr/>
            </p:nvSpPr>
            <p:spPr>
              <a:xfrm>
                <a:off x="640956" y="6632826"/>
                <a:ext cx="4704300" cy="7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2800" b="1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Aliasing</a:t>
                </a:r>
                <a:r>
                  <a:rPr lang="it-IT" sz="2800" b="0" i="0" u="none" strike="noStrike" cap="none">
                    <a:solidFill>
                      <a:schemeClr val="dk1"/>
                    </a:solidFill>
                    <a:latin typeface="Exo 2 Medium"/>
                    <a:ea typeface="Exo 2 Medium"/>
                    <a:cs typeface="Exo 2 Medium"/>
                    <a:sym typeface="Exo 2 Medium"/>
                  </a:rPr>
                  <a:t>:</a:t>
                </a:r>
                <a:endParaRPr/>
              </a:p>
            </p:txBody>
          </p:sp>
        </p:grpSp>
        <p:sp>
          <p:nvSpPr>
            <p:cNvPr id="272" name="Google Shape;272;g30eeec9fab9_0_382"/>
            <p:cNvSpPr txBox="1"/>
            <p:nvPr/>
          </p:nvSpPr>
          <p:spPr>
            <a:xfrm>
              <a:off x="720104" y="7229228"/>
              <a:ext cx="4930800" cy="111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Presence of artifacts caused by the conversion </a:t>
              </a:r>
              <a:endParaRPr/>
            </a:p>
          </p:txBody>
        </p:sp>
      </p:grpSp>
      <p:pic>
        <p:nvPicPr>
          <p:cNvPr id="273" name="Google Shape;273;g30eeec9fab9_0_3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2580" y="2611138"/>
            <a:ext cx="2543175" cy="1800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4" name="Google Shape;274;g30eeec9fab9_0_382"/>
          <p:cNvGrpSpPr/>
          <p:nvPr/>
        </p:nvGrpSpPr>
        <p:grpSpPr>
          <a:xfrm>
            <a:off x="9234742" y="1936623"/>
            <a:ext cx="5077500" cy="3773100"/>
            <a:chOff x="646854" y="4745073"/>
            <a:chExt cx="5077500" cy="3773100"/>
          </a:xfrm>
        </p:grpSpPr>
        <p:grpSp>
          <p:nvGrpSpPr>
            <p:cNvPr id="275" name="Google Shape;275;g30eeec9fab9_0_382"/>
            <p:cNvGrpSpPr/>
            <p:nvPr/>
          </p:nvGrpSpPr>
          <p:grpSpPr>
            <a:xfrm>
              <a:off x="646854" y="4745073"/>
              <a:ext cx="5077500" cy="3773100"/>
              <a:chOff x="454349" y="6529109"/>
              <a:chExt cx="5077500" cy="3773100"/>
            </a:xfrm>
          </p:grpSpPr>
          <p:sp>
            <p:nvSpPr>
              <p:cNvPr id="276" name="Google Shape;276;g30eeec9fab9_0_382"/>
              <p:cNvSpPr/>
              <p:nvPr/>
            </p:nvSpPr>
            <p:spPr>
              <a:xfrm>
                <a:off x="454349" y="6529109"/>
                <a:ext cx="5077500" cy="3773100"/>
              </a:xfrm>
              <a:prstGeom prst="rect">
                <a:avLst/>
              </a:prstGeom>
              <a:noFill/>
              <a:ln w="25400" cap="flat" cmpd="sng">
                <a:solidFill>
                  <a:srgbClr val="6297B5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endParaRPr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endParaRPr>
              </a:p>
            </p:txBody>
          </p:sp>
          <p:sp>
            <p:nvSpPr>
              <p:cNvPr id="277" name="Google Shape;277;g30eeec9fab9_0_382"/>
              <p:cNvSpPr txBox="1"/>
              <p:nvPr/>
            </p:nvSpPr>
            <p:spPr>
              <a:xfrm>
                <a:off x="640956" y="6632826"/>
                <a:ext cx="4704300" cy="7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2800" b="0" i="0" u="none" strike="noStrike" cap="none">
                    <a:solidFill>
                      <a:schemeClr val="dk1"/>
                    </a:solidFill>
                    <a:latin typeface="Exo 2 Medium"/>
                    <a:ea typeface="Exo 2 Medium"/>
                    <a:cs typeface="Exo 2 Medium"/>
                    <a:sym typeface="Exo 2 Medium"/>
                  </a:rPr>
                  <a:t>Signal-to-noise ratio (</a:t>
                </a:r>
                <a:r>
                  <a:rPr lang="it-IT" sz="2800" b="1" i="0" u="none" strike="noStrike" cap="none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SNR</a:t>
                </a:r>
                <a:r>
                  <a:rPr lang="it-IT" sz="2800" b="0" i="0" u="none" strike="noStrike" cap="none">
                    <a:solidFill>
                      <a:schemeClr val="dk1"/>
                    </a:solidFill>
                    <a:latin typeface="Exo 2 Medium"/>
                    <a:ea typeface="Exo 2 Medium"/>
                    <a:cs typeface="Exo 2 Medium"/>
                    <a:sym typeface="Exo 2 Medium"/>
                  </a:rPr>
                  <a:t>):</a:t>
                </a:r>
                <a:endParaRPr/>
              </a:p>
            </p:txBody>
          </p:sp>
        </p:grpSp>
        <p:pic>
          <p:nvPicPr>
            <p:cNvPr id="278" name="Google Shape;278;g30eeec9fab9_0_382" descr="Immagine che contiene testo, Carattere, schermata, linea&#10;&#10;Descrizione generata automaticament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38551" y="5481065"/>
              <a:ext cx="3290123" cy="19637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9" name="Google Shape;279;g30eeec9fab9_0_382"/>
            <p:cNvSpPr txBox="1"/>
            <p:nvPr/>
          </p:nvSpPr>
          <p:spPr>
            <a:xfrm>
              <a:off x="720104" y="7229228"/>
              <a:ext cx="4930800" cy="111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Measure of how much noise the SRC adds to the signal.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0eeec9fab9_0_411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0eeec9fab9_0_411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SRC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Q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uality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M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etrics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286" name="Google Shape;286;g30eeec9fab9_0_411"/>
          <p:cNvSpPr/>
          <p:nvPr/>
        </p:nvSpPr>
        <p:spPr>
          <a:xfrm rot="-1896450">
            <a:off x="-521124" y="-663472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g30eeec9fab9_0_411"/>
          <p:cNvPicPr preferRelativeResize="0"/>
          <p:nvPr/>
        </p:nvPicPr>
        <p:blipFill rotWithShape="1">
          <a:blip r:embed="rId4">
            <a:alphaModFix/>
          </a:blip>
          <a:srcRect l="27892" t="22239" r="29833" b="37883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8" name="Google Shape;288;g30eeec9fab9_0_411"/>
          <p:cNvGrpSpPr/>
          <p:nvPr/>
        </p:nvGrpSpPr>
        <p:grpSpPr>
          <a:xfrm>
            <a:off x="2968341" y="1936635"/>
            <a:ext cx="5077500" cy="3773100"/>
            <a:chOff x="646854" y="4745073"/>
            <a:chExt cx="5077500" cy="3773100"/>
          </a:xfrm>
        </p:grpSpPr>
        <p:grpSp>
          <p:nvGrpSpPr>
            <p:cNvPr id="289" name="Google Shape;289;g30eeec9fab9_0_411"/>
            <p:cNvGrpSpPr/>
            <p:nvPr/>
          </p:nvGrpSpPr>
          <p:grpSpPr>
            <a:xfrm>
              <a:off x="646854" y="4745073"/>
              <a:ext cx="5077500" cy="3773100"/>
              <a:chOff x="454349" y="6529109"/>
              <a:chExt cx="5077500" cy="3773100"/>
            </a:xfrm>
          </p:grpSpPr>
          <p:sp>
            <p:nvSpPr>
              <p:cNvPr id="290" name="Google Shape;290;g30eeec9fab9_0_411"/>
              <p:cNvSpPr/>
              <p:nvPr/>
            </p:nvSpPr>
            <p:spPr>
              <a:xfrm>
                <a:off x="454349" y="6529109"/>
                <a:ext cx="5077500" cy="3773100"/>
              </a:xfrm>
              <a:prstGeom prst="rect">
                <a:avLst/>
              </a:prstGeom>
              <a:noFill/>
              <a:ln w="25400" cap="flat" cmpd="sng">
                <a:solidFill>
                  <a:srgbClr val="6297B5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endParaRPr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endParaRPr>
              </a:p>
            </p:txBody>
          </p:sp>
          <p:sp>
            <p:nvSpPr>
              <p:cNvPr id="291" name="Google Shape;291;g30eeec9fab9_0_411"/>
              <p:cNvSpPr txBox="1"/>
              <p:nvPr/>
            </p:nvSpPr>
            <p:spPr>
              <a:xfrm>
                <a:off x="640956" y="6632826"/>
                <a:ext cx="4704300" cy="7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2800" b="1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Aliasing</a:t>
                </a:r>
                <a:r>
                  <a:rPr lang="it-IT" sz="2800" b="0" i="0" u="none" strike="noStrike" cap="none">
                    <a:solidFill>
                      <a:schemeClr val="dk1"/>
                    </a:solidFill>
                    <a:latin typeface="Exo 2 Medium"/>
                    <a:ea typeface="Exo 2 Medium"/>
                    <a:cs typeface="Exo 2 Medium"/>
                    <a:sym typeface="Exo 2 Medium"/>
                  </a:rPr>
                  <a:t>:</a:t>
                </a:r>
                <a:endParaRPr/>
              </a:p>
            </p:txBody>
          </p:sp>
        </p:grpSp>
        <p:sp>
          <p:nvSpPr>
            <p:cNvPr id="292" name="Google Shape;292;g30eeec9fab9_0_411"/>
            <p:cNvSpPr txBox="1"/>
            <p:nvPr/>
          </p:nvSpPr>
          <p:spPr>
            <a:xfrm>
              <a:off x="720104" y="7229228"/>
              <a:ext cx="4930800" cy="111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Presence of artifacts caused by the conversion </a:t>
              </a:r>
              <a:endParaRPr/>
            </a:p>
          </p:txBody>
        </p:sp>
      </p:grpSp>
      <p:grpSp>
        <p:nvGrpSpPr>
          <p:cNvPr id="293" name="Google Shape;293;g30eeec9fab9_0_411"/>
          <p:cNvGrpSpPr/>
          <p:nvPr/>
        </p:nvGrpSpPr>
        <p:grpSpPr>
          <a:xfrm>
            <a:off x="2967967" y="6084148"/>
            <a:ext cx="5077500" cy="3773100"/>
            <a:chOff x="454349" y="6529109"/>
            <a:chExt cx="5077500" cy="3773100"/>
          </a:xfrm>
        </p:grpSpPr>
        <p:sp>
          <p:nvSpPr>
            <p:cNvPr id="294" name="Google Shape;294;g30eeec9fab9_0_411"/>
            <p:cNvSpPr/>
            <p:nvPr/>
          </p:nvSpPr>
          <p:spPr>
            <a:xfrm>
              <a:off x="454349" y="6529109"/>
              <a:ext cx="5077500" cy="37731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endParaRPr>
            </a:p>
          </p:txBody>
        </p:sp>
        <p:sp>
          <p:nvSpPr>
            <p:cNvPr id="295" name="Google Shape;295;g30eeec9fab9_0_411"/>
            <p:cNvSpPr txBox="1"/>
            <p:nvPr/>
          </p:nvSpPr>
          <p:spPr>
            <a:xfrm>
              <a:off x="640956" y="6632826"/>
              <a:ext cx="47043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 b="1" i="0" u="none" strike="noStrike" cap="none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rPr>
                <a:t>Bandwidth</a:t>
              </a:r>
              <a:r>
                <a:rPr lang="it-IT" sz="28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:</a:t>
              </a:r>
              <a:endParaRPr/>
            </a:p>
          </p:txBody>
        </p:sp>
      </p:grpSp>
      <p:pic>
        <p:nvPicPr>
          <p:cNvPr id="296" name="Google Shape;296;g30eeec9fab9_0_411" descr="Immagine che contiene testo, linea, diagramma, Diagramma&#10;&#10;Descrizione generata automaticamente"/>
          <p:cNvPicPr preferRelativeResize="0"/>
          <p:nvPr/>
        </p:nvPicPr>
        <p:blipFill rotWithShape="1">
          <a:blip r:embed="rId5">
            <a:alphaModFix/>
          </a:blip>
          <a:srcRect t="14515"/>
          <a:stretch/>
        </p:blipFill>
        <p:spPr>
          <a:xfrm>
            <a:off x="4035925" y="6917220"/>
            <a:ext cx="2942200" cy="1886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g30eeec9fab9_0_411"/>
          <p:cNvSpPr txBox="1"/>
          <p:nvPr/>
        </p:nvSpPr>
        <p:spPr>
          <a:xfrm>
            <a:off x="3067470" y="8754742"/>
            <a:ext cx="47043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% of the full bandwidth at which SRC operates</a:t>
            </a:r>
            <a:endParaRPr sz="28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pic>
        <p:nvPicPr>
          <p:cNvPr id="298" name="Google Shape;298;g30eeec9fab9_0_4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2580" y="2611138"/>
            <a:ext cx="2543175" cy="1800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9" name="Google Shape;299;g30eeec9fab9_0_411"/>
          <p:cNvGrpSpPr/>
          <p:nvPr/>
        </p:nvGrpSpPr>
        <p:grpSpPr>
          <a:xfrm>
            <a:off x="9234742" y="1936623"/>
            <a:ext cx="5077500" cy="3773100"/>
            <a:chOff x="646854" y="4745073"/>
            <a:chExt cx="5077500" cy="3773100"/>
          </a:xfrm>
        </p:grpSpPr>
        <p:grpSp>
          <p:nvGrpSpPr>
            <p:cNvPr id="300" name="Google Shape;300;g30eeec9fab9_0_411"/>
            <p:cNvGrpSpPr/>
            <p:nvPr/>
          </p:nvGrpSpPr>
          <p:grpSpPr>
            <a:xfrm>
              <a:off x="646854" y="4745073"/>
              <a:ext cx="5077500" cy="3773100"/>
              <a:chOff x="454349" y="6529109"/>
              <a:chExt cx="5077500" cy="3773100"/>
            </a:xfrm>
          </p:grpSpPr>
          <p:sp>
            <p:nvSpPr>
              <p:cNvPr id="301" name="Google Shape;301;g30eeec9fab9_0_411"/>
              <p:cNvSpPr/>
              <p:nvPr/>
            </p:nvSpPr>
            <p:spPr>
              <a:xfrm>
                <a:off x="454349" y="6529109"/>
                <a:ext cx="5077500" cy="3773100"/>
              </a:xfrm>
              <a:prstGeom prst="rect">
                <a:avLst/>
              </a:prstGeom>
              <a:noFill/>
              <a:ln w="25400" cap="flat" cmpd="sng">
                <a:solidFill>
                  <a:srgbClr val="6297B5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endParaRPr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endParaRPr>
              </a:p>
            </p:txBody>
          </p:sp>
          <p:sp>
            <p:nvSpPr>
              <p:cNvPr id="302" name="Google Shape;302;g30eeec9fab9_0_411"/>
              <p:cNvSpPr txBox="1"/>
              <p:nvPr/>
            </p:nvSpPr>
            <p:spPr>
              <a:xfrm>
                <a:off x="640956" y="6632826"/>
                <a:ext cx="4704300" cy="7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2800" b="0" i="0" u="none" strike="noStrike" cap="none">
                    <a:solidFill>
                      <a:schemeClr val="dk1"/>
                    </a:solidFill>
                    <a:latin typeface="Exo 2 Medium"/>
                    <a:ea typeface="Exo 2 Medium"/>
                    <a:cs typeface="Exo 2 Medium"/>
                    <a:sym typeface="Exo 2 Medium"/>
                  </a:rPr>
                  <a:t>Signal-to-noise ratio (</a:t>
                </a:r>
                <a:r>
                  <a:rPr lang="it-IT" sz="2800" b="1" i="0" u="none" strike="noStrike" cap="none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SNR</a:t>
                </a:r>
                <a:r>
                  <a:rPr lang="it-IT" sz="2800" b="0" i="0" u="none" strike="noStrike" cap="none">
                    <a:solidFill>
                      <a:schemeClr val="dk1"/>
                    </a:solidFill>
                    <a:latin typeface="Exo 2 Medium"/>
                    <a:ea typeface="Exo 2 Medium"/>
                    <a:cs typeface="Exo 2 Medium"/>
                    <a:sym typeface="Exo 2 Medium"/>
                  </a:rPr>
                  <a:t>):</a:t>
                </a:r>
                <a:endParaRPr/>
              </a:p>
            </p:txBody>
          </p:sp>
        </p:grpSp>
        <p:pic>
          <p:nvPicPr>
            <p:cNvPr id="303" name="Google Shape;303;g30eeec9fab9_0_411" descr="Immagine che contiene testo, Carattere, schermata, linea&#10;&#10;Descrizione generata automaticament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538551" y="5481065"/>
              <a:ext cx="3290123" cy="19637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g30eeec9fab9_0_411"/>
            <p:cNvSpPr txBox="1"/>
            <p:nvPr/>
          </p:nvSpPr>
          <p:spPr>
            <a:xfrm>
              <a:off x="720104" y="7229228"/>
              <a:ext cx="4930800" cy="111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Measure of how much noise the SRC adds to the signal.</a:t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0eeec9fab9_0_440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0eeec9fab9_0_440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SRC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Q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uality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M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etrics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311" name="Google Shape;311;g30eeec9fab9_0_440"/>
          <p:cNvSpPr/>
          <p:nvPr/>
        </p:nvSpPr>
        <p:spPr>
          <a:xfrm rot="-1896450">
            <a:off x="-521124" y="-663472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g30eeec9fab9_0_440"/>
          <p:cNvPicPr preferRelativeResize="0"/>
          <p:nvPr/>
        </p:nvPicPr>
        <p:blipFill rotWithShape="1">
          <a:blip r:embed="rId4">
            <a:alphaModFix/>
          </a:blip>
          <a:srcRect l="27892" t="22239" r="29833" b="37883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3" name="Google Shape;313;g30eeec9fab9_0_440"/>
          <p:cNvGrpSpPr/>
          <p:nvPr/>
        </p:nvGrpSpPr>
        <p:grpSpPr>
          <a:xfrm>
            <a:off x="9234750" y="6084250"/>
            <a:ext cx="5077500" cy="3773014"/>
            <a:chOff x="454349" y="6599810"/>
            <a:chExt cx="5077500" cy="3702300"/>
          </a:xfrm>
        </p:grpSpPr>
        <p:sp>
          <p:nvSpPr>
            <p:cNvPr id="314" name="Google Shape;314;g30eeec9fab9_0_440"/>
            <p:cNvSpPr/>
            <p:nvPr/>
          </p:nvSpPr>
          <p:spPr>
            <a:xfrm>
              <a:off x="454349" y="6599810"/>
              <a:ext cx="5077500" cy="37023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endParaRPr>
            </a:p>
          </p:txBody>
        </p:sp>
        <p:sp>
          <p:nvSpPr>
            <p:cNvPr id="315" name="Google Shape;315;g30eeec9fab9_0_440"/>
            <p:cNvSpPr txBox="1"/>
            <p:nvPr/>
          </p:nvSpPr>
          <p:spPr>
            <a:xfrm>
              <a:off x="640956" y="6632826"/>
              <a:ext cx="47043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 b="1" i="0" u="none" strike="noStrike" cap="none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rPr>
                <a:t>Conversion speed</a:t>
              </a:r>
              <a:r>
                <a:rPr lang="it-IT" sz="28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:</a:t>
              </a:r>
              <a:endParaRPr/>
            </a:p>
          </p:txBody>
        </p:sp>
      </p:grpSp>
      <p:grpSp>
        <p:nvGrpSpPr>
          <p:cNvPr id="316" name="Google Shape;316;g30eeec9fab9_0_440"/>
          <p:cNvGrpSpPr/>
          <p:nvPr/>
        </p:nvGrpSpPr>
        <p:grpSpPr>
          <a:xfrm>
            <a:off x="2968341" y="1936635"/>
            <a:ext cx="5077500" cy="3773100"/>
            <a:chOff x="646854" y="4745073"/>
            <a:chExt cx="5077500" cy="3773100"/>
          </a:xfrm>
        </p:grpSpPr>
        <p:grpSp>
          <p:nvGrpSpPr>
            <p:cNvPr id="317" name="Google Shape;317;g30eeec9fab9_0_440"/>
            <p:cNvGrpSpPr/>
            <p:nvPr/>
          </p:nvGrpSpPr>
          <p:grpSpPr>
            <a:xfrm>
              <a:off x="646854" y="4745073"/>
              <a:ext cx="5077500" cy="3773100"/>
              <a:chOff x="454349" y="6529109"/>
              <a:chExt cx="5077500" cy="3773100"/>
            </a:xfrm>
          </p:grpSpPr>
          <p:sp>
            <p:nvSpPr>
              <p:cNvPr id="318" name="Google Shape;318;g30eeec9fab9_0_440"/>
              <p:cNvSpPr/>
              <p:nvPr/>
            </p:nvSpPr>
            <p:spPr>
              <a:xfrm>
                <a:off x="454349" y="6529109"/>
                <a:ext cx="5077500" cy="3773100"/>
              </a:xfrm>
              <a:prstGeom prst="rect">
                <a:avLst/>
              </a:prstGeom>
              <a:noFill/>
              <a:ln w="25400" cap="flat" cmpd="sng">
                <a:solidFill>
                  <a:srgbClr val="6297B5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endParaRPr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endParaRPr>
              </a:p>
            </p:txBody>
          </p:sp>
          <p:sp>
            <p:nvSpPr>
              <p:cNvPr id="319" name="Google Shape;319;g30eeec9fab9_0_440"/>
              <p:cNvSpPr txBox="1"/>
              <p:nvPr/>
            </p:nvSpPr>
            <p:spPr>
              <a:xfrm>
                <a:off x="640956" y="6632826"/>
                <a:ext cx="4704300" cy="7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2800" b="1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Aliasing</a:t>
                </a:r>
                <a:r>
                  <a:rPr lang="it-IT" sz="2800" b="0" i="0" u="none" strike="noStrike" cap="none">
                    <a:solidFill>
                      <a:schemeClr val="dk1"/>
                    </a:solidFill>
                    <a:latin typeface="Exo 2 Medium"/>
                    <a:ea typeface="Exo 2 Medium"/>
                    <a:cs typeface="Exo 2 Medium"/>
                    <a:sym typeface="Exo 2 Medium"/>
                  </a:rPr>
                  <a:t>:</a:t>
                </a:r>
                <a:endParaRPr/>
              </a:p>
            </p:txBody>
          </p:sp>
        </p:grpSp>
        <p:sp>
          <p:nvSpPr>
            <p:cNvPr id="320" name="Google Shape;320;g30eeec9fab9_0_440"/>
            <p:cNvSpPr txBox="1"/>
            <p:nvPr/>
          </p:nvSpPr>
          <p:spPr>
            <a:xfrm>
              <a:off x="720104" y="7229228"/>
              <a:ext cx="4930800" cy="111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Presence of artifacts caused by the conversion </a:t>
              </a:r>
              <a:endParaRPr/>
            </a:p>
          </p:txBody>
        </p:sp>
      </p:grpSp>
      <p:pic>
        <p:nvPicPr>
          <p:cNvPr id="321" name="Google Shape;321;g30eeec9fab9_0_440" descr="Immagine che contiene orologio&#10;&#10;Descrizione generat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17930" y="6820905"/>
            <a:ext cx="3911022" cy="2234872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g30eeec9fab9_0_440"/>
          <p:cNvSpPr txBox="1"/>
          <p:nvPr/>
        </p:nvSpPr>
        <p:spPr>
          <a:xfrm>
            <a:off x="9421350" y="9020850"/>
            <a:ext cx="4704300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Inverse of conversion time</a:t>
            </a:r>
            <a:endParaRPr/>
          </a:p>
        </p:txBody>
      </p:sp>
      <p:grpSp>
        <p:nvGrpSpPr>
          <p:cNvPr id="323" name="Google Shape;323;g30eeec9fab9_0_440"/>
          <p:cNvGrpSpPr/>
          <p:nvPr/>
        </p:nvGrpSpPr>
        <p:grpSpPr>
          <a:xfrm>
            <a:off x="2967967" y="6084148"/>
            <a:ext cx="5077500" cy="3773100"/>
            <a:chOff x="454349" y="6529109"/>
            <a:chExt cx="5077500" cy="3773100"/>
          </a:xfrm>
        </p:grpSpPr>
        <p:sp>
          <p:nvSpPr>
            <p:cNvPr id="324" name="Google Shape;324;g30eeec9fab9_0_440"/>
            <p:cNvSpPr/>
            <p:nvPr/>
          </p:nvSpPr>
          <p:spPr>
            <a:xfrm>
              <a:off x="454349" y="6529109"/>
              <a:ext cx="5077500" cy="37731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endParaRPr>
            </a:p>
          </p:txBody>
        </p:sp>
        <p:sp>
          <p:nvSpPr>
            <p:cNvPr id="325" name="Google Shape;325;g30eeec9fab9_0_440"/>
            <p:cNvSpPr txBox="1"/>
            <p:nvPr/>
          </p:nvSpPr>
          <p:spPr>
            <a:xfrm>
              <a:off x="640956" y="6632826"/>
              <a:ext cx="47043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 b="1" i="0" u="none" strike="noStrike" cap="none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rPr>
                <a:t>Bandwidth</a:t>
              </a:r>
              <a:r>
                <a:rPr lang="it-IT" sz="28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:</a:t>
              </a:r>
              <a:endParaRPr/>
            </a:p>
          </p:txBody>
        </p:sp>
      </p:grpSp>
      <p:pic>
        <p:nvPicPr>
          <p:cNvPr id="326" name="Google Shape;326;g30eeec9fab9_0_440" descr="Immagine che contiene testo, linea, diagramma, Diagramma&#10;&#10;Descrizione generata automaticamente"/>
          <p:cNvPicPr preferRelativeResize="0"/>
          <p:nvPr/>
        </p:nvPicPr>
        <p:blipFill rotWithShape="1">
          <a:blip r:embed="rId6">
            <a:alphaModFix/>
          </a:blip>
          <a:srcRect t="14515"/>
          <a:stretch/>
        </p:blipFill>
        <p:spPr>
          <a:xfrm>
            <a:off x="4035925" y="6917220"/>
            <a:ext cx="2942200" cy="1886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30eeec9fab9_0_440"/>
          <p:cNvSpPr txBox="1"/>
          <p:nvPr/>
        </p:nvSpPr>
        <p:spPr>
          <a:xfrm>
            <a:off x="3067470" y="8754742"/>
            <a:ext cx="47043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% of the full bandwidth at which SRC operates</a:t>
            </a:r>
            <a:endParaRPr sz="28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pic>
        <p:nvPicPr>
          <p:cNvPr id="328" name="Google Shape;328;g30eeec9fab9_0_4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22580" y="2611138"/>
            <a:ext cx="2543175" cy="1800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9" name="Google Shape;329;g30eeec9fab9_0_440"/>
          <p:cNvGrpSpPr/>
          <p:nvPr/>
        </p:nvGrpSpPr>
        <p:grpSpPr>
          <a:xfrm>
            <a:off x="9234754" y="1936623"/>
            <a:ext cx="5077500" cy="3773100"/>
            <a:chOff x="646854" y="4745073"/>
            <a:chExt cx="5077500" cy="3773100"/>
          </a:xfrm>
        </p:grpSpPr>
        <p:grpSp>
          <p:nvGrpSpPr>
            <p:cNvPr id="330" name="Google Shape;330;g30eeec9fab9_0_440"/>
            <p:cNvGrpSpPr/>
            <p:nvPr/>
          </p:nvGrpSpPr>
          <p:grpSpPr>
            <a:xfrm>
              <a:off x="646854" y="4745073"/>
              <a:ext cx="5077500" cy="3773100"/>
              <a:chOff x="454349" y="6529109"/>
              <a:chExt cx="5077500" cy="3773100"/>
            </a:xfrm>
          </p:grpSpPr>
          <p:sp>
            <p:nvSpPr>
              <p:cNvPr id="331" name="Google Shape;331;g30eeec9fab9_0_440"/>
              <p:cNvSpPr/>
              <p:nvPr/>
            </p:nvSpPr>
            <p:spPr>
              <a:xfrm>
                <a:off x="454349" y="6529109"/>
                <a:ext cx="5077500" cy="3773100"/>
              </a:xfrm>
              <a:prstGeom prst="rect">
                <a:avLst/>
              </a:prstGeom>
              <a:noFill/>
              <a:ln w="25400" cap="flat" cmpd="sng">
                <a:solidFill>
                  <a:srgbClr val="6297B5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endParaRPr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endParaRPr>
              </a:p>
            </p:txBody>
          </p:sp>
          <p:sp>
            <p:nvSpPr>
              <p:cNvPr id="332" name="Google Shape;332;g30eeec9fab9_0_440"/>
              <p:cNvSpPr txBox="1"/>
              <p:nvPr/>
            </p:nvSpPr>
            <p:spPr>
              <a:xfrm>
                <a:off x="640956" y="6632826"/>
                <a:ext cx="4704300" cy="7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2800" b="0" i="0" u="none" strike="noStrike" cap="none">
                    <a:solidFill>
                      <a:schemeClr val="dk1"/>
                    </a:solidFill>
                    <a:latin typeface="Exo 2 Medium"/>
                    <a:ea typeface="Exo 2 Medium"/>
                    <a:cs typeface="Exo 2 Medium"/>
                    <a:sym typeface="Exo 2 Medium"/>
                  </a:rPr>
                  <a:t>Signal-to-noise ratio (</a:t>
                </a:r>
                <a:r>
                  <a:rPr lang="it-IT" sz="2800" b="1" i="0" u="none" strike="noStrike" cap="none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SNR</a:t>
                </a:r>
                <a:r>
                  <a:rPr lang="it-IT" sz="2800" b="0" i="0" u="none" strike="noStrike" cap="none">
                    <a:solidFill>
                      <a:schemeClr val="dk1"/>
                    </a:solidFill>
                    <a:latin typeface="Exo 2 Medium"/>
                    <a:ea typeface="Exo 2 Medium"/>
                    <a:cs typeface="Exo 2 Medium"/>
                    <a:sym typeface="Exo 2 Medium"/>
                  </a:rPr>
                  <a:t>):</a:t>
                </a:r>
                <a:endParaRPr/>
              </a:p>
            </p:txBody>
          </p:sp>
        </p:grpSp>
        <p:pic>
          <p:nvPicPr>
            <p:cNvPr id="333" name="Google Shape;333;g30eeec9fab9_0_440" descr="Immagine che contiene testo, Carattere, schermata, linea&#10;&#10;Descrizione generata automaticamente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538551" y="5481065"/>
              <a:ext cx="3290123" cy="19637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4" name="Google Shape;334;g30eeec9fab9_0_440"/>
            <p:cNvSpPr txBox="1"/>
            <p:nvPr/>
          </p:nvSpPr>
          <p:spPr>
            <a:xfrm>
              <a:off x="720104" y="7229228"/>
              <a:ext cx="4930800" cy="111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Measure of how much noise the SRC adds to the signal</a:t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0e6ab2e07f_0_36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g30e6ab2e07f_0_36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Simple SRC Showcase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341" name="Google Shape;341;g30e6ab2e07f_0_36"/>
          <p:cNvSpPr/>
          <p:nvPr/>
        </p:nvSpPr>
        <p:spPr>
          <a:xfrm rot="-1896450">
            <a:off x="-521124" y="-663472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g30e6ab2e07f_0_36"/>
          <p:cNvPicPr preferRelativeResize="0"/>
          <p:nvPr/>
        </p:nvPicPr>
        <p:blipFill rotWithShape="1">
          <a:blip r:embed="rId6">
            <a:alphaModFix/>
          </a:blip>
          <a:srcRect l="27892" t="22239" r="29833" b="37883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aive SRC">
            <a:hlinkClick r:id="" action="ppaction://media"/>
            <a:extLst>
              <a:ext uri="{FF2B5EF4-FFF2-40B4-BE49-F238E27FC236}">
                <a16:creationId xmlns:a16="http://schemas.microsoft.com/office/drawing/2014/main" id="{C42A31BD-4574-C6A7-71B9-9086979F5C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28096" y="1656000"/>
            <a:ext cx="14331653" cy="8061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5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Simple SRC </a:t>
            </a: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P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erformance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350" name="Google Shape;350;p5"/>
          <p:cNvSpPr/>
          <p:nvPr/>
        </p:nvSpPr>
        <p:spPr>
          <a:xfrm rot="-1896450">
            <a:off x="-520285" y="-663988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1" name="Google Shape;351;p5"/>
          <p:cNvPicPr preferRelativeResize="0"/>
          <p:nvPr/>
        </p:nvPicPr>
        <p:blipFill rotWithShape="1">
          <a:blip r:embed="rId4">
            <a:alphaModFix/>
          </a:blip>
          <a:srcRect l="27895" t="22240" r="29830" b="37882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4453" y="2626601"/>
            <a:ext cx="5615201" cy="4211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242054" y="2626601"/>
            <a:ext cx="5866672" cy="4400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5"/>
          <p:cNvPicPr preferRelativeResize="0"/>
          <p:nvPr/>
        </p:nvPicPr>
        <p:blipFill rotWithShape="1">
          <a:blip r:embed="rId7">
            <a:alphaModFix/>
          </a:blip>
          <a:srcRect l="6185" t="5320" r="5318"/>
          <a:stretch/>
        </p:blipFill>
        <p:spPr>
          <a:xfrm>
            <a:off x="330300" y="2474213"/>
            <a:ext cx="5866675" cy="470763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5" name="Google Shape;355;p5"/>
          <p:cNvGraphicFramePr/>
          <p:nvPr/>
        </p:nvGraphicFramePr>
        <p:xfrm>
          <a:off x="4702722" y="790250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{59DA2EEF-2E26-4FD8-883C-75574B71E48E}</a:tableStyleId>
              </a:tblPr>
              <a:tblGrid>
                <a:gridCol w="262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3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0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800" i="0" u="none" strike="noStrike" cap="none">
                          <a:solidFill>
                            <a:schemeClr val="lt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SNR</a:t>
                      </a:r>
                      <a:endParaRPr sz="28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800" i="0" u="none" strike="noStrike" cap="none">
                          <a:solidFill>
                            <a:schemeClr val="lt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B</a:t>
                      </a:r>
                      <a:r>
                        <a:rPr lang="it-IT" sz="2800">
                          <a:latin typeface="Exo 2"/>
                          <a:ea typeface="Exo 2"/>
                          <a:cs typeface="Exo 2"/>
                          <a:sym typeface="Exo 2"/>
                        </a:rPr>
                        <a:t>andwidth</a:t>
                      </a:r>
                      <a:r>
                        <a:rPr lang="it-IT" sz="2800" i="0" u="none" strike="noStrike" cap="none">
                          <a:solidFill>
                            <a:schemeClr val="lt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 %</a:t>
                      </a:r>
                      <a:endParaRPr sz="28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800" i="0" u="none" strike="noStrike" cap="none">
                          <a:solidFill>
                            <a:schemeClr val="lt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Speed</a:t>
                      </a:r>
                      <a:endParaRPr sz="28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8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130 dB</a:t>
                      </a:r>
                      <a:endParaRPr sz="28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8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95,23%</a:t>
                      </a:r>
                      <a:endParaRPr sz="28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800" b="1" u="sng" strike="noStrike" cap="none">
                          <a:solidFill>
                            <a:srgbClr val="FF0000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SLOW</a:t>
                      </a:r>
                      <a:endParaRPr sz="2800" b="1" u="sng">
                        <a:solidFill>
                          <a:srgbClr val="FF0000"/>
                        </a:solidFill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6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Multirate SRC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362" name="Google Shape;362;p6"/>
          <p:cNvSpPr/>
          <p:nvPr/>
        </p:nvSpPr>
        <p:spPr>
          <a:xfrm rot="-1896450">
            <a:off x="-520285" y="-663988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3" name="Google Shape;363;p6"/>
          <p:cNvPicPr preferRelativeResize="0"/>
          <p:nvPr/>
        </p:nvPicPr>
        <p:blipFill rotWithShape="1">
          <a:blip r:embed="rId4">
            <a:alphaModFix/>
          </a:blip>
          <a:srcRect l="27895" t="22240" r="29830" b="37882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6"/>
          <p:cNvSpPr txBox="1"/>
          <p:nvPr/>
        </p:nvSpPr>
        <p:spPr>
          <a:xfrm>
            <a:off x="454350" y="1946800"/>
            <a:ext cx="17379300" cy="132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Strategies for increasing SRC speed</a:t>
            </a:r>
            <a:r>
              <a:rPr lang="it-IT" sz="32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 while</a:t>
            </a: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 maintaining good conversion quality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6"/>
          <p:cNvSpPr txBox="1"/>
          <p:nvPr/>
        </p:nvSpPr>
        <p:spPr>
          <a:xfrm>
            <a:off x="454350" y="4745397"/>
            <a:ext cx="8367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0" i="0" u="none" strike="noStrike" cap="none">
                <a:solidFill>
                  <a:srgbClr val="000000"/>
                </a:solidFill>
                <a:latin typeface="Exo 2 Medium"/>
                <a:ea typeface="Exo 2 Medium"/>
                <a:cs typeface="Exo 2 Medium"/>
                <a:sym typeface="Exo 2 Medium"/>
              </a:rPr>
              <a:t>Idea</a:t>
            </a:r>
            <a:r>
              <a:rPr lang="it-IT" sz="2800" i="0" u="none" strike="noStrike" cap="none" baseline="30000">
                <a:solidFill>
                  <a:schemeClr val="dk1"/>
                </a:solidFill>
                <a:latin typeface="Exo 2 Thin"/>
                <a:ea typeface="Exo 2 Thin"/>
                <a:cs typeface="Exo 2 Thin"/>
                <a:sym typeface="Exo 2 Thin"/>
              </a:rPr>
              <a:t>[</a:t>
            </a:r>
            <a:r>
              <a:rPr lang="it-IT" sz="2800" baseline="30000">
                <a:solidFill>
                  <a:schemeClr val="dk1"/>
                </a:solidFill>
                <a:latin typeface="Exo 2 Thin"/>
                <a:ea typeface="Exo 2 Thin"/>
                <a:cs typeface="Exo 2 Thin"/>
                <a:sym typeface="Exo 2 Thin"/>
              </a:rPr>
              <a:t>3</a:t>
            </a:r>
            <a:r>
              <a:rPr lang="it-IT" sz="2800" i="0" u="none" strike="noStrike" cap="none" baseline="30000">
                <a:solidFill>
                  <a:schemeClr val="dk1"/>
                </a:solidFill>
                <a:latin typeface="Exo 2 Thin"/>
                <a:ea typeface="Exo 2 Thin"/>
                <a:cs typeface="Exo 2 Thin"/>
                <a:sym typeface="Exo 2 Thin"/>
              </a:rPr>
              <a:t>]</a:t>
            </a:r>
            <a:r>
              <a:rPr lang="it-IT" sz="2800" b="0" i="0" u="none" strike="noStrike" cap="none">
                <a:solidFill>
                  <a:srgbClr val="000000"/>
                </a:solidFill>
                <a:latin typeface="Exo 2 Medium"/>
                <a:ea typeface="Exo 2 Medium"/>
                <a:cs typeface="Exo 2 Medium"/>
                <a:sym typeface="Exo 2 Medium"/>
              </a:rPr>
              <a:t>: filter at the lowest possible rate</a:t>
            </a:r>
            <a:endParaRPr sz="280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366" name="Google Shape;366;p6"/>
          <p:cNvSpPr txBox="1"/>
          <p:nvPr/>
        </p:nvSpPr>
        <p:spPr>
          <a:xfrm>
            <a:off x="741025" y="9695300"/>
            <a:ext cx="1705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[</a:t>
            </a:r>
            <a:r>
              <a:rPr lang="it-IT" sz="2000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3</a:t>
            </a:r>
            <a:r>
              <a:rPr lang="it-IT" sz="2000" b="0" i="0" u="none" strike="noStrike" cap="none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]: </a:t>
            </a:r>
            <a:r>
              <a:rPr lang="it-IT" sz="2000" b="0" i="0" u="sng" strike="noStrike" cap="none">
                <a:solidFill>
                  <a:schemeClr val="hlink"/>
                </a:solidFill>
                <a:latin typeface="Exo 2 ExtraLight"/>
                <a:ea typeface="Exo 2 ExtraLight"/>
                <a:cs typeface="Exo 2 ExtraLight"/>
                <a:sym typeface="Exo 2 ExtraLight"/>
                <a:hlinkClick r:id="rId5"/>
              </a:rPr>
              <a:t>https://authors.library.caltech.edu/records/rmhds-22q28</a:t>
            </a:r>
            <a:endParaRPr sz="2000" b="0" i="0" u="none" strike="noStrike" cap="none">
              <a:solidFill>
                <a:schemeClr val="dk1"/>
              </a:solidFill>
              <a:latin typeface="Exo 2 ExtraLight"/>
              <a:ea typeface="Exo 2 ExtraLight"/>
              <a:cs typeface="Exo 2 ExtraLight"/>
              <a:sym typeface="Exo 2 ExtraLight"/>
            </a:endParaRPr>
          </a:p>
        </p:txBody>
      </p:sp>
      <p:grpSp>
        <p:nvGrpSpPr>
          <p:cNvPr id="367" name="Google Shape;367;p6"/>
          <p:cNvGrpSpPr/>
          <p:nvPr/>
        </p:nvGrpSpPr>
        <p:grpSpPr>
          <a:xfrm>
            <a:off x="720229" y="3098071"/>
            <a:ext cx="6346730" cy="998607"/>
            <a:chOff x="5891155" y="5097130"/>
            <a:chExt cx="6346730" cy="998607"/>
          </a:xfrm>
        </p:grpSpPr>
        <p:sp>
          <p:nvSpPr>
            <p:cNvPr id="368" name="Google Shape;368;p6"/>
            <p:cNvSpPr/>
            <p:nvPr/>
          </p:nvSpPr>
          <p:spPr>
            <a:xfrm>
              <a:off x="7206245" y="5108737"/>
              <a:ext cx="1033500" cy="9870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24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L↑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10569539" y="5097130"/>
              <a:ext cx="1033500" cy="9870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24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M↓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70" name="Google Shape;370;p6"/>
            <p:cNvCxnSpPr/>
            <p:nvPr/>
          </p:nvCxnSpPr>
          <p:spPr>
            <a:xfrm>
              <a:off x="6558699" y="5607277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71" name="Google Shape;371;p6"/>
            <p:cNvCxnSpPr/>
            <p:nvPr/>
          </p:nvCxnSpPr>
          <p:spPr>
            <a:xfrm>
              <a:off x="8235099" y="5597687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72" name="Google Shape;372;p6"/>
            <p:cNvCxnSpPr/>
            <p:nvPr/>
          </p:nvCxnSpPr>
          <p:spPr>
            <a:xfrm>
              <a:off x="11590339" y="5602727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pic>
          <p:nvPicPr>
            <p:cNvPr id="373" name="Google Shape;373;p6" descr="\documentclass{article}&#10;\usepackage{amsmath,amssymb}&#10;\pagestyle{empty}&#10;\begin{document}&#10;&#10;$x[n]$&#10;&#10;\end{document}" title="IguanaTex Picture Display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91155" y="5399063"/>
              <a:ext cx="563270" cy="35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4" name="Google Shape;374;p6"/>
            <p:cNvSpPr/>
            <p:nvPr/>
          </p:nvSpPr>
          <p:spPr>
            <a:xfrm>
              <a:off x="8891519" y="5108737"/>
              <a:ext cx="1033500" cy="9870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23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Low-pass filter</a:t>
              </a: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75" name="Google Shape;375;p6"/>
            <p:cNvCxnSpPr/>
            <p:nvPr/>
          </p:nvCxnSpPr>
          <p:spPr>
            <a:xfrm>
              <a:off x="9925019" y="5607277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376" name="Google Shape;376;p6"/>
          <p:cNvSpPr txBox="1"/>
          <p:nvPr/>
        </p:nvSpPr>
        <p:spPr>
          <a:xfrm>
            <a:off x="4308231" y="4044462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pic>
        <p:nvPicPr>
          <p:cNvPr id="377" name="Google Shape;377;p6" descr="\documentclass{article}&#10;\usepackage{amsmath,amssymb}&#10;\pagestyle{empty}&#10;\begin{document}&#10;&#10;\begin{equation*}&#10;y[m] = \sum_{n=0}^{N-1}x[n]h[mM - nL]&#10;\end{equation*}&#10;&#10;\end{document}" title="IguanaTex Picture Display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21991" y="3066860"/>
            <a:ext cx="4380992" cy="1029818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6"/>
          <p:cNvSpPr txBox="1"/>
          <p:nvPr/>
        </p:nvSpPr>
        <p:spPr>
          <a:xfrm>
            <a:off x="12119914" y="2788513"/>
            <a:ext cx="5640171" cy="157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The system operates at the maximum sampling frequency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→ </a:t>
            </a:r>
            <a:r>
              <a:rPr lang="it-IT"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High computational cost</a:t>
            </a:r>
            <a:endParaRPr sz="1400" b="1" i="0" u="none" strike="noStrike" cap="none">
              <a:solidFill>
                <a:srgbClr val="000000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grpSp>
        <p:nvGrpSpPr>
          <p:cNvPr id="379" name="Google Shape;379;p6"/>
          <p:cNvGrpSpPr/>
          <p:nvPr/>
        </p:nvGrpSpPr>
        <p:grpSpPr>
          <a:xfrm>
            <a:off x="5382284" y="5466311"/>
            <a:ext cx="7379244" cy="3387969"/>
            <a:chOff x="1524606" y="5481391"/>
            <a:chExt cx="7379244" cy="3387969"/>
          </a:xfrm>
        </p:grpSpPr>
        <p:pic>
          <p:nvPicPr>
            <p:cNvPr id="380" name="Google Shape;380;p6" descr="\documentclass{article}&#10;\usepackage{amsmath,amssymb}&#10;\pagestyle{empty}&#10;\begin{document}&#10;&#10;$x[n]$&#10;&#10;\end{document}" title="IguanaTex Picture Display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24606" y="7039729"/>
              <a:ext cx="563270" cy="35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1" name="Google Shape;381;p6"/>
            <p:cNvSpPr/>
            <p:nvPr/>
          </p:nvSpPr>
          <p:spPr>
            <a:xfrm rot="-5400000">
              <a:off x="1759354" y="6528904"/>
              <a:ext cx="3358662" cy="1322249"/>
            </a:xfrm>
            <a:prstGeom prst="trapezoid">
              <a:avLst>
                <a:gd name="adj" fmla="val 25000"/>
              </a:avLst>
            </a:prstGeom>
            <a:solidFill>
              <a:schemeClr val="lt1"/>
            </a:solidFill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6"/>
            <p:cNvSpPr/>
            <p:nvPr/>
          </p:nvSpPr>
          <p:spPr>
            <a:xfrm>
              <a:off x="6261808" y="5845758"/>
              <a:ext cx="481378" cy="523181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16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L↑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6"/>
            <p:cNvSpPr/>
            <p:nvPr/>
          </p:nvSpPr>
          <p:spPr>
            <a:xfrm>
              <a:off x="3461327" y="5842951"/>
              <a:ext cx="500784" cy="523181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15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M↓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6"/>
            <p:cNvSpPr/>
            <p:nvPr/>
          </p:nvSpPr>
          <p:spPr>
            <a:xfrm>
              <a:off x="3461327" y="6572643"/>
              <a:ext cx="500784" cy="523181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15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M↓</a:t>
              </a: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6"/>
            <p:cNvSpPr/>
            <p:nvPr/>
          </p:nvSpPr>
          <p:spPr>
            <a:xfrm>
              <a:off x="3461327" y="8019077"/>
              <a:ext cx="500784" cy="523181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15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M↓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6"/>
            <p:cNvSpPr/>
            <p:nvPr/>
          </p:nvSpPr>
          <p:spPr>
            <a:xfrm>
              <a:off x="2963865" y="5992622"/>
              <a:ext cx="277318" cy="2394812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87" name="Google Shape;387;p6"/>
            <p:cNvCxnSpPr/>
            <p:nvPr/>
          </p:nvCxnSpPr>
          <p:spPr>
            <a:xfrm>
              <a:off x="4099810" y="6104541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88" name="Google Shape;388;p6"/>
            <p:cNvCxnSpPr/>
            <p:nvPr/>
          </p:nvCxnSpPr>
          <p:spPr>
            <a:xfrm>
              <a:off x="4106547" y="6832781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89" name="Google Shape;389;p6"/>
            <p:cNvCxnSpPr/>
            <p:nvPr/>
          </p:nvCxnSpPr>
          <p:spPr>
            <a:xfrm>
              <a:off x="4106547" y="8280667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90" name="Google Shape;390;p6"/>
            <p:cNvSpPr/>
            <p:nvPr/>
          </p:nvSpPr>
          <p:spPr>
            <a:xfrm>
              <a:off x="4746883" y="5499703"/>
              <a:ext cx="729247" cy="3369636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91" name="Google Shape;391;p6"/>
            <p:cNvCxnSpPr/>
            <p:nvPr/>
          </p:nvCxnSpPr>
          <p:spPr>
            <a:xfrm>
              <a:off x="2130014" y="7217529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92" name="Google Shape;392;p6"/>
            <p:cNvCxnSpPr/>
            <p:nvPr/>
          </p:nvCxnSpPr>
          <p:spPr>
            <a:xfrm>
              <a:off x="3241183" y="6104541"/>
              <a:ext cx="223465" cy="0"/>
            </a:xfrm>
            <a:prstGeom prst="straightConnector1">
              <a:avLst/>
            </a:prstGeom>
            <a:noFill/>
            <a:ln w="952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93" name="Google Shape;393;p6"/>
            <p:cNvCxnSpPr/>
            <p:nvPr/>
          </p:nvCxnSpPr>
          <p:spPr>
            <a:xfrm>
              <a:off x="3237862" y="6832781"/>
              <a:ext cx="223465" cy="0"/>
            </a:xfrm>
            <a:prstGeom prst="straightConnector1">
              <a:avLst/>
            </a:prstGeom>
            <a:noFill/>
            <a:ln w="952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94" name="Google Shape;394;p6"/>
            <p:cNvCxnSpPr/>
            <p:nvPr/>
          </p:nvCxnSpPr>
          <p:spPr>
            <a:xfrm>
              <a:off x="3244361" y="8267940"/>
              <a:ext cx="223465" cy="0"/>
            </a:xfrm>
            <a:prstGeom prst="straightConnector1">
              <a:avLst/>
            </a:prstGeom>
            <a:noFill/>
            <a:ln w="952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95" name="Google Shape;395;p6"/>
            <p:cNvSpPr txBox="1"/>
            <p:nvPr/>
          </p:nvSpPr>
          <p:spPr>
            <a:xfrm>
              <a:off x="3585409" y="6947237"/>
              <a:ext cx="364869" cy="1190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</p:txBody>
        </p:sp>
        <p:sp>
          <p:nvSpPr>
            <p:cNvPr id="396" name="Google Shape;396;p6"/>
            <p:cNvSpPr txBox="1"/>
            <p:nvPr/>
          </p:nvSpPr>
          <p:spPr>
            <a:xfrm>
              <a:off x="4281009" y="6943062"/>
              <a:ext cx="364869" cy="1190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</p:txBody>
        </p:sp>
        <p:cxnSp>
          <p:nvCxnSpPr>
            <p:cNvPr id="397" name="Google Shape;397;p6"/>
            <p:cNvCxnSpPr/>
            <p:nvPr/>
          </p:nvCxnSpPr>
          <p:spPr>
            <a:xfrm>
              <a:off x="5476130" y="6104541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98" name="Google Shape;398;p6"/>
            <p:cNvCxnSpPr/>
            <p:nvPr/>
          </p:nvCxnSpPr>
          <p:spPr>
            <a:xfrm>
              <a:off x="5476130" y="6825051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99" name="Google Shape;399;p6"/>
            <p:cNvCxnSpPr/>
            <p:nvPr/>
          </p:nvCxnSpPr>
          <p:spPr>
            <a:xfrm>
              <a:off x="5476130" y="8287927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400" name="Google Shape;400;p6"/>
            <p:cNvSpPr txBox="1"/>
            <p:nvPr/>
          </p:nvSpPr>
          <p:spPr>
            <a:xfrm>
              <a:off x="5617468" y="6947237"/>
              <a:ext cx="364869" cy="1190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</p:txBody>
        </p:sp>
        <p:sp>
          <p:nvSpPr>
            <p:cNvPr id="401" name="Google Shape;401;p6"/>
            <p:cNvSpPr/>
            <p:nvPr/>
          </p:nvSpPr>
          <p:spPr>
            <a:xfrm rot="5400000">
              <a:off x="5115973" y="6499597"/>
              <a:ext cx="3358662" cy="1322249"/>
            </a:xfrm>
            <a:prstGeom prst="trapezoid">
              <a:avLst>
                <a:gd name="adj" fmla="val 25000"/>
              </a:avLst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6"/>
            <p:cNvSpPr/>
            <p:nvPr/>
          </p:nvSpPr>
          <p:spPr>
            <a:xfrm>
              <a:off x="6265721" y="6562841"/>
              <a:ext cx="481378" cy="523181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16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L↑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6"/>
            <p:cNvSpPr/>
            <p:nvPr/>
          </p:nvSpPr>
          <p:spPr>
            <a:xfrm>
              <a:off x="6261808" y="8019077"/>
              <a:ext cx="481378" cy="523181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16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L↑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04" name="Google Shape;404;p6"/>
            <p:cNvCxnSpPr/>
            <p:nvPr/>
          </p:nvCxnSpPr>
          <p:spPr>
            <a:xfrm>
              <a:off x="6743186" y="6104541"/>
              <a:ext cx="223465" cy="0"/>
            </a:xfrm>
            <a:prstGeom prst="straightConnector1">
              <a:avLst/>
            </a:prstGeom>
            <a:noFill/>
            <a:ln w="952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05" name="Google Shape;405;p6"/>
            <p:cNvCxnSpPr/>
            <p:nvPr/>
          </p:nvCxnSpPr>
          <p:spPr>
            <a:xfrm>
              <a:off x="6743186" y="6832781"/>
              <a:ext cx="223465" cy="0"/>
            </a:xfrm>
            <a:prstGeom prst="straightConnector1">
              <a:avLst/>
            </a:prstGeom>
            <a:noFill/>
            <a:ln w="952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06" name="Google Shape;406;p6"/>
            <p:cNvCxnSpPr/>
            <p:nvPr/>
          </p:nvCxnSpPr>
          <p:spPr>
            <a:xfrm>
              <a:off x="6743186" y="8287927"/>
              <a:ext cx="223465" cy="0"/>
            </a:xfrm>
            <a:prstGeom prst="straightConnector1">
              <a:avLst/>
            </a:prstGeom>
            <a:noFill/>
            <a:ln w="952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407" name="Google Shape;407;p6"/>
            <p:cNvSpPr/>
            <p:nvPr/>
          </p:nvSpPr>
          <p:spPr>
            <a:xfrm>
              <a:off x="6979834" y="6020123"/>
              <a:ext cx="277318" cy="2394812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6"/>
            <p:cNvSpPr txBox="1"/>
            <p:nvPr/>
          </p:nvSpPr>
          <p:spPr>
            <a:xfrm>
              <a:off x="6356290" y="6947237"/>
              <a:ext cx="364869" cy="1190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it-IT" sz="2000" b="0" i="0" u="none" strike="noStrike" cap="none">
                  <a:solidFill>
                    <a:schemeClr val="dk1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.</a:t>
              </a:r>
              <a:endParaRPr/>
            </a:p>
          </p:txBody>
        </p:sp>
        <p:cxnSp>
          <p:nvCxnSpPr>
            <p:cNvPr id="409" name="Google Shape;409;p6"/>
            <p:cNvCxnSpPr/>
            <p:nvPr/>
          </p:nvCxnSpPr>
          <p:spPr>
            <a:xfrm>
              <a:off x="7456429" y="7184521"/>
              <a:ext cx="647546" cy="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pic>
          <p:nvPicPr>
            <p:cNvPr id="410" name="Google Shape;410;p6" descr="\documentclass{article}&#10;\usepackage{amsmath,amssymb}&#10;\pagestyle{empty}&#10;\begin{document}&#10;&#10;$y[m]$&#10;&#10;\end{document}" title="IguanaTex Picture Display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258081" y="7006721"/>
              <a:ext cx="645769" cy="355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1" name="Google Shape;411;p6"/>
          <p:cNvSpPr txBox="1"/>
          <p:nvPr/>
        </p:nvSpPr>
        <p:spPr>
          <a:xfrm>
            <a:off x="5868568" y="8898993"/>
            <a:ext cx="2034086" cy="59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0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Decomposition</a:t>
            </a:r>
            <a:endParaRPr sz="110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12" name="Google Shape;412;p6"/>
          <p:cNvSpPr txBox="1"/>
          <p:nvPr/>
        </p:nvSpPr>
        <p:spPr>
          <a:xfrm>
            <a:off x="8005519" y="8898993"/>
            <a:ext cx="2034086" cy="788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0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Polyphase filtering</a:t>
            </a:r>
            <a:endParaRPr sz="110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13" name="Google Shape;413;p6"/>
          <p:cNvSpPr txBox="1"/>
          <p:nvPr/>
        </p:nvSpPr>
        <p:spPr>
          <a:xfrm>
            <a:off x="10039605" y="8904359"/>
            <a:ext cx="2034086" cy="59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0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Reconstruction</a:t>
            </a:r>
            <a:endParaRPr sz="110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pic>
        <p:nvPicPr>
          <p:cNvPr id="414" name="Google Shape;414;p6" descr="\documentclass{article}&#10;\usepackage{amsmath,amssymb}&#10;\pagestyle{empty}&#10;\begin{document}&#10;&#10;$\mathbf{H}$&#10;&#10;\end{document}" title="IguanaTex Picture Displa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779636" y="6998903"/>
            <a:ext cx="400270" cy="333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7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7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Multistage SRC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21" name="Google Shape;421;p7"/>
          <p:cNvSpPr/>
          <p:nvPr/>
        </p:nvSpPr>
        <p:spPr>
          <a:xfrm rot="-1896450">
            <a:off x="-520285" y="-663988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2" name="Google Shape;422;p7"/>
          <p:cNvPicPr preferRelativeResize="0"/>
          <p:nvPr/>
        </p:nvPicPr>
        <p:blipFill rotWithShape="1">
          <a:blip r:embed="rId4">
            <a:alphaModFix/>
          </a:blip>
          <a:srcRect l="27895" t="22240" r="29830" b="37882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7"/>
          <p:cNvSpPr txBox="1"/>
          <p:nvPr/>
        </p:nvSpPr>
        <p:spPr>
          <a:xfrm>
            <a:off x="454350" y="1946800"/>
            <a:ext cx="17379300" cy="132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SRC can be done in </a:t>
            </a:r>
            <a:r>
              <a:rPr lang="it-IT" sz="32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multiple conversion stages:</a:t>
            </a:r>
            <a:endParaRPr sz="14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424" name="Google Shape;424;p7"/>
          <p:cNvSpPr txBox="1"/>
          <p:nvPr/>
        </p:nvSpPr>
        <p:spPr>
          <a:xfrm>
            <a:off x="454350" y="2870541"/>
            <a:ext cx="115032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2800" b="0" i="0" u="none" strike="noStrike" cap="none">
                <a:solidFill>
                  <a:srgbClr val="000000"/>
                </a:solidFill>
                <a:latin typeface="Exo 2 Medium"/>
                <a:ea typeface="Exo 2 Medium"/>
                <a:cs typeface="Exo 2 Medium"/>
                <a:sym typeface="Exo 2 Medium"/>
              </a:rPr>
              <a:t>Operate on smaller signal portions (thus reducing complexity)</a:t>
            </a:r>
            <a:endParaRPr sz="280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Exo 2 Medium"/>
              <a:ea typeface="Exo 2 Medium"/>
              <a:cs typeface="Exo 2 Medium"/>
              <a:sym typeface="Exo 2 Medium"/>
            </a:endParaRPr>
          </a:p>
          <a:p>
            <a:pPr marL="5080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2800" b="0" i="0" u="none" strike="noStrike" cap="none">
                <a:solidFill>
                  <a:srgbClr val="000000"/>
                </a:solidFill>
                <a:latin typeface="Exo 2 Medium"/>
                <a:ea typeface="Exo 2 Medium"/>
                <a:cs typeface="Exo 2 Medium"/>
                <a:sym typeface="Exo 2 Medium"/>
              </a:rPr>
              <a:t>Use multiple filters (one per stage)</a:t>
            </a:r>
            <a:endParaRPr sz="280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Exo 2 Medium"/>
              <a:ea typeface="Exo 2 Medium"/>
              <a:cs typeface="Exo 2 Medium"/>
              <a:sym typeface="Exo 2 Medium"/>
            </a:endParaRPr>
          </a:p>
          <a:p>
            <a:pPr marL="5080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2800" b="0" i="0" u="none" strike="noStrike" cap="none">
                <a:solidFill>
                  <a:srgbClr val="000000"/>
                </a:solidFill>
                <a:latin typeface="Exo 2 Medium"/>
                <a:ea typeface="Exo 2 Medium"/>
                <a:cs typeface="Exo 2 Medium"/>
                <a:sym typeface="Exo 2 Medium"/>
              </a:rPr>
              <a:t>Each stage can be whatever SRC system</a:t>
            </a:r>
            <a:endParaRPr sz="280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grpSp>
        <p:nvGrpSpPr>
          <p:cNvPr id="425" name="Google Shape;425;p7"/>
          <p:cNvGrpSpPr/>
          <p:nvPr/>
        </p:nvGrpSpPr>
        <p:grpSpPr>
          <a:xfrm>
            <a:off x="5212787" y="6018806"/>
            <a:ext cx="6719250" cy="1200600"/>
            <a:chOff x="4976936" y="5148592"/>
            <a:chExt cx="6719250" cy="1200600"/>
          </a:xfrm>
        </p:grpSpPr>
        <p:sp>
          <p:nvSpPr>
            <p:cNvPr id="426" name="Google Shape;426;p7"/>
            <p:cNvSpPr/>
            <p:nvPr/>
          </p:nvSpPr>
          <p:spPr>
            <a:xfrm>
              <a:off x="5450336" y="5148592"/>
              <a:ext cx="1344900" cy="12006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27" name="Google Shape;427;p7"/>
            <p:cNvCxnSpPr>
              <a:endCxn id="426" idx="1"/>
            </p:cNvCxnSpPr>
            <p:nvPr/>
          </p:nvCxnSpPr>
          <p:spPr>
            <a:xfrm>
              <a:off x="4976936" y="5747092"/>
              <a:ext cx="473400" cy="180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428" name="Google Shape;428;p7"/>
            <p:cNvSpPr/>
            <p:nvPr/>
          </p:nvSpPr>
          <p:spPr>
            <a:xfrm>
              <a:off x="7268536" y="5148592"/>
              <a:ext cx="1344900" cy="12006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29" name="Google Shape;429;p7"/>
            <p:cNvCxnSpPr/>
            <p:nvPr/>
          </p:nvCxnSpPr>
          <p:spPr>
            <a:xfrm>
              <a:off x="6795148" y="5747230"/>
              <a:ext cx="473400" cy="330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430" name="Google Shape;430;p7"/>
            <p:cNvSpPr/>
            <p:nvPr/>
          </p:nvSpPr>
          <p:spPr>
            <a:xfrm>
              <a:off x="9877886" y="5148592"/>
              <a:ext cx="1344900" cy="1200600"/>
            </a:xfrm>
            <a:prstGeom prst="rect">
              <a:avLst/>
            </a:prstGeom>
            <a:noFill/>
            <a:ln w="25400" cap="flat" cmpd="sng">
              <a:solidFill>
                <a:srgbClr val="6297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31" name="Google Shape;431;p7"/>
            <p:cNvCxnSpPr/>
            <p:nvPr/>
          </p:nvCxnSpPr>
          <p:spPr>
            <a:xfrm>
              <a:off x="8613412" y="5745586"/>
              <a:ext cx="473400" cy="330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dot"/>
              <a:round/>
              <a:headEnd type="none" w="sm" len="sm"/>
              <a:tailEnd type="stealth" w="med" len="med"/>
            </a:ln>
          </p:spPr>
        </p:cxnSp>
        <p:cxnSp>
          <p:nvCxnSpPr>
            <p:cNvPr id="432" name="Google Shape;432;p7"/>
            <p:cNvCxnSpPr/>
            <p:nvPr/>
          </p:nvCxnSpPr>
          <p:spPr>
            <a:xfrm>
              <a:off x="9404474" y="5747230"/>
              <a:ext cx="473400" cy="330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sp>
          <p:nvSpPr>
            <p:cNvPr id="433" name="Google Shape;433;p7"/>
            <p:cNvSpPr txBox="1"/>
            <p:nvPr/>
          </p:nvSpPr>
          <p:spPr>
            <a:xfrm>
              <a:off x="9022461" y="5747242"/>
              <a:ext cx="598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it-IT" sz="3200" b="0" i="0" u="none" strike="noStrike" cap="none">
                  <a:solidFill>
                    <a:srgbClr val="000000"/>
                  </a:solidFill>
                  <a:latin typeface="Exo 2 Medium"/>
                  <a:ea typeface="Exo 2 Medium"/>
                  <a:cs typeface="Exo 2 Medium"/>
                  <a:sym typeface="Exo 2 Medium"/>
                </a:rPr>
                <a:t>…</a:t>
              </a:r>
              <a:endPara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34" name="Google Shape;434;p7"/>
            <p:cNvCxnSpPr/>
            <p:nvPr/>
          </p:nvCxnSpPr>
          <p:spPr>
            <a:xfrm>
              <a:off x="11222786" y="5745586"/>
              <a:ext cx="473400" cy="3300"/>
            </a:xfrm>
            <a:prstGeom prst="straightConnector1">
              <a:avLst/>
            </a:prstGeom>
            <a:noFill/>
            <a:ln w="28575" cap="flat" cmpd="sng">
              <a:solidFill>
                <a:srgbClr val="6297B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pic>
        <p:nvPicPr>
          <p:cNvPr id="435" name="Google Shape;435;p7" descr="\documentclass{article}&#10;\usepackage{amsmath,amssymb}&#10;\pagestyle{empty}&#10;\begin{document}&#10;&#10;$x[n]$&#10;&#10;\end{document}" title="IguanaTex Picture Displa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60972" y="6388844"/>
            <a:ext cx="563270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7" descr="\documentclass{article}&#10;\usepackage{amsmath,amssymb}&#10;\pagestyle{empty}&#10;\begin{document}&#10;&#10;$y[m]$&#10;&#10;\end{document}" title="IguanaTex Picture Displa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019258" y="6388844"/>
            <a:ext cx="645769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7" descr="\documentclass{article}&#10;\usepackage{amsmath,amssymb}&#10;\pagestyle{empty}&#10;\begin{document}&#10;&#10;$L_1/M_1$&#10;&#10;\end{document}" title="IguanaTex Picture Display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95925" y="6490444"/>
            <a:ext cx="717296" cy="2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7" descr="\documentclass{article}&#10;\usepackage{amsmath,amssymb}&#10;\pagestyle{empty}&#10;\begin{document}&#10;&#10;$L_2/M_2$&#10;&#10;\end{document}" title="IguanaTex Picture Display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14125" y="6490444"/>
            <a:ext cx="723392" cy="2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7" descr="\documentclass{article}&#10;\usepackage{amsmath,amssymb}&#10;\pagestyle{empty}&#10;\begin{document}&#10;&#10;$L_N/M_N$&#10;&#10;\end{document}" title="IguanaTex Picture Displa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344227" y="6490444"/>
            <a:ext cx="883920" cy="2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7" descr="\documentclass{article}&#10;\usepackage{amsmath,amssymb}&#10;\pagestyle{empty}&#10;\begin{document}&#10;&#10;\begin{equation*}&#10;\frac{L}{M} \triangleq \frac{\prod_{i}L_i}{\prod_{i}M_i}&#10;\end{equation*}&#10;&#10;\end{document}" title="IguanaTex Picture Display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960524" y="8120351"/>
            <a:ext cx="1914549" cy="861974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7"/>
          <p:cNvSpPr txBox="1"/>
          <p:nvPr/>
        </p:nvSpPr>
        <p:spPr>
          <a:xfrm>
            <a:off x="4269726" y="8198865"/>
            <a:ext cx="64407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2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Overall sample rate conversion factor</a:t>
            </a:r>
            <a:endParaRPr sz="140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0e6ab2e07f_0_48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g30e6ab2e07f_0_48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Multi SRC Showcase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48" name="Google Shape;448;g30e6ab2e07f_0_48"/>
          <p:cNvSpPr/>
          <p:nvPr/>
        </p:nvSpPr>
        <p:spPr>
          <a:xfrm rot="-1896450">
            <a:off x="-521124" y="-663472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9" name="Google Shape;449;g30e6ab2e07f_0_48"/>
          <p:cNvPicPr preferRelativeResize="0"/>
          <p:nvPr/>
        </p:nvPicPr>
        <p:blipFill rotWithShape="1">
          <a:blip r:embed="rId6">
            <a:alphaModFix/>
          </a:blip>
          <a:srcRect l="27892" t="22239" r="29833" b="37883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ulti SRC">
            <a:hlinkClick r:id="" action="ppaction://media"/>
            <a:extLst>
              <a:ext uri="{FF2B5EF4-FFF2-40B4-BE49-F238E27FC236}">
                <a16:creationId xmlns:a16="http://schemas.microsoft.com/office/drawing/2014/main" id="{DD4B4F5A-D18F-0A65-EB22-A3E3B64BB0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72791" y="1802217"/>
            <a:ext cx="14680418" cy="8257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1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1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C</a:t>
            </a:r>
            <a:r>
              <a:rPr lang="it-IT" sz="6600" b="0" i="0" u="none" strike="noStrike" cap="none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omparison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57" name="Google Shape;457;p11"/>
          <p:cNvSpPr/>
          <p:nvPr/>
        </p:nvSpPr>
        <p:spPr>
          <a:xfrm rot="-1896450">
            <a:off x="-520285" y="-663988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8" name="Google Shape;458;p11"/>
          <p:cNvPicPr preferRelativeResize="0"/>
          <p:nvPr/>
        </p:nvPicPr>
        <p:blipFill rotWithShape="1">
          <a:blip r:embed="rId4">
            <a:alphaModFix/>
          </a:blip>
          <a:srcRect l="27895" t="22240" r="29830" b="37882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11"/>
          <p:cNvSpPr txBox="1"/>
          <p:nvPr/>
        </p:nvSpPr>
        <p:spPr>
          <a:xfrm>
            <a:off x="454350" y="1946800"/>
            <a:ext cx="17379300" cy="81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SRC from 44.1 kHz to 48 kHz, comparison of different methods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11"/>
          <p:cNvSpPr txBox="1"/>
          <p:nvPr/>
        </p:nvSpPr>
        <p:spPr>
          <a:xfrm>
            <a:off x="741025" y="9695300"/>
            <a:ext cx="1705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[</a:t>
            </a:r>
            <a:r>
              <a:rPr lang="it-IT" sz="2000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4</a:t>
            </a:r>
            <a:r>
              <a:rPr lang="it-IT" sz="2000" b="0" i="0" u="none" strike="noStrike" cap="none">
                <a:solidFill>
                  <a:schemeClr val="dk1"/>
                </a:solidFill>
                <a:latin typeface="Exo 2 ExtraLight"/>
                <a:ea typeface="Exo 2 ExtraLight"/>
                <a:cs typeface="Exo 2 ExtraLight"/>
                <a:sym typeface="Exo 2 ExtraLight"/>
              </a:rPr>
              <a:t>]: </a:t>
            </a:r>
            <a:r>
              <a:rPr lang="it-IT" sz="2000" b="0" i="0" u="sng" strike="noStrike" cap="none">
                <a:solidFill>
                  <a:schemeClr val="hlink"/>
                </a:solidFill>
                <a:latin typeface="Exo 2 ExtraLight"/>
                <a:ea typeface="Exo 2 ExtraLight"/>
                <a:cs typeface="Exo 2 ExtraLight"/>
                <a:sym typeface="Exo 2 ExtraLight"/>
                <a:hlinkClick r:id="rId5"/>
              </a:rPr>
              <a:t>https://docs.scipy.org/doc/scipy/reference/generated/scipy.signal.upfirdn.html</a:t>
            </a:r>
            <a:endParaRPr sz="2000" b="0" i="0" u="none" strike="noStrike" cap="none">
              <a:solidFill>
                <a:schemeClr val="dk1"/>
              </a:solidFill>
              <a:latin typeface="Exo 2 ExtraLight"/>
              <a:ea typeface="Exo 2 ExtraLight"/>
              <a:cs typeface="Exo 2 ExtraLight"/>
              <a:sym typeface="Exo 2 ExtraLight"/>
            </a:endParaRPr>
          </a:p>
        </p:txBody>
      </p:sp>
      <p:graphicFrame>
        <p:nvGraphicFramePr>
          <p:cNvPr id="461" name="Google Shape;461;p11"/>
          <p:cNvGraphicFramePr/>
          <p:nvPr/>
        </p:nvGraphicFramePr>
        <p:xfrm>
          <a:off x="3755472" y="7073105"/>
          <a:ext cx="5982725" cy="2622200"/>
        </p:xfrm>
        <a:graphic>
          <a:graphicData uri="http://schemas.openxmlformats.org/drawingml/2006/table">
            <a:tbl>
              <a:tblPr firstRow="1" bandRow="1">
                <a:noFill/>
                <a:tableStyleId>{59DA2EEF-2E26-4FD8-883C-75574B71E48E}</a:tableStyleId>
              </a:tblPr>
              <a:tblGrid>
                <a:gridCol w="3015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6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5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i="0" u="none" strike="noStrike" cap="none">
                          <a:solidFill>
                            <a:schemeClr val="lt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Method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i="0" u="none" strike="noStrike" cap="none">
                          <a:solidFill>
                            <a:schemeClr val="lt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SNR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i="0" u="none" strike="noStrike" cap="none">
                          <a:solidFill>
                            <a:schemeClr val="lt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BW %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i="0" u="none" strike="noStrike" cap="none">
                          <a:solidFill>
                            <a:schemeClr val="lt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Speed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Simple SRC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130 dB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95,23%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SLOW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upfirdn</a:t>
                      </a:r>
                      <a:endParaRPr sz="1700" u="none" strike="noStrike" cap="none">
                        <a:solidFill>
                          <a:schemeClr val="dk1"/>
                        </a:solidFill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129 dB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95,18%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FAST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Proposed </a:t>
                      </a:r>
                      <a:r>
                        <a:rPr lang="it-IT" sz="1700">
                          <a:latin typeface="Exo 2"/>
                          <a:ea typeface="Exo 2"/>
                          <a:cs typeface="Exo 2"/>
                          <a:sym typeface="Exo 2"/>
                        </a:rPr>
                        <a:t>M</a:t>
                      </a: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ultirate </a:t>
                      </a:r>
                      <a:r>
                        <a:rPr lang="it-IT" sz="1700">
                          <a:latin typeface="Exo 2"/>
                          <a:ea typeface="Exo 2"/>
                          <a:cs typeface="Exo 2"/>
                          <a:sym typeface="Exo 2"/>
                        </a:rPr>
                        <a:t>M</a:t>
                      </a: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ultistage</a:t>
                      </a:r>
                      <a:endParaRPr sz="1700" u="none" strike="noStrike" cap="none">
                        <a:solidFill>
                          <a:schemeClr val="dk1"/>
                        </a:solidFill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125 dB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95,23%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u="none" strike="noStrike" cap="none">
                          <a:solidFill>
                            <a:schemeClr val="dk1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FAST</a:t>
                      </a:r>
                      <a:endParaRPr sz="1700"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62" name="Google Shape;462;p11"/>
          <p:cNvSpPr txBox="1"/>
          <p:nvPr/>
        </p:nvSpPr>
        <p:spPr>
          <a:xfrm>
            <a:off x="1304100" y="3142848"/>
            <a:ext cx="140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1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Simple SRC</a:t>
            </a:r>
            <a:endParaRPr sz="105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63" name="Google Shape;463;p11"/>
          <p:cNvSpPr txBox="1"/>
          <p:nvPr/>
        </p:nvSpPr>
        <p:spPr>
          <a:xfrm>
            <a:off x="4734025" y="3060650"/>
            <a:ext cx="1954200" cy="5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1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Sci</a:t>
            </a:r>
            <a:r>
              <a:rPr lang="it-IT" sz="18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Py</a:t>
            </a:r>
            <a:r>
              <a:rPr lang="it-IT" sz="1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 </a:t>
            </a:r>
            <a:r>
              <a:rPr lang="it-IT" sz="1800" i="0" u="none" strike="noStrike" cap="none">
                <a:solidFill>
                  <a:schemeClr val="dk1"/>
                </a:solidFill>
                <a:latin typeface="Inconsolata"/>
                <a:ea typeface="Inconsolata"/>
                <a:cs typeface="Inconsolata"/>
                <a:sym typeface="Inconsolata"/>
              </a:rPr>
              <a:t>upfirdn</a:t>
            </a:r>
            <a:r>
              <a:rPr lang="it-IT" sz="2800" b="0" i="0" u="none" strike="noStrike" cap="none" baseline="30000">
                <a:solidFill>
                  <a:srgbClr val="000000"/>
                </a:solidFill>
                <a:latin typeface="Exo 2 Medium"/>
                <a:ea typeface="Exo 2 Medium"/>
                <a:cs typeface="Exo 2 Medium"/>
                <a:sym typeface="Exo 2 Medium"/>
              </a:rPr>
              <a:t> </a:t>
            </a:r>
            <a:r>
              <a:rPr lang="it-IT" sz="2000" i="0" u="none" strike="noStrike" cap="none" baseline="30000">
                <a:solidFill>
                  <a:srgbClr val="000000"/>
                </a:solidFill>
                <a:latin typeface="Exo 2 Thin"/>
                <a:ea typeface="Exo 2 Thin"/>
                <a:cs typeface="Exo 2 Thin"/>
                <a:sym typeface="Exo 2 Thin"/>
              </a:rPr>
              <a:t>[</a:t>
            </a:r>
            <a:r>
              <a:rPr lang="it-IT" sz="2000" baseline="30000">
                <a:latin typeface="Exo 2 Thin"/>
                <a:ea typeface="Exo 2 Thin"/>
                <a:cs typeface="Exo 2 Thin"/>
                <a:sym typeface="Exo 2 Thin"/>
              </a:rPr>
              <a:t>4</a:t>
            </a:r>
            <a:r>
              <a:rPr lang="it-IT" sz="2000" i="0" u="none" strike="noStrike" cap="none" baseline="30000">
                <a:solidFill>
                  <a:srgbClr val="000000"/>
                </a:solidFill>
                <a:latin typeface="Exo 2 Thin"/>
                <a:ea typeface="Exo 2 Thin"/>
                <a:cs typeface="Exo 2 Thin"/>
                <a:sym typeface="Exo 2 Thin"/>
              </a:rPr>
              <a:t>]</a:t>
            </a:r>
            <a:r>
              <a:rPr lang="it-IT" sz="1800" b="0" i="0" u="none" strike="noStrike" cap="none">
                <a:solidFill>
                  <a:srgbClr val="000000"/>
                </a:solidFill>
                <a:latin typeface="Exo 2 Medium"/>
                <a:ea typeface="Exo 2 Medium"/>
                <a:cs typeface="Exo 2 Medium"/>
                <a:sym typeface="Exo 2 Medium"/>
              </a:rPr>
              <a:t> </a:t>
            </a:r>
            <a:endParaRPr sz="105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64" name="Google Shape;464;p11"/>
          <p:cNvSpPr txBox="1"/>
          <p:nvPr/>
        </p:nvSpPr>
        <p:spPr>
          <a:xfrm>
            <a:off x="7768950" y="3142850"/>
            <a:ext cx="3423900" cy="5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1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Proposed </a:t>
            </a:r>
            <a:r>
              <a:rPr lang="it-IT" sz="18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M</a:t>
            </a:r>
            <a:r>
              <a:rPr lang="it-IT" sz="1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ultirate </a:t>
            </a:r>
            <a:r>
              <a:rPr lang="it-IT" sz="1800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M</a:t>
            </a:r>
            <a:r>
              <a:rPr lang="it-IT" sz="1800" b="0" i="0" u="none" strike="noStrike" cap="none">
                <a:solidFill>
                  <a:schemeClr val="dk1"/>
                </a:solidFill>
                <a:latin typeface="Exo 2 Medium"/>
                <a:ea typeface="Exo 2 Medium"/>
                <a:cs typeface="Exo 2 Medium"/>
                <a:sym typeface="Exo 2 Medium"/>
              </a:rPr>
              <a:t>ultistage</a:t>
            </a:r>
            <a:endParaRPr sz="1050" b="0" i="0" u="none" strike="noStrike" cap="none">
              <a:solidFill>
                <a:srgbClr val="000000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pic>
        <p:nvPicPr>
          <p:cNvPr id="465" name="Google Shape;465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185196" y="2910538"/>
            <a:ext cx="6950404" cy="5212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11"/>
          <p:cNvPicPr preferRelativeResize="0"/>
          <p:nvPr/>
        </p:nvPicPr>
        <p:blipFill rotWithShape="1">
          <a:blip r:embed="rId7">
            <a:alphaModFix/>
          </a:blip>
          <a:srcRect l="6184" t="5320" r="15531"/>
          <a:stretch/>
        </p:blipFill>
        <p:spPr>
          <a:xfrm>
            <a:off x="260925" y="3558525"/>
            <a:ext cx="3494551" cy="316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11"/>
          <p:cNvPicPr preferRelativeResize="0"/>
          <p:nvPr/>
        </p:nvPicPr>
        <p:blipFill rotWithShape="1">
          <a:blip r:embed="rId8">
            <a:alphaModFix/>
          </a:blip>
          <a:srcRect l="6193" t="5060" r="15307"/>
          <a:stretch/>
        </p:blipFill>
        <p:spPr>
          <a:xfrm>
            <a:off x="3894375" y="3589476"/>
            <a:ext cx="3494551" cy="316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11"/>
          <p:cNvPicPr preferRelativeResize="0"/>
          <p:nvPr/>
        </p:nvPicPr>
        <p:blipFill rotWithShape="1">
          <a:blip r:embed="rId9">
            <a:alphaModFix/>
          </a:blip>
          <a:srcRect l="4392" t="4997" r="4090"/>
          <a:stretch/>
        </p:blipFill>
        <p:spPr>
          <a:xfrm>
            <a:off x="7527825" y="3622950"/>
            <a:ext cx="3906140" cy="304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fc4e5f3c65_0_0"/>
          <p:cNvSpPr/>
          <p:nvPr/>
        </p:nvSpPr>
        <p:spPr>
          <a:xfrm>
            <a:off x="0" y="0"/>
            <a:ext cx="18288000" cy="1562100"/>
          </a:xfrm>
          <a:prstGeom prst="rect">
            <a:avLst/>
          </a:prstGeom>
          <a:solidFill>
            <a:srgbClr val="040050"/>
          </a:solidFill>
          <a:ln w="25400" cap="flat" cmpd="sng">
            <a:solidFill>
              <a:srgbClr val="3A1F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g2fc4e5f3c65_0_0"/>
          <p:cNvSpPr txBox="1"/>
          <p:nvPr/>
        </p:nvSpPr>
        <p:spPr>
          <a:xfrm>
            <a:off x="2286000" y="227048"/>
            <a:ext cx="1265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>
                <a:solidFill>
                  <a:schemeClr val="lt1"/>
                </a:solidFill>
                <a:latin typeface="Exo 2 Medium"/>
                <a:ea typeface="Exo 2 Medium"/>
                <a:cs typeface="Exo 2 Medium"/>
                <a:sym typeface="Exo 2 Medium"/>
              </a:rPr>
              <a:t>Thank You!</a:t>
            </a:r>
            <a:endParaRPr sz="6600" b="0" i="0" u="none" strike="noStrike" cap="none">
              <a:solidFill>
                <a:schemeClr val="lt1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475" name="Google Shape;475;g2fc4e5f3c65_0_0"/>
          <p:cNvSpPr/>
          <p:nvPr/>
        </p:nvSpPr>
        <p:spPr>
          <a:xfrm rot="-1896450">
            <a:off x="-520285" y="-663988"/>
            <a:ext cx="1786223" cy="2471578"/>
          </a:xfrm>
          <a:custGeom>
            <a:avLst/>
            <a:gdLst/>
            <a:ahLst/>
            <a:cxnLst/>
            <a:rect l="l" t="t" r="r" b="b"/>
            <a:pathLst>
              <a:path w="9361548" h="12034127" extrusionOk="0">
                <a:moveTo>
                  <a:pt x="0" y="0"/>
                </a:moveTo>
                <a:lnTo>
                  <a:pt x="9361549" y="0"/>
                </a:lnTo>
                <a:lnTo>
                  <a:pt x="9361549" y="12034127"/>
                </a:lnTo>
                <a:lnTo>
                  <a:pt x="0" y="12034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6" name="Google Shape;476;g2fc4e5f3c65_0_0"/>
          <p:cNvPicPr preferRelativeResize="0"/>
          <p:nvPr/>
        </p:nvPicPr>
        <p:blipFill rotWithShape="1">
          <a:blip r:embed="rId4">
            <a:alphaModFix/>
          </a:blip>
          <a:srcRect l="27895" t="22240" r="29830" b="37882"/>
          <a:stretch/>
        </p:blipFill>
        <p:spPr>
          <a:xfrm>
            <a:off x="16159325" y="-93900"/>
            <a:ext cx="165603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g2fc4e5f3c65_0_0"/>
          <p:cNvSpPr txBox="1"/>
          <p:nvPr/>
        </p:nvSpPr>
        <p:spPr>
          <a:xfrm>
            <a:off x="454350" y="1946800"/>
            <a:ext cx="17379300" cy="8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Exo 2"/>
              <a:buChar char="●"/>
            </a:pPr>
            <a:r>
              <a:rPr lang="it-IT" sz="3200">
                <a:latin typeface="Exo 2"/>
                <a:ea typeface="Exo 2"/>
                <a:cs typeface="Exo 2"/>
                <a:sym typeface="Exo 2"/>
              </a:rPr>
              <a:t>Check out our SRC demo online:</a:t>
            </a:r>
            <a:endParaRPr sz="3200"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5"/>
              </a:rPr>
              <a:t>dspcraft.com/src</a:t>
            </a:r>
            <a:endParaRPr sz="320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78" name="Google Shape;478;g2fc4e5f3c65_0_0"/>
          <p:cNvSpPr txBox="1"/>
          <p:nvPr/>
        </p:nvSpPr>
        <p:spPr>
          <a:xfrm>
            <a:off x="454350" y="5666025"/>
            <a:ext cx="9792300" cy="19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xo 2"/>
              <a:buChar char="●"/>
            </a:pPr>
            <a:r>
              <a:rPr lang="it-IT" sz="3200">
                <a:latin typeface="Exo 2"/>
                <a:ea typeface="Exo 2"/>
                <a:cs typeface="Exo 2"/>
                <a:sym typeface="Exo 2"/>
              </a:rPr>
              <a:t>If you have any questions or comments </a:t>
            </a:r>
            <a:r>
              <a:rPr lang="it-IT" sz="3200" u="sng">
                <a:latin typeface="Exo 2"/>
                <a:ea typeface="Exo 2"/>
                <a:cs typeface="Exo 2"/>
                <a:sym typeface="Exo 2"/>
              </a:rPr>
              <a:t>reach out</a:t>
            </a:r>
            <a:r>
              <a:rPr lang="it-IT" sz="3200">
                <a:latin typeface="Exo 2"/>
                <a:ea typeface="Exo 2"/>
                <a:cs typeface="Exo 2"/>
                <a:sym typeface="Exo 2"/>
              </a:rPr>
              <a:t>! </a:t>
            </a:r>
            <a:endParaRPr sz="3200"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6"/>
              </a:rPr>
              <a:t>christian.gilli@dspcraft.com</a:t>
            </a:r>
            <a:r>
              <a:rPr lang="it-IT"/>
              <a:t> 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7"/>
              </a:rPr>
              <a:t>michele.mirabella@dspcraft.com</a:t>
            </a:r>
            <a:r>
              <a:rPr lang="it-IT" sz="3200">
                <a:latin typeface="Exo 2"/>
                <a:ea typeface="Exo 2"/>
                <a:cs typeface="Exo 2"/>
                <a:sym typeface="Exo 2"/>
              </a:rPr>
              <a:t> </a:t>
            </a:r>
            <a:endParaRPr sz="3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latin typeface="Exo 2"/>
              <a:ea typeface="Exo 2"/>
              <a:cs typeface="Exo 2"/>
              <a:sym typeface="Exo 2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479" name="Google Shape;479;g2fc4e5f3c65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34300" y="2090938"/>
            <a:ext cx="281940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906</Words>
  <Application>Microsoft Office PowerPoint</Application>
  <PresentationFormat>Personalizzato</PresentationFormat>
  <Paragraphs>177</Paragraphs>
  <Slides>20</Slides>
  <Notes>20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8" baseType="lpstr">
      <vt:lpstr>Exo 2</vt:lpstr>
      <vt:lpstr>Exo 2 Thin</vt:lpstr>
      <vt:lpstr>Arial</vt:lpstr>
      <vt:lpstr>Exo 2 Medium</vt:lpstr>
      <vt:lpstr>Inconsolata</vt:lpstr>
      <vt:lpstr>Exo 2 ExtraLight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valentina mirabella</dc:creator>
  <cp:lastModifiedBy>MICHELE MIRABELLA</cp:lastModifiedBy>
  <cp:revision>5</cp:revision>
  <dcterms:created xsi:type="dcterms:W3CDTF">2006-08-16T00:00:00Z</dcterms:created>
  <dcterms:modified xsi:type="dcterms:W3CDTF">2024-10-28T14:00:42Z</dcterms:modified>
</cp:coreProperties>
</file>