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Raleway"/>
      <p:regular r:id="rId46"/>
      <p:bold r:id="rId47"/>
      <p:italic r:id="rId48"/>
      <p:boldItalic r:id="rId49"/>
    </p:embeddedFont>
    <p:embeddedFont>
      <p:font typeface="Roboto Mono SemiBold"/>
      <p:regular r:id="rId50"/>
      <p:bold r:id="rId51"/>
      <p:italic r:id="rId52"/>
      <p:boldItalic r:id="rId53"/>
    </p:embeddedFont>
    <p:embeddedFont>
      <p:font typeface="Lato"/>
      <p:regular r:id="rId54"/>
      <p:bold r:id="rId55"/>
      <p:italic r:id="rId56"/>
      <p:boldItalic r:id="rId57"/>
    </p:embeddedFont>
    <p:embeddedFont>
      <p:font typeface="Roboto Mono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aleway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italic.fntdata"/><Relationship Id="rId47" Type="http://schemas.openxmlformats.org/officeDocument/2006/relationships/font" Target="fonts/Raleway-bold.fntdata"/><Relationship Id="rId49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RobotoMon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RobotoMono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MonoSemiBold-bold.fntdata"/><Relationship Id="rId50" Type="http://schemas.openxmlformats.org/officeDocument/2006/relationships/font" Target="fonts/RobotoMonoSemiBold-regular.fntdata"/><Relationship Id="rId53" Type="http://schemas.openxmlformats.org/officeDocument/2006/relationships/font" Target="fonts/RobotoMonoSemiBold-boldItalic.fntdata"/><Relationship Id="rId52" Type="http://schemas.openxmlformats.org/officeDocument/2006/relationships/font" Target="fonts/RobotoMonoSemiBold-italic.fntdata"/><Relationship Id="rId11" Type="http://schemas.openxmlformats.org/officeDocument/2006/relationships/slide" Target="slides/slide6.xml"/><Relationship Id="rId55" Type="http://schemas.openxmlformats.org/officeDocument/2006/relationships/font" Target="fonts/Lato-bold.fntdata"/><Relationship Id="rId10" Type="http://schemas.openxmlformats.org/officeDocument/2006/relationships/slide" Target="slides/slide5.xml"/><Relationship Id="rId54" Type="http://schemas.openxmlformats.org/officeDocument/2006/relationships/font" Target="fonts/Lato-regular.fntdata"/><Relationship Id="rId13" Type="http://schemas.openxmlformats.org/officeDocument/2006/relationships/slide" Target="slides/slide8.xml"/><Relationship Id="rId57" Type="http://schemas.openxmlformats.org/officeDocument/2006/relationships/font" Target="fonts/Lato-boldItalic.fntdata"/><Relationship Id="rId12" Type="http://schemas.openxmlformats.org/officeDocument/2006/relationships/slide" Target="slides/slide7.xml"/><Relationship Id="rId56" Type="http://schemas.openxmlformats.org/officeDocument/2006/relationships/font" Target="fonts/Lato-italic.fntdata"/><Relationship Id="rId15" Type="http://schemas.openxmlformats.org/officeDocument/2006/relationships/slide" Target="slides/slide10.xml"/><Relationship Id="rId59" Type="http://schemas.openxmlformats.org/officeDocument/2006/relationships/font" Target="fonts/RobotoMono-bold.fntdata"/><Relationship Id="rId14" Type="http://schemas.openxmlformats.org/officeDocument/2006/relationships/slide" Target="slides/slide9.xml"/><Relationship Id="rId58" Type="http://schemas.openxmlformats.org/officeDocument/2006/relationships/font" Target="fonts/RobotoMono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eed19b2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eed19b2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0eed19b29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0eed19b29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eed19b299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0eed19b299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0eed19b299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0eed19b299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eed19b29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0eed19b29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eed19b299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0eed19b299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eed19b299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0eed19b299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eed19b29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eed19b29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eed19b29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eed19b29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eed19b299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0eed19b299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eed19b29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eed19b29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eed19b29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eed19b29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eed19b29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0eed19b29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eed19b299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0eed19b299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eed19b29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eed19b29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eed19b29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0eed19b29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eed19b29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eed19b29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eed19b29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0eed19b29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eed19b299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eed19b299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0eed19b29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0eed19b29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eed19b29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eed19b29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0eed19b29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0eed19b29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eed19b299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0eed19b29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0eed19b299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0eed19b299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0eed19b29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0eed19b29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eed19b29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0eed19b29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0eed19b29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0eed19b29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0eed19b299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0eed19b299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0eed19b299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0eed19b29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0eed19b299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0eed19b299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0eed19b29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0eed19b29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0eed19b299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0eed19b299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0eed19b29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0eed19b29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0eed19b29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0eed19b29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0eed19b299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0eed19b299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0eed19b29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0eed19b29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0eed19b29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0eed19b29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0eed19b299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0eed19b299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0eed19b29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0eed19b29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drive.google.com/file/d/1jAEUxqj0q19OkPLdFSCAE_A83fqWKoeP/view" TargetMode="External"/><Relationship Id="rId4" Type="http://schemas.openxmlformats.org/officeDocument/2006/relationships/image" Target="../media/image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github.com/bgporter/cello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Confessions of a ValueTree Skeptic</a:t>
            </a:r>
            <a:endParaRPr/>
          </a:p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Brett g Porter * bgporter.net</a:t>
            </a:r>
            <a:endParaRPr b="1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Roboto Mono SemiBold"/>
                <a:ea typeface="Roboto Mono SemiBold"/>
                <a:cs typeface="Roboto Mono SemiBold"/>
                <a:sym typeface="Roboto Mono SemiBold"/>
              </a:rPr>
              <a:t>ValueTree</a:t>
            </a:r>
            <a:r>
              <a:rPr lang="en"/>
              <a:t> Crash Course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"The ValueTree class is JUCE's secret weapon."</a:t>
            </a:r>
            <a:r>
              <a:rPr i="1" lang="en"/>
              <a:t> </a:t>
            </a:r>
            <a:br>
              <a:rPr i="1" lang="en"/>
            </a:br>
            <a:r>
              <a:rPr lang="en"/>
              <a:t>– juce.com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super-flexible data structure that can hold a list of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(key, value)</a:t>
            </a:r>
            <a:r>
              <a:rPr lang="en"/>
              <a:t> pairs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…where the value data can be any* arbitrary data type, stored as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juce::var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has no fixed schema for data; properties may be added/removed at runtime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Roboto Mono SemiBold"/>
                <a:ea typeface="Roboto Mono SemiBold"/>
                <a:cs typeface="Roboto Mono SemiBold"/>
                <a:sym typeface="Roboto Mono SemiBold"/>
              </a:rPr>
              <a:t>ValueTree</a:t>
            </a:r>
            <a:r>
              <a:rPr lang="en"/>
              <a:t> Crash Course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has a type (a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juce::Identifier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an also contain </a:t>
            </a:r>
            <a:r>
              <a:rPr i="1" lang="en"/>
              <a:t>0..n</a:t>
            </a:r>
            <a:r>
              <a:rPr lang="en"/>
              <a:t> child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</a:t>
            </a:r>
            <a:r>
              <a:rPr lang="en"/>
              <a:t> objects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application code can listen for changes to the tree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properties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add/remove/re-order child trees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manage undo/redo operations 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Roboto Mono SemiBold"/>
                <a:ea typeface="Roboto Mono SemiBold"/>
                <a:cs typeface="Roboto Mono SemiBold"/>
                <a:sym typeface="Roboto Mono SemiBold"/>
              </a:rPr>
              <a:t>ValueTree</a:t>
            </a:r>
            <a:r>
              <a:rPr lang="en"/>
              <a:t> Crash Course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2457087" y="15769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underlying internal data structure is shared and reference counted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4492150" y="3740300"/>
            <a:ext cx="1785600" cy="545100"/>
          </a:xfrm>
          <a:prstGeom prst="ellipse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SharedObject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3298600" y="2791125"/>
            <a:ext cx="1325100" cy="545100"/>
          </a:xfrm>
          <a:prstGeom prst="roundRect">
            <a:avLst>
              <a:gd fmla="val 31036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ValueTree1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6277750" y="2805625"/>
            <a:ext cx="1325100" cy="545100"/>
          </a:xfrm>
          <a:prstGeom prst="roundRect">
            <a:avLst>
              <a:gd fmla="val 31036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ValueTree2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0" name="Google Shape;100;p17"/>
          <p:cNvCxnSpPr>
            <a:stCxn id="98" idx="2"/>
            <a:endCxn id="97" idx="1"/>
          </p:cNvCxnSpPr>
          <p:nvPr/>
        </p:nvCxnSpPr>
        <p:spPr>
          <a:xfrm>
            <a:off x="3961150" y="3336225"/>
            <a:ext cx="792600" cy="48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7"/>
          <p:cNvCxnSpPr>
            <a:stCxn id="99" idx="2"/>
            <a:endCxn id="97" idx="7"/>
          </p:cNvCxnSpPr>
          <p:nvPr/>
        </p:nvCxnSpPr>
        <p:spPr>
          <a:xfrm flipH="1">
            <a:off x="6016300" y="3350725"/>
            <a:ext cx="924000" cy="46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Usage</a:t>
            </a:r>
            <a:endParaRPr/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EFEFE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please give things better names than this!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static juce::Identifier parentType { "root"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static juce::Identifier childType { "leaf"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static juce::Identifier prop1 { "property1"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static juce::Identifier prop2 { "property2"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create a tree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juce::ValueTree rootNode { parentType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set some property values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rootNode.setProperty (prop1, 42, nullptr);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rootNode.setProperty (prop2, "the answer!", nullptr);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Usage</a:t>
            </a:r>
            <a:endParaRPr/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EFEFE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retrieve values - note different (equivalent) syntaxes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int prop1Val = rootNode.getProperty (prop1);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juce::String prop2Val = rootNode[prop2];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append a child to the tree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juce::ValueTree child { childType 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rootNode.appendChild (child);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Usage</a:t>
            </a:r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EFEFE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&lt;!-- which looks like this in XML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--&gt;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root property1="42" property2="the answer!"&gt;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&lt;child /&gt;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&lt;/root&gt;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// or in C++: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struct Child { /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*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whatever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... */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struct Root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int prop1; 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juce::String prop2;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Child child;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Theses</a:t>
            </a:r>
            <a:endParaRPr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best way to understand something is to use it in earnest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best way to critique something is to make something that you like better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all problems in Computer Science (except one) are solved by adding another layer of abstraction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Broad Goals</a:t>
            </a:r>
            <a:endParaRPr/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// I want this code using the ValueTree API</a:t>
            </a: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...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juce::ValueTree rootNode { parentType };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// set some property values 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rootNode.setProperty (prop1, 42, nullptr);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rootNode.setProperty (prop2, "the answer!", nullptr);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// retrieve values - note different (equivalent) syntaxes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int prop1Val = rootNode.getProperty (prop1);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juce::String prop2Val = rootNode[prop2];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Broad Goals</a:t>
            </a:r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// </a:t>
            </a: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...to look like this instead: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Root rootNode;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rootNode.prop1 = 42;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rootNode.prop2 = "a different answer!";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int prop1Val = rootNode.prop1;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 SemiBold"/>
                <a:ea typeface="Roboto Mono SemiBold"/>
                <a:cs typeface="Roboto Mono SemiBold"/>
                <a:sym typeface="Roboto Mono SemiBold"/>
              </a:rPr>
              <a:t>juce::String prop2Val = rootNode.prop2;</a:t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Mono SemiBold"/>
              <a:ea typeface="Roboto Mono SemiBold"/>
              <a:cs typeface="Roboto Mono SemiBold"/>
              <a:sym typeface="Roboto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2105100" y="575950"/>
            <a:ext cx="66168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Model: Object/Relational Mappers</a:t>
            </a:r>
            <a:endParaRPr/>
          </a:p>
        </p:txBody>
      </p:sp>
      <p:sp>
        <p:nvSpPr>
          <p:cNvPr id="143" name="Google Shape;143;p2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ActiveRecord (Ruby)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SQLAlchemy (Python)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Hibernate (Java)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CoreData (macOS/iOS)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Model: Python </a:t>
            </a:r>
            <a:r>
              <a:rPr b="0" lang="en">
                <a:latin typeface="Roboto Mono SemiBold"/>
                <a:ea typeface="Roboto Mono SemiBold"/>
                <a:cs typeface="Roboto Mono SemiBold"/>
                <a:sym typeface="Roboto Mono SemiBold"/>
              </a:rPr>
              <a:t>Requests</a:t>
            </a:r>
            <a:endParaRPr b="0">
              <a:latin typeface="Roboto Mono SemiBold"/>
              <a:ea typeface="Roboto Mono SemiBold"/>
              <a:cs typeface="Roboto Mono SemiBold"/>
              <a:sym typeface="Roboto Mono SemiBold"/>
            </a:endParaRPr>
          </a:p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“HTTP for Humans”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/>
              <a:t>raps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urllib3</a:t>
            </a:r>
            <a:r>
              <a:rPr lang="en"/>
              <a:t> module to hide API calls behind a Pythonic interface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imposes some structure and common usage </a:t>
            </a:r>
            <a:r>
              <a:rPr lang="en"/>
              <a:t>patterns</a:t>
            </a:r>
            <a:r>
              <a:rPr lang="en"/>
              <a:t> on the underlying </a:t>
            </a:r>
            <a:r>
              <a:rPr lang="en"/>
              <a:t>libraries</a:t>
            </a:r>
            <a:r>
              <a:rPr lang="en"/>
              <a:t> used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 Goals</a:t>
            </a:r>
            <a:endParaRPr/>
          </a:p>
        </p:txBody>
      </p:sp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</a:t>
            </a:r>
            <a:r>
              <a:rPr lang="en"/>
              <a:t>ide </a:t>
            </a:r>
            <a:r>
              <a:rPr lang="en"/>
              <a:t>property</a:t>
            </a:r>
            <a:r>
              <a:rPr lang="en"/>
              <a:t> access behind dot/arrow syntax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dd type safety and data validation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guarantee initialization of properties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lang="en"/>
              <a:t>emove/reduce boilerplate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</a:t>
            </a:r>
            <a:r>
              <a:rPr lang="en"/>
              <a:t>o need to derive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ValueTree::Listener</a:t>
            </a:r>
            <a:r>
              <a:rPr lang="en"/>
              <a:t> classes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</a:t>
            </a:r>
            <a:r>
              <a:rPr lang="en"/>
              <a:t>efine data validation &amp; class invariants in the object, not at point of call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handle type coercion via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VariantConverter</a:t>
            </a:r>
            <a:r>
              <a:rPr lang="en"/>
              <a:t>s internally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</a:t>
            </a:r>
            <a:r>
              <a:rPr lang="en"/>
              <a:t>nable functional reactive programming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 Goals</a:t>
            </a:r>
            <a:endParaRPr/>
          </a:p>
        </p:txBody>
      </p:sp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decouple all the things!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dd safe sync between threads and processes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lang="en"/>
              <a:t>rogrammers should not need to know that they are using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ValueTrees</a:t>
            </a:r>
            <a:r>
              <a:rPr lang="en"/>
              <a:t> under the hood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…but should have easy access to the underlying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</a:t>
            </a:r>
            <a:r>
              <a:rPr lang="en"/>
              <a:t> for any functionality we don’t expose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Acknowledgements</a:t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2410100" y="1108925"/>
            <a:ext cx="6321600" cy="3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Chris Roberts (aka `cpr2323`) wrote the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ValueTreeWrapper</a:t>
            </a:r>
            <a:r>
              <a:rPr lang="en"/>
              <a:t> class used at Artiphon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That class has received additional enhancements and tweaks from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Vincent Berthiaume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Megan Jurek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Sean Maloney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Walter Kopacz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Joël Langlois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David Rowland’s ADC17 talk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Matt Gonzalez tried to convince me to use VTs a decade ago.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3" name="Google Shape;173;p2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ValueTrees for Humans</a:t>
            </a:r>
            <a:endParaRPr b="1" sz="2800"/>
          </a:p>
        </p:txBody>
      </p:sp>
      <p:sp>
        <p:nvSpPr>
          <p:cNvPr id="174" name="Google Shape;174;p2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677" y="698512"/>
            <a:ext cx="3792650" cy="374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Classes -&gt;</a:t>
            </a:r>
            <a:endParaRPr/>
          </a:p>
        </p:txBody>
      </p:sp>
      <p:sp>
        <p:nvSpPr>
          <p:cNvPr id="181" name="Google Shape;181;p3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ono"/>
              <a:buChar char="●"/>
            </a:pPr>
            <a:r>
              <a:rPr b="1" lang="en" sz="23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endParaRPr b="1" sz="2300">
              <a:latin typeface="Roboto Mono"/>
              <a:ea typeface="Roboto Mono"/>
              <a:cs typeface="Roboto Mono"/>
              <a:sym typeface="Roboto Mon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ono"/>
              <a:buChar char="●"/>
            </a:pPr>
            <a:r>
              <a:rPr b="1" lang="en" sz="2300">
                <a:latin typeface="Roboto Mono"/>
                <a:ea typeface="Roboto Mono"/>
                <a:cs typeface="Roboto Mono"/>
                <a:sym typeface="Roboto Mono"/>
              </a:rPr>
              <a:t>cello::Value</a:t>
            </a:r>
            <a:endParaRPr b="1" sz="2300">
              <a:latin typeface="Roboto Mono"/>
              <a:ea typeface="Roboto Mono"/>
              <a:cs typeface="Roboto Mono"/>
              <a:sym typeface="Roboto Mon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ono"/>
              <a:buChar char="●"/>
            </a:pPr>
            <a:r>
              <a:rPr b="1" lang="en" sz="2300">
                <a:latin typeface="Roboto Mono"/>
                <a:ea typeface="Roboto Mono"/>
                <a:cs typeface="Roboto Mono"/>
                <a:sym typeface="Roboto Mono"/>
              </a:rPr>
              <a:t>cello::Query</a:t>
            </a:r>
            <a:endParaRPr b="1" sz="2300">
              <a:latin typeface="Roboto Mono"/>
              <a:ea typeface="Roboto Mono"/>
              <a:cs typeface="Roboto Mono"/>
              <a:sym typeface="Roboto Mon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ono"/>
              <a:buChar char="●"/>
            </a:pPr>
            <a:r>
              <a:rPr b="1" lang="en" sz="2300">
                <a:latin typeface="Roboto Mono"/>
                <a:ea typeface="Roboto Mono"/>
                <a:cs typeface="Roboto Mono"/>
                <a:sym typeface="Roboto Mono"/>
              </a:rPr>
              <a:t>cello::Sync</a:t>
            </a:r>
            <a:endParaRPr b="1" sz="2300">
              <a:latin typeface="Roboto Mono"/>
              <a:ea typeface="Roboto Mono"/>
              <a:cs typeface="Roboto Mono"/>
              <a:sym typeface="Roboto Mon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ono"/>
              <a:buChar char="●"/>
            </a:pPr>
            <a:r>
              <a:rPr b="1" lang="en" sz="2300">
                <a:latin typeface="Roboto Mono"/>
                <a:ea typeface="Roboto Mono"/>
                <a:cs typeface="Roboto Mono"/>
                <a:sym typeface="Roboto Mono"/>
              </a:rPr>
              <a:t>cello::IpcClient</a:t>
            </a:r>
            <a:endParaRPr b="1" sz="23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cello::Value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2311850" y="1595775"/>
            <a:ext cx="64197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n object that acts as a proxy to a property in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</a:t>
            </a:r>
            <a:r>
              <a:rPr lang="en"/>
              <a:t>emplated on a concrete type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rbitrary data types supported;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VariantConverter</a:t>
            </a:r>
            <a:r>
              <a:rPr lang="en"/>
              <a:t>s are invoked automatically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</a:t>
            </a:r>
            <a:r>
              <a:rPr lang="en"/>
              <a:t>ptional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onSet</a:t>
            </a:r>
            <a:r>
              <a:rPr lang="en"/>
              <a:t>/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onGet</a:t>
            </a:r>
            <a:r>
              <a:rPr lang="en"/>
              <a:t> lambdas to validate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</a:t>
            </a:r>
            <a:r>
              <a:rPr lang="en"/>
              <a:t>ptional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onPropertyChange</a:t>
            </a:r>
            <a:r>
              <a:rPr lang="en"/>
              <a:t> lambda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rithmetic operators defined when template type is numeric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cello::Value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3" name="Google Shape;193;p32"/>
          <p:cNvSpPr txBox="1"/>
          <p:nvPr>
            <p:ph idx="1" type="body"/>
          </p:nvPr>
        </p:nvSpPr>
        <p:spPr>
          <a:xfrm>
            <a:off x="2311850" y="1595775"/>
            <a:ext cx="64197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ontains a reference to the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 of which it is a member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</a:t>
            </a:r>
            <a:r>
              <a:rPr lang="en"/>
              <a:t>as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juce::Identifier</a:t>
            </a:r>
            <a:r>
              <a:rPr lang="en"/>
              <a:t> specifying its property name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Types used must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</a:t>
            </a:r>
            <a:r>
              <a:rPr lang="en"/>
              <a:t>ave an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operator !=</a:t>
            </a:r>
            <a:r>
              <a:rPr lang="en"/>
              <a:t> defined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</a:t>
            </a:r>
            <a:r>
              <a:rPr lang="en"/>
              <a:t>e supported by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 juce::var</a:t>
            </a:r>
            <a:r>
              <a:rPr lang="en"/>
              <a:t> or have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VariantConverter</a:t>
            </a:r>
            <a:r>
              <a:rPr lang="en"/>
              <a:t> defined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Uniform Access Principle</a:t>
            </a:r>
            <a:endParaRPr/>
          </a:p>
        </p:txBody>
      </p:sp>
      <p:sp>
        <p:nvSpPr>
          <p:cNvPr id="199" name="Google Shape;199;p33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"All services offered by a module should be available through a uniform notation, which does not betray whether they are implemented through storage or through computation."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– Bertrand Meyer, inventor of the Eiffel language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Goal: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obj.x = 42;</a:t>
            </a:r>
            <a:br>
              <a:rPr b="1" lang="en" sz="16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int myValue = obj.x;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a Property Value</a:t>
            </a:r>
            <a:endParaRPr/>
          </a:p>
        </p:txBody>
      </p:sp>
      <p:sp>
        <p:nvSpPr>
          <p:cNvPr id="205" name="Google Shape;205;p3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template &lt;typename T&gt; class Value 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{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Value&amp; operator= (T val)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f (onSet)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   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v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al = onSet (val);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j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uce::var asVar {juce::VariantConverter&lt;T&gt;::toVar(val)};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tree.setProperty (propId, asVar, obj.getUndoManager ());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eturn *this;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a Property Value</a:t>
            </a:r>
            <a:endParaRPr/>
          </a:p>
        </p:txBody>
      </p:sp>
      <p:sp>
        <p:nvSpPr>
          <p:cNvPr id="211" name="Google Shape;211;p35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template &lt;typename T&gt; class Value 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{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operator T ()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juce::var asVar = tree.getProperty (propId); 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T val = juce::VariantConverter&lt;T&gt;::fromVar (asVar);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if (onGet)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    val = onGet (val);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    return val; 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7" name="Google Shape;217;p3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</a:t>
            </a:r>
            <a:r>
              <a:rPr lang="en"/>
              <a:t>as-a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juce::ValueTree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</a:t>
            </a:r>
            <a:r>
              <a:rPr lang="en"/>
              <a:t>s-a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juce::ValueTree::Listener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</a:t>
            </a:r>
            <a:r>
              <a:rPr lang="en"/>
              <a:t>ay have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juce::UndoManager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</a:t>
            </a:r>
            <a:r>
              <a:rPr lang="en"/>
              <a:t>erived classes contain </a:t>
            </a:r>
            <a:r>
              <a:rPr i="1" lang="en"/>
              <a:t>1..n</a:t>
            </a:r>
            <a:r>
              <a:rPr lang="en"/>
              <a:t>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cello::Value</a:t>
            </a:r>
            <a:r>
              <a:rPr lang="en"/>
              <a:t>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</a:t>
            </a:r>
            <a:r>
              <a:rPr lang="en"/>
              <a:t>erived classes contain </a:t>
            </a:r>
            <a:r>
              <a:rPr i="1" lang="en"/>
              <a:t>0..n</a:t>
            </a:r>
            <a:r>
              <a:rPr lang="en"/>
              <a:t>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 children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manages undo/redo &amp; persistence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exposes NoSQL-ish database operations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</a:t>
            </a:r>
            <a:r>
              <a:rPr lang="en"/>
              <a:t>anages callbacks when tree state changes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 </a:t>
            </a:r>
            <a:r>
              <a:rPr lang="en" sz="2800">
                <a:latin typeface="Roboto Mono"/>
                <a:ea typeface="Roboto Mono"/>
                <a:cs typeface="Roboto Mono"/>
                <a:sym typeface="Roboto Mono"/>
              </a:rPr>
              <a:t>cello::Value</a:t>
            </a:r>
            <a:r>
              <a:rPr lang="en"/>
              <a:t> Members</a:t>
            </a:r>
            <a:endParaRPr/>
          </a:p>
        </p:txBody>
      </p:sp>
      <p:sp>
        <p:nvSpPr>
          <p:cNvPr id="223" name="Google Shape;223;p3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solidFill>
            <a:srgbClr val="F3F3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c</a:t>
            </a: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lass MyObject : public cello::Object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{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// Basic syntax: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// specify type, reference to ‘this’, Identifier, init val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cello::Value&lt;int&gt; val1 { *this, “val1”, {} };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// convenience macro: 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    MAKE_VALUE_MEMBER (int, val2, {});</a:t>
            </a:r>
            <a:br>
              <a:rPr b="1" lang="en" sz="1200"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};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or Wrap</a:t>
            </a:r>
            <a:endParaRPr/>
          </a:p>
        </p:txBody>
      </p:sp>
      <p:sp>
        <p:nvSpPr>
          <p:cNvPr id="229" name="Google Shape;229;p3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basic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 ctor is:</a:t>
            </a:r>
            <a:br>
              <a:rPr lang="en"/>
            </a:br>
            <a:r>
              <a:rPr b="1" lang="en" sz="1200">
                <a:latin typeface="Roboto Mono"/>
                <a:ea typeface="Roboto Mono"/>
                <a:cs typeface="Roboto Mono"/>
                <a:sym typeface="Roboto Mono"/>
              </a:rPr>
              <a:t>Object (const juce::String&amp; typeName, const Object* state);</a:t>
            </a:r>
            <a:endParaRPr b="1"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</a:t>
            </a:r>
            <a:r>
              <a:rPr lang="en"/>
              <a:t>f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state</a:t>
            </a:r>
            <a:r>
              <a:rPr lang="en"/>
              <a:t> pointer is null, will create a new internal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</a:t>
            </a:r>
            <a:r>
              <a:rPr lang="en"/>
              <a:t> of the specified type, set to default values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</a:t>
            </a:r>
            <a:r>
              <a:rPr lang="en"/>
              <a:t>f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state</a:t>
            </a:r>
            <a:r>
              <a:rPr lang="en"/>
              <a:t> points to an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type of the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 is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typeName</a:t>
            </a:r>
            <a:r>
              <a:rPr lang="en"/>
              <a:t>, we’ll wrap that tree.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 contains a child of type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typeName</a:t>
            </a:r>
            <a:r>
              <a:rPr lang="en"/>
              <a:t>, we’ll wrap that child.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</a:t>
            </a:r>
            <a:r>
              <a:rPr lang="en"/>
              <a:t>lse, we’ll create a new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ValueTree</a:t>
            </a:r>
            <a:r>
              <a:rPr lang="en"/>
              <a:t> of type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typeName</a:t>
            </a:r>
            <a:r>
              <a:rPr lang="en"/>
              <a:t> and append it as a child of the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state</a:t>
            </a:r>
            <a:r>
              <a:rPr lang="en"/>
              <a:t> </a:t>
            </a:r>
            <a:r>
              <a:rPr b="1" lang="en" sz="13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Paths</a:t>
            </a:r>
            <a:endParaRPr/>
          </a:p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simple behavior when wrapping an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Object has type we’re looking for? Wrap it.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Object contains a child of our type? Wrap that child.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also </a:t>
            </a:r>
            <a:r>
              <a:rPr lang="en"/>
              <a:t>provide a directory-like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Path</a:t>
            </a:r>
            <a:r>
              <a:rPr lang="en"/>
              <a:t> to define where we look for an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 to wrap.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necessary, we’ll create empty intermediate trees to create the correct hierarchy, like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“/foo/bar/baz”</a:t>
            </a:r>
            <a:r>
              <a:rPr lang="en"/>
              <a:t> will create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“foo”</a:t>
            </a:r>
            <a:r>
              <a:rPr lang="en"/>
              <a:t> and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“bar”</a:t>
            </a:r>
            <a:r>
              <a:rPr lang="en"/>
              <a:t> trees if they don’t exist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Callbacks</a:t>
            </a:r>
            <a:endParaRPr/>
          </a:p>
        </p:txBody>
      </p:sp>
      <p:sp>
        <p:nvSpPr>
          <p:cNvPr id="241" name="Google Shape;241;p40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alled from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’s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ValueTree::Listener</a:t>
            </a:r>
            <a:r>
              <a:rPr lang="en"/>
              <a:t> implementation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onPropertyChange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onChildAdded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onChildRemoved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onChildMoved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onParentChanged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onTreeRedirected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 txBox="1"/>
          <p:nvPr>
            <p:ph type="title"/>
          </p:nvPr>
        </p:nvSpPr>
        <p:spPr>
          <a:xfrm>
            <a:off x="2283650" y="575950"/>
            <a:ext cx="6438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Functional Reactive Programming</a:t>
            </a:r>
            <a:endParaRPr/>
          </a:p>
        </p:txBody>
      </p:sp>
      <p:sp>
        <p:nvSpPr>
          <p:cNvPr id="247" name="Google Shape;247;p4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getting and setting properties that are visible from anywhere in an app is extremely useful, obviously.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magic happens when change notifications on an atomic per-property level are used to </a:t>
            </a:r>
            <a:r>
              <a:rPr lang="en"/>
              <a:t>invoke</a:t>
            </a:r>
            <a:r>
              <a:rPr lang="en"/>
              <a:t> callables focused on a single property.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because everything is decoupled, building systems that can be extended and modified without breaking things or introducing new bugs becomes much more straightforward.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cello::Query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3" name="Google Shape;253;p42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</a:t>
            </a:r>
            <a:r>
              <a:rPr lang="en"/>
              <a:t>efine NoSQL-style queries of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ontain </a:t>
            </a:r>
            <a:r>
              <a:rPr i="1" lang="en"/>
              <a:t>0..n</a:t>
            </a:r>
            <a:r>
              <a:rPr lang="en"/>
              <a:t>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cello::Query::Predicate</a:t>
            </a:r>
            <a:r>
              <a:rPr lang="en"/>
              <a:t>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contain </a:t>
            </a:r>
            <a:r>
              <a:rPr i="1" lang="en"/>
              <a:t>0..n</a:t>
            </a:r>
            <a:r>
              <a:rPr lang="en"/>
              <a:t>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cello::Query::Comparison</a:t>
            </a:r>
            <a:r>
              <a:rPr lang="en"/>
              <a:t>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lang="en"/>
              <a:t>ass a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Query</a:t>
            </a:r>
            <a:r>
              <a:rPr lang="en"/>
              <a:t> to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cello::Object::find()</a:t>
            </a:r>
            <a:r>
              <a:rPr lang="en"/>
              <a:t> or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findOne()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cello::Object::upsert() </a:t>
            </a:r>
            <a:r>
              <a:rPr lang="en"/>
              <a:t>and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upsertAll() 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</a:t>
            </a:r>
            <a:r>
              <a:rPr lang="en" sz="1600"/>
              <a:t>erform a query; get </a:t>
            </a:r>
            <a:r>
              <a:rPr i="1" lang="en" sz="1600"/>
              <a:t>1..n</a:t>
            </a:r>
            <a:r>
              <a:rPr lang="en" sz="1600"/>
              <a:t> copies of child objects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m</a:t>
            </a:r>
            <a:r>
              <a:rPr lang="en" sz="1600"/>
              <a:t>odify some/all of those copies or add new items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</a:t>
            </a:r>
            <a:r>
              <a:rPr lang="en" sz="1600"/>
              <a:t>ass the list of items to </a:t>
            </a:r>
            <a:r>
              <a:rPr b="1" lang="en">
                <a:latin typeface="Roboto Mono"/>
                <a:ea typeface="Roboto Mono"/>
                <a:cs typeface="Roboto Mono"/>
                <a:sym typeface="Roboto Mono"/>
              </a:rPr>
              <a:t>u</a:t>
            </a:r>
            <a:r>
              <a:rPr b="1" lang="en">
                <a:latin typeface="Roboto Mono"/>
                <a:ea typeface="Roboto Mono"/>
                <a:cs typeface="Roboto Mono"/>
                <a:sym typeface="Roboto Mono"/>
              </a:rPr>
              <a:t>psert()</a:t>
            </a:r>
            <a:r>
              <a:rPr lang="en" sz="1600"/>
              <a:t> to update the originals or add the new items</a:t>
            </a:r>
            <a:endParaRPr sz="1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cello::Sync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9" name="Google Shape;259;p43"/>
          <p:cNvSpPr txBox="1"/>
          <p:nvPr>
            <p:ph idx="1" type="body"/>
          </p:nvPr>
        </p:nvSpPr>
        <p:spPr>
          <a:xfrm>
            <a:off x="2410112" y="15195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ValueTrees</a:t>
            </a:r>
            <a:r>
              <a:rPr lang="en"/>
              <a:t> are not thread-safe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cello::Sync</a:t>
            </a:r>
            <a:r>
              <a:rPr lang="en"/>
              <a:t> connects a pair of cello::Objects, each to be used in a different thread context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</a:t>
            </a:r>
            <a:r>
              <a:rPr lang="en"/>
              <a:t>ses the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juce::ValueTreeSynchronizer</a:t>
            </a:r>
            <a:r>
              <a:rPr lang="en"/>
              <a:t> class to generate a binary delta when the “producer” Object changes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/>
              <a:t>e add the delta blob to a thread-safe queue and notify the thread on the “consumer” side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/>
              <a:t>hen it can do so, that thread applies the delta to bring the two trees into sync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cello::IpcClient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5" name="Google Shape;265;p4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/>
              <a:t>hy stop at thread boundaries?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onnect two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s in separate processes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onnect using TCP sockets or named pipes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 the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juce::InterprocessConnection</a:t>
            </a:r>
            <a:r>
              <a:rPr lang="en"/>
              <a:t> classes for low-level implementation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IpcClient Demo</a:t>
            </a:r>
            <a:endParaRPr/>
          </a:p>
        </p:txBody>
      </p:sp>
      <p:pic>
        <p:nvPicPr>
          <p:cNvPr id="271" name="Google Shape;271;p45" title="JuceIpcDem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8275" y="1211350"/>
            <a:ext cx="6005549" cy="337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with 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lang="en"/>
              <a:t>s</a:t>
            </a:r>
            <a:r>
              <a:rPr lang="en"/>
              <a:t>/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Value</a:t>
            </a:r>
            <a:r>
              <a:rPr lang="en"/>
              <a:t>s</a:t>
            </a:r>
            <a:endParaRPr/>
          </a:p>
        </p:txBody>
      </p:sp>
      <p:sp>
        <p:nvSpPr>
          <p:cNvPr id="277" name="Google Shape;277;p4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</a:t>
            </a:r>
            <a:r>
              <a:rPr lang="en"/>
              <a:t>he main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Component</a:t>
            </a:r>
            <a:r>
              <a:rPr lang="en"/>
              <a:t> or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Application</a:t>
            </a:r>
            <a:r>
              <a:rPr lang="en"/>
              <a:t> classes instantiate each of the top-level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 classes in the hierarchy, usually created by some kind of a Model or Controller object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</a:t>
            </a:r>
            <a:r>
              <a:rPr lang="en"/>
              <a:t>ser interface components or classes needing state data are passed a pointer or reference to the root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cello::Object</a:t>
            </a:r>
            <a:r>
              <a:rPr lang="en"/>
              <a:t> that owns the app state, and they wrap whatever chunks of the state they’re interested in, or append their own state for other modules to work with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Analytics</a:t>
            </a:r>
            <a:endParaRPr/>
          </a:p>
        </p:txBody>
      </p:sp>
      <p:sp>
        <p:nvSpPr>
          <p:cNvPr id="283" name="Google Shape;283;p4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</a:t>
            </a:r>
            <a:r>
              <a:rPr lang="en"/>
              <a:t>ew Product Manager decided it was time to add analytic tracking to the app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…which would touch a huge number of </a:t>
            </a:r>
            <a:r>
              <a:rPr lang="en"/>
              <a:t>modules</a:t>
            </a:r>
            <a:r>
              <a:rPr lang="en"/>
              <a:t> across the entire app if we did this intrusively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</a:t>
            </a:r>
            <a:r>
              <a:rPr lang="en"/>
              <a:t>ecause we have access to the entire app state, a new Analytics module just adds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onPropertyChange</a:t>
            </a:r>
            <a:r>
              <a:rPr lang="en"/>
              <a:t> callbacks to every interesting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Value</a:t>
            </a:r>
            <a:r>
              <a:rPr lang="en"/>
              <a:t>.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MIDI Comms</a:t>
            </a:r>
            <a:endParaRPr/>
          </a:p>
        </p:txBody>
      </p:sp>
      <p:sp>
        <p:nvSpPr>
          <p:cNvPr id="289" name="Google Shape;289;p4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control/monitor instrument via MIDI SysEx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three threads involved: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 thread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Send thread (queue outbound messages, retry, etc)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MIDI Rx thread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 a pair of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cello::Sync</a:t>
            </a:r>
            <a:r>
              <a:rPr lang="en"/>
              <a:t> objects</a:t>
            </a:r>
            <a:endParaRPr/>
          </a:p>
        </p:txBody>
      </p:sp>
      <p:sp>
        <p:nvSpPr>
          <p:cNvPr id="290" name="Google Shape;290;p48"/>
          <p:cNvSpPr/>
          <p:nvPr/>
        </p:nvSpPr>
        <p:spPr>
          <a:xfrm>
            <a:off x="2627450" y="3414525"/>
            <a:ext cx="2257200" cy="11112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1" name="Google Shape;291;p48"/>
          <p:cNvSpPr/>
          <p:nvPr/>
        </p:nvSpPr>
        <p:spPr>
          <a:xfrm>
            <a:off x="5916600" y="3414525"/>
            <a:ext cx="2257200" cy="474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48"/>
          <p:cNvSpPr/>
          <p:nvPr/>
        </p:nvSpPr>
        <p:spPr>
          <a:xfrm>
            <a:off x="5916600" y="4051125"/>
            <a:ext cx="2257200" cy="474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48"/>
          <p:cNvSpPr txBox="1"/>
          <p:nvPr/>
        </p:nvSpPr>
        <p:spPr>
          <a:xfrm>
            <a:off x="2627450" y="3414525"/>
            <a:ext cx="18636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Message Thread</a:t>
            </a:r>
            <a:endParaRPr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4" name="Google Shape;294;p48"/>
          <p:cNvSpPr txBox="1"/>
          <p:nvPr/>
        </p:nvSpPr>
        <p:spPr>
          <a:xfrm>
            <a:off x="5916600" y="3414525"/>
            <a:ext cx="18636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Send</a:t>
            </a:r>
            <a:r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Thread</a:t>
            </a:r>
            <a:endParaRPr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Google Shape;295;p48"/>
          <p:cNvSpPr txBox="1"/>
          <p:nvPr/>
        </p:nvSpPr>
        <p:spPr>
          <a:xfrm>
            <a:off x="5916600" y="4051125"/>
            <a:ext cx="18636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MIDI Rx</a:t>
            </a:r>
            <a:r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Thread</a:t>
            </a:r>
            <a:endParaRPr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6" name="Google Shape;296;p48"/>
          <p:cNvSpPr/>
          <p:nvPr/>
        </p:nvSpPr>
        <p:spPr>
          <a:xfrm>
            <a:off x="8173800" y="3569025"/>
            <a:ext cx="271500" cy="165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48"/>
          <p:cNvSpPr/>
          <p:nvPr/>
        </p:nvSpPr>
        <p:spPr>
          <a:xfrm>
            <a:off x="8194950" y="4205625"/>
            <a:ext cx="229200" cy="165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8" name="Google Shape;298;p48"/>
          <p:cNvSpPr/>
          <p:nvPr/>
        </p:nvSpPr>
        <p:spPr>
          <a:xfrm>
            <a:off x="4956775" y="3564800"/>
            <a:ext cx="914400" cy="18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9" name="Google Shape;299;p48"/>
          <p:cNvSpPr/>
          <p:nvPr/>
        </p:nvSpPr>
        <p:spPr>
          <a:xfrm>
            <a:off x="4948275" y="4218550"/>
            <a:ext cx="915000" cy="1830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Content Library</a:t>
            </a:r>
            <a:endParaRPr/>
          </a:p>
        </p:txBody>
      </p:sp>
      <p:sp>
        <p:nvSpPr>
          <p:cNvPr id="305" name="Google Shape;305;p49"/>
          <p:cNvSpPr txBox="1"/>
          <p:nvPr>
            <p:ph idx="1" type="body"/>
          </p:nvPr>
        </p:nvSpPr>
        <p:spPr>
          <a:xfrm>
            <a:off x="2342575" y="1595775"/>
            <a:ext cx="63891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~350 pieces of factory content (+ 1000s of .wav files)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need to track location of each piece of content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scans of local directory and connected instruments running on separate threads,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Sync</a:t>
            </a:r>
            <a:r>
              <a:rPr lang="en"/>
              <a:t>-ed back into Message thread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</a:t>
            </a:r>
            <a:r>
              <a:rPr lang="en"/>
              <a:t>ilters, searches, and sorts performed with 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cello::Query</a:t>
            </a:r>
            <a:endParaRPr b="1" sz="16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Useful Stuff</a:t>
            </a:r>
            <a:endParaRPr/>
          </a:p>
        </p:txBody>
      </p:sp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“Pythonesque” access simplifies dynamic schemas while retaining type safety &amp; convenience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lang="en"/>
              <a:t>ersistence to/from files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</a:t>
            </a:r>
            <a:r>
              <a:rPr lang="en"/>
              <a:t>orced and excluded property updates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oon: class factory support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someday: a generic approach to complex async call chains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Lessons and Thoughts</a:t>
            </a:r>
            <a:endParaRPr/>
          </a:p>
        </p:txBody>
      </p:sp>
      <p:sp>
        <p:nvSpPr>
          <p:cNvPr id="317" name="Google Shape;317;p5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hould you use this? </a:t>
            </a:r>
            <a:r>
              <a:rPr i="1" lang="en"/>
              <a:t>Maybe.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real point: making your tools fit your hand is your responsibility and privilege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hare what you make!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lang="en"/>
              <a:t>isk: having your car up on blocks all the time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lang="en"/>
              <a:t>isk: the JUCE team might add code that makes yours unneeded.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</a:t>
            </a:r>
            <a:r>
              <a:rPr lang="en"/>
              <a:t>se what you made to build better applications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It:</a:t>
            </a:r>
            <a:endParaRPr/>
          </a:p>
        </p:txBody>
      </p:sp>
      <p:sp>
        <p:nvSpPr>
          <p:cNvPr id="323" name="Google Shape;323;p52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u="sng">
                <a:solidFill>
                  <a:schemeClr val="hlink"/>
                </a:solidFill>
                <a:hlinkClick r:id="rId3"/>
              </a:rPr>
              <a:t>https://github.com/bgporter/cello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JUCE module: drop in and go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MIT license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888" y="3017525"/>
            <a:ext cx="1584325" cy="158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