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10" r:id="rId3"/>
    <p:sldId id="264" r:id="rId4"/>
    <p:sldId id="265" r:id="rId5"/>
    <p:sldId id="266" r:id="rId6"/>
    <p:sldId id="267" r:id="rId7"/>
    <p:sldId id="307" r:id="rId8"/>
    <p:sldId id="279" r:id="rId9"/>
    <p:sldId id="258" r:id="rId10"/>
    <p:sldId id="298" r:id="rId11"/>
    <p:sldId id="280" r:id="rId12"/>
    <p:sldId id="268" r:id="rId13"/>
    <p:sldId id="270" r:id="rId14"/>
    <p:sldId id="272" r:id="rId15"/>
    <p:sldId id="309" r:id="rId16"/>
    <p:sldId id="281" r:id="rId17"/>
    <p:sldId id="305" r:id="rId18"/>
    <p:sldId id="274" r:id="rId19"/>
    <p:sldId id="282" r:id="rId20"/>
    <p:sldId id="276" r:id="rId21"/>
    <p:sldId id="286" r:id="rId22"/>
    <p:sldId id="283" r:id="rId23"/>
    <p:sldId id="284" r:id="rId24"/>
    <p:sldId id="303" r:id="rId25"/>
    <p:sldId id="285" r:id="rId26"/>
    <p:sldId id="287" r:id="rId27"/>
    <p:sldId id="306" r:id="rId28"/>
    <p:sldId id="290" r:id="rId29"/>
    <p:sldId id="291" r:id="rId30"/>
    <p:sldId id="292" r:id="rId31"/>
    <p:sldId id="293" r:id="rId32"/>
    <p:sldId id="295" r:id="rId33"/>
    <p:sldId id="301" r:id="rId34"/>
    <p:sldId id="302" r:id="rId35"/>
    <p:sldId id="304" r:id="rId36"/>
    <p:sldId id="296" r:id="rId37"/>
    <p:sldId id="262" r:id="rId38"/>
    <p:sldId id="308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8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81775" autoAdjust="0"/>
  </p:normalViewPr>
  <p:slideViewPr>
    <p:cSldViewPr snapToGrid="0">
      <p:cViewPr varScale="1">
        <p:scale>
          <a:sx n="100" d="100"/>
          <a:sy n="100" d="100"/>
        </p:scale>
        <p:origin x="11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14A91-3F38-49FE-B40E-0184C78F49BE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CB560-BFD3-4AF6-89D0-99C8471719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87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279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17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 err="1"/>
              <a:t>Unless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filters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small</a:t>
            </a:r>
            <a:r>
              <a:rPr lang="de-DE" dirty="0"/>
              <a:t> (</a:t>
            </a:r>
            <a:r>
              <a:rPr lang="de-DE" dirty="0" err="1"/>
              <a:t>probably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cache</a:t>
            </a:r>
            <a:r>
              <a:rPr lang="de-DE" dirty="0"/>
              <a:t>)</a:t>
            </a:r>
          </a:p>
          <a:p>
            <a:pPr marL="628650" lvl="1" indent="-171450">
              <a:buFont typeface="Wingdings" panose="05000000000000000000" pitchFamily="2" charset="2"/>
              <a:buChar char="è"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expected</a:t>
            </a:r>
            <a:r>
              <a:rPr lang="de-DE" dirty="0"/>
              <a:t>, N^2 </a:t>
            </a:r>
            <a:r>
              <a:rPr lang="de-DE" dirty="0" err="1"/>
              <a:t>algo</a:t>
            </a:r>
            <a:r>
              <a:rPr lang="de-DE" dirty="0"/>
              <a:t> </a:t>
            </a:r>
          </a:p>
          <a:p>
            <a:pPr marL="457200" lvl="1" indent="0">
              <a:buFont typeface="Wingdings" panose="05000000000000000000" pitchFamily="2" charset="2"/>
              <a:buNone/>
            </a:pPr>
            <a:endParaRPr lang="de-DE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/>
              <a:t>Time-domain </a:t>
            </a:r>
            <a:r>
              <a:rPr lang="de-DE" dirty="0" err="1"/>
              <a:t>execution</a:t>
            </a:r>
            <a:r>
              <a:rPr lang="de-DE" dirty="0"/>
              <a:t> time </a:t>
            </a:r>
            <a:r>
              <a:rPr lang="de-DE" dirty="0" err="1"/>
              <a:t>skyrockets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longer</a:t>
            </a:r>
            <a:r>
              <a:rPr lang="de-DE" dirty="0"/>
              <a:t> </a:t>
            </a:r>
            <a:r>
              <a:rPr lang="de-DE" dirty="0" err="1"/>
              <a:t>filters</a:t>
            </a:r>
            <a:r>
              <a:rPr lang="de-DE" dirty="0"/>
              <a:t>. </a:t>
            </a:r>
          </a:p>
          <a:p>
            <a:pPr marL="628650" lvl="1" indent="-171450">
              <a:buFont typeface="Wingdings" panose="05000000000000000000" pitchFamily="2" charset="2"/>
              <a:buChar char="è"/>
            </a:pPr>
            <a:endParaRPr lang="de-DE" dirty="0"/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de-DE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OLS </a:t>
            </a:r>
            <a:r>
              <a:rPr lang="de-DE" dirty="0" err="1"/>
              <a:t>constant</a:t>
            </a:r>
            <a:r>
              <a:rPr lang="de-DE" dirty="0"/>
              <a:t> -&gt; FFT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dependent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max</a:t>
            </a:r>
            <a:r>
              <a:rPr lang="de-DE" dirty="0"/>
              <a:t>(B, NFIR),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block </a:t>
            </a:r>
            <a:r>
              <a:rPr lang="de-DE" dirty="0" err="1"/>
              <a:t>size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899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363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 err="1"/>
              <a:t>Why</a:t>
            </a:r>
            <a:r>
              <a:rPr lang="de-DE" dirty="0"/>
              <a:t> do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same? FFT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determined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max</a:t>
            </a:r>
            <a:r>
              <a:rPr lang="de-DE" dirty="0"/>
              <a:t>(B,N), so </a:t>
            </a:r>
            <a:r>
              <a:rPr lang="de-DE" dirty="0" err="1"/>
              <a:t>no</a:t>
            </a:r>
            <a:r>
              <a:rPr lang="de-DE" dirty="0"/>
              <a:t> matter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filter</a:t>
            </a:r>
            <a:r>
              <a:rPr lang="de-DE" dirty="0"/>
              <a:t>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cast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blocksize</a:t>
            </a:r>
            <a:r>
              <a:rPr lang="de-DE" dirty="0"/>
              <a:t>. 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de-DE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relevance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diference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: 30%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933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Fade function is non-periodic, spectrum will contain many factors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en-US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Efficient time-varying FIR filtering using crossfading implemented in the DFT domain, Frank </a:t>
            </a:r>
            <a:r>
              <a:rPr lang="en-US" dirty="0" err="1"/>
              <a:t>Wefers</a:t>
            </a:r>
            <a:r>
              <a:rPr lang="en-US" dirty="0"/>
              <a:t> and Michael </a:t>
            </a:r>
            <a:r>
              <a:rPr lang="en-US" dirty="0" err="1"/>
              <a:t>Vorländer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è"/>
            </a:pPr>
            <a:endParaRPr lang="en-US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Since FFT is a decomposition into sinusoids so, we can get a sparse spectrum when the signal (fade envelope) is composed of a sinusoid covering an integer multiple period</a:t>
            </a:r>
          </a:p>
          <a:p>
            <a:r>
              <a:rPr lang="en-US" dirty="0"/>
              <a:t>-&gt; Convolution, length of the output signal is M+N-1 -&gt; performance reasons in audio at least 2*N;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2528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Sparse spectrum (only 3!! non-zero coefficients – one of them is at Nyquist)-&gt; most of the factors are 0 ---&gt; we have drastically removed the number of multiplications. </a:t>
            </a:r>
          </a:p>
          <a:p>
            <a:endParaRPr lang="en-US" dirty="0"/>
          </a:p>
          <a:p>
            <a:r>
              <a:rPr lang="en-US" dirty="0"/>
              <a:t>-&gt; Equal POWER crossfade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7383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OLS 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 FFTs in powers of 2. </a:t>
            </a:r>
            <a:r>
              <a:rPr lang="en-US" dirty="0" err="1"/>
              <a:t>Blocksize</a:t>
            </a:r>
            <a:r>
              <a:rPr lang="en-US" dirty="0"/>
              <a:t> pow 2. Half a block is discarded.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699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-&gt; OLS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737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877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 err="1"/>
              <a:t>Temptation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„</a:t>
            </a:r>
            <a:r>
              <a:rPr lang="de-DE" dirty="0" err="1"/>
              <a:t>reuse</a:t>
            </a:r>
            <a:r>
              <a:rPr lang="de-DE" dirty="0"/>
              <a:t>“ </a:t>
            </a:r>
            <a:r>
              <a:rPr lang="de-DE" dirty="0" err="1"/>
              <a:t>modules</a:t>
            </a:r>
            <a:endParaRPr lang="de-DE" dirty="0"/>
          </a:p>
          <a:p>
            <a:pPr marL="0" indent="0">
              <a:buFont typeface="Wingdings" panose="05000000000000000000" pitchFamily="2" charset="2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196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Worse</a:t>
            </a:r>
            <a:r>
              <a:rPr lang="de-DE" dirty="0"/>
              <a:t> – </a:t>
            </a:r>
            <a:r>
              <a:rPr lang="de-DE" dirty="0" err="1"/>
              <a:t>operations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do not </a:t>
            </a:r>
            <a:r>
              <a:rPr lang="de-DE" dirty="0" err="1"/>
              <a:t>need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>
                <a:sym typeface="Wingdings" panose="05000000000000000000" pitchFamily="2" charset="2"/>
              </a:rPr>
              <a:t> 2nd </a:t>
            </a:r>
            <a:r>
              <a:rPr lang="de-DE" dirty="0" err="1">
                <a:sym typeface="Wingdings" panose="05000000000000000000" pitchFamily="2" charset="2"/>
              </a:rPr>
              <a:t>part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equation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is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filtered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signal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that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would</a:t>
            </a:r>
            <a:r>
              <a:rPr lang="de-DE" dirty="0">
                <a:sym typeface="Wingdings" panose="05000000000000000000" pitchFamily="2" charset="2"/>
              </a:rPr>
              <a:t> not </a:t>
            </a:r>
            <a:r>
              <a:rPr lang="de-DE" dirty="0" err="1">
                <a:sym typeface="Wingdings" panose="05000000000000000000" pitchFamily="2" charset="2"/>
              </a:rPr>
              <a:t>be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there</a:t>
            </a:r>
            <a:r>
              <a:rPr lang="de-DE" dirty="0">
                <a:sym typeface="Wingdings" panose="05000000000000000000" pitchFamily="2" charset="2"/>
              </a:rPr>
              <a:t> in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time </a:t>
            </a:r>
            <a:r>
              <a:rPr lang="de-DE" dirty="0" err="1">
                <a:sym typeface="Wingdings" panose="05000000000000000000" pitchFamily="2" charset="2"/>
              </a:rPr>
              <a:t>domain</a:t>
            </a:r>
            <a:r>
              <a:rPr lang="de-DE" dirty="0">
                <a:sym typeface="Wingdings" panose="05000000000000000000" pitchFamily="2" charset="2"/>
              </a:rPr>
              <a:t> (</a:t>
            </a:r>
            <a:r>
              <a:rPr lang="de-DE" dirty="0" err="1"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would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assume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started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filtering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even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earlier</a:t>
            </a:r>
            <a:r>
              <a:rPr lang="de-DE" dirty="0">
                <a:sym typeface="Wingdings" panose="05000000000000000000" pitchFamily="2" charset="2"/>
              </a:rPr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847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1260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Essentially</a:t>
            </a:r>
            <a:r>
              <a:rPr lang="de-DE" dirty="0"/>
              <a:t> </a:t>
            </a:r>
            <a:r>
              <a:rPr lang="de-DE" dirty="0" err="1"/>
              <a:t>adding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signal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H2 </a:t>
            </a:r>
            <a:r>
              <a:rPr lang="de-DE" dirty="0" err="1"/>
              <a:t>filter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. The time-domain </a:t>
            </a:r>
            <a:r>
              <a:rPr lang="de-DE" dirty="0" err="1"/>
              <a:t>version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filter</a:t>
            </a:r>
            <a:r>
              <a:rPr lang="de-DE" dirty="0"/>
              <a:t> </a:t>
            </a:r>
            <a:r>
              <a:rPr lang="de-DE" dirty="0" err="1"/>
              <a:t>starts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Practically</a:t>
            </a:r>
            <a:r>
              <a:rPr lang="de-DE" dirty="0"/>
              <a:t>, </a:t>
            </a:r>
            <a:r>
              <a:rPr lang="de-DE" dirty="0" err="1"/>
              <a:t>behaves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filter</a:t>
            </a:r>
            <a:r>
              <a:rPr lang="de-DE" dirty="0"/>
              <a:t> </a:t>
            </a:r>
            <a:r>
              <a:rPr lang="de-DE" dirty="0" err="1"/>
              <a:t>started</a:t>
            </a:r>
            <a:r>
              <a:rPr lang="de-DE" dirty="0"/>
              <a:t> 3 Blocks </a:t>
            </a:r>
            <a:r>
              <a:rPr lang="de-DE" dirty="0" err="1"/>
              <a:t>ago</a:t>
            </a:r>
            <a:r>
              <a:rPr lang="de-DE" dirty="0"/>
              <a:t>, but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crossfaded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016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Worse</a:t>
            </a:r>
            <a:r>
              <a:rPr lang="de-DE" dirty="0"/>
              <a:t> – </a:t>
            </a:r>
            <a:r>
              <a:rPr lang="de-DE" dirty="0" err="1"/>
              <a:t>operations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do not </a:t>
            </a:r>
            <a:r>
              <a:rPr lang="de-DE" dirty="0" err="1"/>
              <a:t>need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>
                <a:sym typeface="Wingdings" panose="05000000000000000000" pitchFamily="2" charset="2"/>
              </a:rPr>
              <a:t> 2nd </a:t>
            </a:r>
            <a:r>
              <a:rPr lang="de-DE" dirty="0" err="1">
                <a:sym typeface="Wingdings" panose="05000000000000000000" pitchFamily="2" charset="2"/>
              </a:rPr>
              <a:t>part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equation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is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filtered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signal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that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would</a:t>
            </a:r>
            <a:r>
              <a:rPr lang="de-DE" dirty="0">
                <a:sym typeface="Wingdings" panose="05000000000000000000" pitchFamily="2" charset="2"/>
              </a:rPr>
              <a:t> not </a:t>
            </a:r>
            <a:r>
              <a:rPr lang="de-DE" dirty="0" err="1">
                <a:sym typeface="Wingdings" panose="05000000000000000000" pitchFamily="2" charset="2"/>
              </a:rPr>
              <a:t>be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there</a:t>
            </a:r>
            <a:r>
              <a:rPr lang="de-DE" dirty="0">
                <a:sym typeface="Wingdings" panose="05000000000000000000" pitchFamily="2" charset="2"/>
              </a:rPr>
              <a:t> in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time </a:t>
            </a:r>
            <a:r>
              <a:rPr lang="de-DE" dirty="0" err="1">
                <a:sym typeface="Wingdings" panose="05000000000000000000" pitchFamily="2" charset="2"/>
              </a:rPr>
              <a:t>domain</a:t>
            </a:r>
            <a:r>
              <a:rPr lang="de-DE" dirty="0">
                <a:sym typeface="Wingdings" panose="05000000000000000000" pitchFamily="2" charset="2"/>
              </a:rPr>
              <a:t> (</a:t>
            </a:r>
            <a:r>
              <a:rPr lang="de-DE" dirty="0" err="1"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would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assume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started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filtering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even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earlier</a:t>
            </a:r>
            <a:r>
              <a:rPr lang="de-DE" dirty="0">
                <a:sym typeface="Wingdings" panose="05000000000000000000" pitchFamily="2" charset="2"/>
              </a:rPr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535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signal</a:t>
            </a:r>
            <a:r>
              <a:rPr lang="de-DE" dirty="0"/>
              <a:t> </a:t>
            </a:r>
            <a:r>
              <a:rPr lang="de-DE" dirty="0" err="1"/>
              <a:t>normally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836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signal</a:t>
            </a:r>
            <a:r>
              <a:rPr lang="de-DE" dirty="0"/>
              <a:t> </a:t>
            </a:r>
            <a:r>
              <a:rPr lang="de-DE" dirty="0" err="1"/>
              <a:t>normally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96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 This </a:t>
            </a:r>
            <a:r>
              <a:rPr lang="de-DE" dirty="0" err="1"/>
              <a:t>issue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present</a:t>
            </a:r>
            <a:r>
              <a:rPr lang="de-DE" dirty="0"/>
              <a:t> also in </a:t>
            </a:r>
            <a:r>
              <a:rPr lang="de-DE" dirty="0" err="1"/>
              <a:t>the</a:t>
            </a:r>
            <a:r>
              <a:rPr lang="de-DE" dirty="0"/>
              <a:t> non-</a:t>
            </a:r>
            <a:r>
              <a:rPr lang="de-DE" dirty="0" err="1"/>
              <a:t>partitioned</a:t>
            </a:r>
            <a:r>
              <a:rPr lang="de-DE" dirty="0"/>
              <a:t> OLS.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1490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Additional FFT ---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3705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437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8592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Real </a:t>
            </a:r>
            <a:r>
              <a:rPr lang="de-DE" dirty="0" err="1"/>
              <a:t>loudspeaker</a:t>
            </a:r>
            <a:r>
              <a:rPr lang="de-DE" dirty="0"/>
              <a:t> </a:t>
            </a:r>
            <a:r>
              <a:rPr lang="de-DE" dirty="0" err="1"/>
              <a:t>impulse</a:t>
            </a:r>
            <a:r>
              <a:rPr lang="de-DE" dirty="0"/>
              <a:t> </a:t>
            </a:r>
            <a:r>
              <a:rPr lang="de-DE" dirty="0" err="1"/>
              <a:t>responsese</a:t>
            </a:r>
            <a:r>
              <a:rPr lang="de-DE" dirty="0"/>
              <a:t>,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resetting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buffer</a:t>
            </a:r>
            <a:r>
              <a:rPr lang="de-DE" dirty="0"/>
              <a:t> and </a:t>
            </a:r>
            <a:r>
              <a:rPr lang="de-DE" dirty="0" err="1"/>
              <a:t>delay</a:t>
            </a:r>
            <a:r>
              <a:rPr lang="de-DE" dirty="0"/>
              <a:t> </a:t>
            </a:r>
            <a:r>
              <a:rPr lang="de-DE" dirty="0" err="1"/>
              <a:t>line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artefacts</a:t>
            </a:r>
            <a:r>
              <a:rPr lang="de-DE" dirty="0"/>
              <a:t> etc.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172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/>
              <a:t>Small block </a:t>
            </a:r>
            <a:r>
              <a:rPr lang="de-DE" dirty="0" err="1"/>
              <a:t>size</a:t>
            </a:r>
            <a:r>
              <a:rPr lang="de-DE" dirty="0"/>
              <a:t> and large </a:t>
            </a:r>
            <a:r>
              <a:rPr lang="de-DE" dirty="0" err="1"/>
              <a:t>filters</a:t>
            </a:r>
            <a:r>
              <a:rPr lang="de-DE" dirty="0"/>
              <a:t>, so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partition</a:t>
            </a:r>
            <a:r>
              <a:rPr lang="de-DE" dirty="0"/>
              <a:t> </a:t>
            </a:r>
            <a:r>
              <a:rPr lang="de-DE" dirty="0" err="1"/>
              <a:t>multiplications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xfade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difference</a:t>
            </a:r>
            <a:r>
              <a:rPr lang="de-DE" dirty="0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878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-&gt; </a:t>
            </a:r>
            <a:r>
              <a:rPr lang="de-DE" dirty="0" err="1"/>
              <a:t>Implications</a:t>
            </a:r>
            <a:r>
              <a:rPr lang="de-DE" dirty="0"/>
              <a:t>: Very </a:t>
            </a:r>
            <a:r>
              <a:rPr lang="de-DE" dirty="0" err="1"/>
              <a:t>significant</a:t>
            </a:r>
            <a:r>
              <a:rPr lang="de-DE" dirty="0"/>
              <a:t> different </a:t>
            </a:r>
            <a:r>
              <a:rPr lang="de-DE" dirty="0" err="1"/>
              <a:t>filters</a:t>
            </a:r>
            <a:r>
              <a:rPr lang="de-DE" dirty="0"/>
              <a:t> (i.e. different </a:t>
            </a:r>
            <a:r>
              <a:rPr lang="de-DE" dirty="0" err="1"/>
              <a:t>delay</a:t>
            </a:r>
            <a:r>
              <a:rPr lang="de-DE" dirty="0"/>
              <a:t>, </a:t>
            </a:r>
            <a:r>
              <a:rPr lang="de-DE" dirty="0" err="1"/>
              <a:t>etc</a:t>
            </a:r>
            <a:r>
              <a:rPr lang="de-DE" dirty="0"/>
              <a:t>),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block-size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small</a:t>
            </a:r>
            <a:r>
              <a:rPr lang="de-DE" dirty="0"/>
              <a:t> – </a:t>
            </a:r>
            <a:r>
              <a:rPr lang="de-DE" dirty="0" err="1"/>
              <a:t>may</a:t>
            </a:r>
            <a:r>
              <a:rPr lang="de-DE" dirty="0"/>
              <a:t> still </a:t>
            </a:r>
            <a:r>
              <a:rPr lang="de-DE" dirty="0" err="1"/>
              <a:t>hear</a:t>
            </a:r>
            <a:r>
              <a:rPr lang="de-DE" dirty="0"/>
              <a:t> a </a:t>
            </a:r>
            <a:r>
              <a:rPr lang="de-DE" dirty="0" err="1"/>
              <a:t>click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time-domain </a:t>
            </a:r>
            <a:r>
              <a:rPr lang="de-DE" dirty="0" err="1"/>
              <a:t>fading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,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TD fade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fade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block-size, </a:t>
            </a:r>
            <a:r>
              <a:rPr lang="de-DE" dirty="0" err="1"/>
              <a:t>whereas</a:t>
            </a:r>
            <a:r>
              <a:rPr lang="de-DE" dirty="0"/>
              <a:t> in FD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direct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at least I </a:t>
            </a:r>
            <a:r>
              <a:rPr lang="de-DE" dirty="0" err="1"/>
              <a:t>didn‘t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multiple </a:t>
            </a:r>
            <a:r>
              <a:rPr lang="de-DE" dirty="0" err="1"/>
              <a:t>blocks</a:t>
            </a:r>
            <a:r>
              <a:rPr lang="de-DE" dirty="0"/>
              <a:t>).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11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-&gt; </a:t>
            </a:r>
            <a:r>
              <a:rPr lang="de-DE" dirty="0" err="1"/>
              <a:t>Implications</a:t>
            </a:r>
            <a:r>
              <a:rPr lang="de-DE" dirty="0"/>
              <a:t>: Very </a:t>
            </a:r>
            <a:r>
              <a:rPr lang="de-DE" dirty="0" err="1"/>
              <a:t>significant</a:t>
            </a:r>
            <a:r>
              <a:rPr lang="de-DE" dirty="0"/>
              <a:t> different </a:t>
            </a:r>
            <a:r>
              <a:rPr lang="de-DE" dirty="0" err="1"/>
              <a:t>filters</a:t>
            </a:r>
            <a:r>
              <a:rPr lang="de-DE" dirty="0"/>
              <a:t> (i.e. different </a:t>
            </a:r>
            <a:r>
              <a:rPr lang="de-DE" dirty="0" err="1"/>
              <a:t>delay</a:t>
            </a:r>
            <a:r>
              <a:rPr lang="de-DE" dirty="0"/>
              <a:t>, </a:t>
            </a:r>
            <a:r>
              <a:rPr lang="de-DE" dirty="0" err="1"/>
              <a:t>etc</a:t>
            </a:r>
            <a:r>
              <a:rPr lang="de-DE" dirty="0"/>
              <a:t>),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block-size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small</a:t>
            </a:r>
            <a:r>
              <a:rPr lang="de-DE" dirty="0"/>
              <a:t> – </a:t>
            </a:r>
            <a:r>
              <a:rPr lang="de-DE" dirty="0" err="1"/>
              <a:t>may</a:t>
            </a:r>
            <a:r>
              <a:rPr lang="de-DE" dirty="0"/>
              <a:t> still </a:t>
            </a:r>
            <a:r>
              <a:rPr lang="de-DE" dirty="0" err="1"/>
              <a:t>hear</a:t>
            </a:r>
            <a:r>
              <a:rPr lang="de-DE" dirty="0"/>
              <a:t> a </a:t>
            </a:r>
            <a:r>
              <a:rPr lang="de-DE" dirty="0" err="1"/>
              <a:t>click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time-domain </a:t>
            </a:r>
            <a:r>
              <a:rPr lang="de-DE" dirty="0" err="1"/>
              <a:t>fading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,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TD fade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fade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block-size, </a:t>
            </a:r>
            <a:r>
              <a:rPr lang="de-DE" dirty="0" err="1"/>
              <a:t>whereas</a:t>
            </a:r>
            <a:r>
              <a:rPr lang="de-DE" dirty="0"/>
              <a:t> in FD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direct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at least I </a:t>
            </a:r>
            <a:r>
              <a:rPr lang="de-DE" dirty="0" err="1"/>
              <a:t>didn‘t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multiple </a:t>
            </a:r>
            <a:r>
              <a:rPr lang="de-DE" dirty="0" err="1"/>
              <a:t>blocks</a:t>
            </a:r>
            <a:r>
              <a:rPr lang="de-DE" dirty="0"/>
              <a:t>).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B560-BFD3-4AF6-89D0-99C847171993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582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E54C6-B48C-C06E-D978-B4460E04E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006D61-7552-464E-3DEB-B1B15C17C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F9F5AF-FE78-DB24-B642-A629F5CA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AB3F52-24DA-8B69-264D-843FFD0D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541B52-7EDA-AF64-D3F6-42182BDC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19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B3176-B9B2-3389-A9F0-D9D5002E4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361502-B2E5-F53A-F093-0FF8DD7E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B8CD10-7128-92FE-70FF-E6545554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858E4F-8BBB-4ACB-391C-8B17567D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336A1E-4691-E5CD-2F07-68E1E6C1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120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AE223-1BBD-1901-A206-148F72CA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EB4791-0804-A69E-DBCA-3A628607D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567768-7703-34AF-FFA3-556C88C01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E4BBF6-8698-C340-1B68-D8CB22E81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AED5EE-FECB-4ACC-D096-52834CA3A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108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89D0B-F873-C684-E534-0F58799C0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F28940-E120-3D1C-6065-7AF30998A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2E6F34-3F33-3311-FA4F-F148D2A9B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4F36B19-EE8A-DF1A-F65B-AED27BDD2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12E0D8-F6A3-AE21-C317-614C4170F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5B7A9D-44E6-AC83-C6A0-85D9F01C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6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F02F4-8B42-241F-EA68-CCF8F65F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A0C371-5DC1-CFED-1F92-8CFAA7BED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5D7FA1B-6448-93FA-013F-79C4788A4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99C258-5AA9-E7AE-073C-AD536B9F9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CFFFE45-7869-9117-DF5E-E26881B36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87832E4-028C-59D8-DCFF-9AB51FD01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65453D-B14B-D6D4-1E22-544FE406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B7E2A04-1444-F2F1-5643-6A428FBB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98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EE731D-5A61-19C7-87CD-6ACA7BFA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F965E4-344E-C438-CB91-B3BC356BC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54D25D-8039-6DBE-6F3B-A521CE8A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C7D2DD-53BD-E340-CCAA-283AEF7D3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16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7C5D6D7-66BC-79E2-23FE-FC6AA822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DD736FB-EE08-A591-C342-5F7B8E34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24495-4CAD-AF98-8636-F6D43A677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34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B46D1-BCF4-1189-9168-C99130FE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42AC87-C9AE-F55C-5C24-93D319201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B431B1-4F8C-2AEF-5010-3B86BFAF7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F98A1C-D5DA-B06C-A4CC-D26EF232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C0B710-9507-8B1E-26D2-1CFD944C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F0B8F2-1EF7-E74D-F89A-FC6E445EF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75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AA9C4D-9152-8307-4B13-F876935A1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625B222-3373-D9F6-4273-363654AE7D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2D56CE-4617-AAAD-0C93-568144BAF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2CFA3D-FEE1-DF3D-113E-11D005DE4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8D917F-D2CC-E191-977A-F4E088AD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54EF45-416C-FB27-2872-073FEE89D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6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BC644-E089-A3D8-B204-52E6BC96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99CB226-066C-0468-FFE8-67887567B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BAC770-883B-F44C-81ED-F6D7DBCB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E09060-76BF-0BF5-EC04-3FE48FC2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66C0A5-3318-D4AE-0333-87C0A7B1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238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7D4C9A3-5246-9F7D-698A-76BFF9391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A87505A-9E57-4F40-9234-708222F5C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1C5B72-8ED9-FAB4-066B-F490E7F5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19E02F-EA23-E17D-22C8-A078FF10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65FB45-AB0C-5EED-01BB-8C0D55C0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77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A21DB6-FAFE-90EC-C798-B8A39D76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0203E9-BDC8-FA84-3B00-C751C4C76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7E66EB-F937-89F5-BD9C-6C4D1E45C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3FFA46-8D58-4E81-BE78-8B702ABC8AD8}" type="datetimeFigureOut">
              <a:rPr lang="de-DE" smtClean="0"/>
              <a:t>28.10.2024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0B9E25-6F75-CB4E-40EE-9F3283C94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4B4EDA-907C-2641-7B9A-759EF8B2A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E95A3-37FE-4B8A-8504-59636238B0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20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2eml.school/convolution_one_d.html" TargetMode="Externa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597B7-F29F-1A12-6EAC-FBB04A43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04313"/>
          </a:xfrm>
        </p:spPr>
        <p:txBody>
          <a:bodyPr>
            <a:normAutofit/>
          </a:bodyPr>
          <a:lstStyle/>
          <a:p>
            <a:endParaRPr lang="de-DE" sz="4400" dirty="0">
              <a:latin typeface="dbaudio Futura" pitchFamily="2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7D31CFD-2DFE-B482-BCC9-F6105E88E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endParaRPr lang="de-DE" dirty="0">
              <a:latin typeface="dbaudio Futura" pitchFamily="2" charset="0"/>
            </a:endParaRPr>
          </a:p>
        </p:txBody>
      </p:sp>
      <p:pic>
        <p:nvPicPr>
          <p:cNvPr id="5" name="Grafik 4" descr="Ein Bild, das Text, Grafikdesign, Screenshot, Grafiken enthält.&#10;&#10;Automatisch generierte Beschreibung">
            <a:extLst>
              <a:ext uri="{FF2B5EF4-FFF2-40B4-BE49-F238E27FC236}">
                <a16:creationId xmlns:a16="http://schemas.microsoft.com/office/drawing/2014/main" id="{6D1CD5B3-49CC-9C0E-1B67-D015D1AF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2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597B7-F29F-1A12-6EAC-FBB04A43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04313"/>
          </a:xfrm>
        </p:spPr>
        <p:txBody>
          <a:bodyPr>
            <a:normAutofit/>
          </a:bodyPr>
          <a:lstStyle/>
          <a:p>
            <a:r>
              <a:rPr lang="de-DE" sz="4400" dirty="0">
                <a:latin typeface="dbaudio Futura" pitchFamily="2" charset="0"/>
              </a:rPr>
              <a:t>Performance </a:t>
            </a:r>
            <a:r>
              <a:rPr lang="de-DE" sz="4400" dirty="0" err="1">
                <a:latin typeface="dbaudio Futura" pitchFamily="2" charset="0"/>
              </a:rPr>
              <a:t>implications</a:t>
            </a:r>
            <a:r>
              <a:rPr lang="de-DE" sz="4400" dirty="0">
                <a:latin typeface="dbaudio Futura" pitchFamily="2" charset="0"/>
              </a:rPr>
              <a:t> </a:t>
            </a:r>
            <a:r>
              <a:rPr lang="de-DE" sz="4400" dirty="0" err="1">
                <a:latin typeface="dbaudio Futura" pitchFamily="2" charset="0"/>
              </a:rPr>
              <a:t>of</a:t>
            </a:r>
            <a:r>
              <a:rPr lang="de-DE" sz="4400" dirty="0">
                <a:latin typeface="dbaudio Futura" pitchFamily="2" charset="0"/>
              </a:rPr>
              <a:t> </a:t>
            </a:r>
            <a:r>
              <a:rPr lang="de-DE" sz="4400" dirty="0" err="1">
                <a:latin typeface="dbaudio Futura" pitchFamily="2" charset="0"/>
              </a:rPr>
              <a:t>frequency</a:t>
            </a:r>
            <a:r>
              <a:rPr lang="de-DE" sz="4400" dirty="0">
                <a:latin typeface="dbaudio Futura" pitchFamily="2" charset="0"/>
              </a:rPr>
              <a:t> </a:t>
            </a:r>
            <a:r>
              <a:rPr lang="de-DE" sz="4400" dirty="0" err="1">
                <a:latin typeface="dbaudio Futura" pitchFamily="2" charset="0"/>
              </a:rPr>
              <a:t>domain</a:t>
            </a:r>
            <a:r>
              <a:rPr lang="de-DE" sz="4400" dirty="0">
                <a:latin typeface="dbaudio Futura" pitchFamily="2" charset="0"/>
              </a:rPr>
              <a:t> </a:t>
            </a:r>
            <a:r>
              <a:rPr lang="de-DE" sz="4400" dirty="0" err="1">
                <a:latin typeface="dbaudio Futura" pitchFamily="2" charset="0"/>
              </a:rPr>
              <a:t>crossfading</a:t>
            </a:r>
            <a:r>
              <a:rPr lang="de-DE" sz="4400" dirty="0">
                <a:latin typeface="dbaudio Futura" pitchFamily="2" charset="0"/>
              </a:rPr>
              <a:t> </a:t>
            </a:r>
            <a:r>
              <a:rPr lang="de-DE" sz="4400" dirty="0" err="1">
                <a:latin typeface="dbaudio Futura" pitchFamily="2" charset="0"/>
              </a:rPr>
              <a:t>for</a:t>
            </a:r>
            <a:r>
              <a:rPr lang="de-DE" sz="4400" dirty="0">
                <a:latin typeface="dbaudio Futura" pitchFamily="2" charset="0"/>
              </a:rPr>
              <a:t> time-</a:t>
            </a:r>
            <a:r>
              <a:rPr lang="de-DE" sz="4400" dirty="0" err="1">
                <a:latin typeface="dbaudio Futura" pitchFamily="2" charset="0"/>
              </a:rPr>
              <a:t>varying</a:t>
            </a:r>
            <a:r>
              <a:rPr lang="de-DE" sz="4400" dirty="0">
                <a:latin typeface="dbaudio Futura" pitchFamily="2" charset="0"/>
              </a:rPr>
              <a:t> FIR </a:t>
            </a:r>
            <a:r>
              <a:rPr lang="de-DE" sz="4400" dirty="0" err="1">
                <a:latin typeface="dbaudio Futura" pitchFamily="2" charset="0"/>
              </a:rPr>
              <a:t>filtering</a:t>
            </a:r>
            <a:endParaRPr lang="de-DE" sz="4400" dirty="0">
              <a:latin typeface="dbaudio Futura" pitchFamily="2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7D31CFD-2DFE-B482-BCC9-F6105E88E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de-DE" dirty="0">
                <a:latin typeface="dbaudio Futura" pitchFamily="2" charset="0"/>
              </a:rPr>
              <a:t>Iustin Sandu </a:t>
            </a:r>
          </a:p>
          <a:p>
            <a:r>
              <a:rPr lang="de-DE" dirty="0" err="1">
                <a:latin typeface="dbaudio Futura" pitchFamily="2" charset="0"/>
              </a:rPr>
              <a:t>d&amp;b</a:t>
            </a:r>
            <a:r>
              <a:rPr lang="de-DE" dirty="0">
                <a:latin typeface="dbaudio Futura" pitchFamily="2" charset="0"/>
              </a:rPr>
              <a:t> </a:t>
            </a:r>
            <a:r>
              <a:rPr lang="de-DE" dirty="0" err="1">
                <a:latin typeface="dbaudio Futura" pitchFamily="2" charset="0"/>
              </a:rPr>
              <a:t>audiotechnik</a:t>
            </a:r>
            <a:r>
              <a:rPr lang="de-DE" dirty="0">
                <a:latin typeface="dbaudio Futura" pitchFamily="2" charset="0"/>
              </a:rPr>
              <a:t> GmbH &amp; Co. KG</a:t>
            </a:r>
          </a:p>
          <a:p>
            <a:r>
              <a:rPr lang="de-DE" dirty="0">
                <a:latin typeface="dbaudio Futura" pitchFamily="2" charset="0"/>
              </a:rPr>
              <a:t>Audio Developer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403585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29E4F-4AAE-EF56-03CE-020D09D1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FIR </a:t>
            </a:r>
            <a:r>
              <a:rPr lang="de-DE" dirty="0" err="1"/>
              <a:t>filtering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8E51C0-9454-4ADA-4DAA-C3C537284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Linear systems modelled with impulse responses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Grafik 10" descr="Ein Bild, das Text, Reihe, Diagramm, parallel enthält.&#10;&#10;Automatisch generierte Beschreibung">
            <a:extLst>
              <a:ext uri="{FF2B5EF4-FFF2-40B4-BE49-F238E27FC236}">
                <a16:creationId xmlns:a16="http://schemas.microsoft.com/office/drawing/2014/main" id="{718A0C48-3C5B-322F-D3A8-BCF7151577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/>
          <a:stretch/>
        </p:blipFill>
        <p:spPr>
          <a:xfrm>
            <a:off x="768485" y="2218479"/>
            <a:ext cx="7937770" cy="43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0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29E4F-4AAE-EF56-03CE-020D09D1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FIR </a:t>
            </a:r>
            <a:r>
              <a:rPr lang="de-DE" dirty="0" err="1"/>
              <a:t>filtering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8E51C0-9454-4ADA-4DAA-C3C537284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Impulse response applied to signals by convolution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Grafik 4" descr="Ein Bild, das Text, Diagramm, Reihe, Screenshot enthält.&#10;&#10;Automatisch generierte Beschreibung">
            <a:extLst>
              <a:ext uri="{FF2B5EF4-FFF2-40B4-BE49-F238E27FC236}">
                <a16:creationId xmlns:a16="http://schemas.microsoft.com/office/drawing/2014/main" id="{04A104FA-3CCC-A874-D0F1-01FE479F13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6" t="3894" r="7813" b="5062"/>
          <a:stretch/>
        </p:blipFill>
        <p:spPr>
          <a:xfrm>
            <a:off x="838200" y="2300548"/>
            <a:ext cx="7887511" cy="439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94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29E4F-4AAE-EF56-03CE-020D09D1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Convolution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788E51C0-9454-4ADA-4DAA-C3C5372844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3318" y="1465780"/>
                <a:ext cx="6673158" cy="463625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IRs applied to signals by convolution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e-D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r>
                  <a:rPr lang="en-US" dirty="0"/>
                  <a:t>Complexity: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788E51C0-9454-4ADA-4DAA-C3C5372844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318" y="1465780"/>
                <a:ext cx="6673158" cy="4636256"/>
              </a:xfrm>
              <a:blipFill>
                <a:blip r:embed="rId3"/>
                <a:stretch>
                  <a:fillRect l="-1644" t="-223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5E5C4A55-2F7C-3E88-8AD4-0BE562233950}"/>
              </a:ext>
            </a:extLst>
          </p:cNvPr>
          <p:cNvGrpSpPr/>
          <p:nvPr/>
        </p:nvGrpSpPr>
        <p:grpSpPr>
          <a:xfrm>
            <a:off x="5897579" y="2426815"/>
            <a:ext cx="6096000" cy="3675221"/>
            <a:chOff x="5856333" y="2469071"/>
            <a:chExt cx="6096000" cy="3675221"/>
          </a:xfrm>
        </p:grpSpPr>
        <p:pic>
          <p:nvPicPr>
            <p:cNvPr id="12" name="Grafik 11" descr="Ein Bild, das Screenshot, Reihe, Diagramm, Rechteck enthält.&#10;&#10;Automatisch generierte Beschreibung">
              <a:extLst>
                <a:ext uri="{FF2B5EF4-FFF2-40B4-BE49-F238E27FC236}">
                  <a16:creationId xmlns:a16="http://schemas.microsoft.com/office/drawing/2014/main" id="{DEF8BFD1-CE1B-BB44-4741-4CB63CAD9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6333" y="2469071"/>
              <a:ext cx="6096000" cy="3429000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BDD4AC5E-F590-2120-83F5-112DA1CAA2CE}"/>
                </a:ext>
              </a:extLst>
            </p:cNvPr>
            <p:cNvSpPr txBox="1"/>
            <p:nvPr/>
          </p:nvSpPr>
          <p:spPr>
            <a:xfrm>
              <a:off x="7315230" y="5898071"/>
              <a:ext cx="31782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err="1"/>
                <a:t>Credit</a:t>
              </a:r>
              <a:r>
                <a:rPr lang="de-DE" sz="1000" dirty="0"/>
                <a:t>: </a:t>
              </a:r>
              <a:r>
                <a:rPr lang="de-DE" sz="1000" dirty="0">
                  <a:hlinkClick r:id="rId5"/>
                </a:rPr>
                <a:t>https://e2eml.school/convolution_one_d.html</a:t>
              </a:r>
              <a:r>
                <a:rPr lang="de-DE" sz="10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15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29E4F-4AAE-EF56-03CE-020D09D1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Convolution</a:t>
            </a:r>
            <a:r>
              <a:rPr lang="de-DE" dirty="0"/>
              <a:t> </a:t>
            </a:r>
            <a:r>
              <a:rPr lang="de-DE" dirty="0" err="1"/>
              <a:t>theorem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788E51C0-9454-4ADA-4DAA-C3C5372844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294" y="1690688"/>
                <a:ext cx="11191043" cy="4636256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i="1" dirty="0"/>
                  <a:t>Convolution in time-domain equals point-wise multiplication in the frequency domain and vice-versa.</a:t>
                </a:r>
              </a:p>
              <a:p>
                <a:pPr lvl="1"/>
                <a:endParaRPr lang="en-US" i="1" dirty="0"/>
              </a:p>
              <a:p>
                <a:pPr lvl="1"/>
                <a:r>
                  <a:rPr lang="en-US" dirty="0"/>
                  <a:t>Complexity (using FFT) 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788E51C0-9454-4ADA-4DAA-C3C5372844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294" y="1690688"/>
                <a:ext cx="11191043" cy="4636256"/>
              </a:xfrm>
              <a:blipFill>
                <a:blip r:embed="rId2"/>
                <a:stretch>
                  <a:fillRect t="-170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91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E3134-3600-28FF-BC82-1EA61397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Measurement </a:t>
            </a:r>
            <a:r>
              <a:rPr lang="de-DE" dirty="0" err="1"/>
              <a:t>procedure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8014FA-B277-49C9-BAB6-43B8F5B1B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17469" cy="4351338"/>
          </a:xfrm>
        </p:spPr>
        <p:txBody>
          <a:bodyPr>
            <a:normAutofit/>
          </a:bodyPr>
          <a:lstStyle/>
          <a:p>
            <a:r>
              <a:rPr lang="en-US" sz="2600" dirty="0"/>
              <a:t>2018 Laptop</a:t>
            </a:r>
          </a:p>
          <a:p>
            <a:r>
              <a:rPr lang="en-US" sz="2600" dirty="0"/>
              <a:t>Intel Core i7-7700HQ, 2.8GHz</a:t>
            </a:r>
          </a:p>
          <a:p>
            <a:r>
              <a:rPr lang="en-US" sz="2600" dirty="0"/>
              <a:t>16 GB RAM</a:t>
            </a:r>
          </a:p>
          <a:p>
            <a:endParaRPr lang="en-US" sz="2600" dirty="0"/>
          </a:p>
          <a:p>
            <a:r>
              <a:rPr lang="en-US" sz="2600" dirty="0"/>
              <a:t>32KB Split L1 Cache</a:t>
            </a:r>
          </a:p>
          <a:p>
            <a:r>
              <a:rPr lang="en-US" sz="2600" dirty="0"/>
              <a:t>256KB Unified L2 Cache </a:t>
            </a:r>
          </a:p>
          <a:p>
            <a:r>
              <a:rPr lang="en-US" sz="2600" dirty="0"/>
              <a:t>6144KB Unified L3 Cache (shared)</a:t>
            </a:r>
          </a:p>
          <a:p>
            <a:endParaRPr lang="en-US" sz="2600" dirty="0"/>
          </a:p>
          <a:p>
            <a:r>
              <a:rPr lang="en-US" sz="2600" dirty="0"/>
              <a:t>Measurements using google benchmark in manual time configuration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8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29E4F-4AAE-EF56-03CE-020D09D1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/>
              <a:t>Time / </a:t>
            </a:r>
            <a:r>
              <a:rPr lang="de-DE" sz="3200" dirty="0" err="1"/>
              <a:t>Frequency</a:t>
            </a:r>
            <a:r>
              <a:rPr lang="de-DE" sz="3200" dirty="0"/>
              <a:t> </a:t>
            </a:r>
            <a:r>
              <a:rPr lang="de-DE" sz="3200" dirty="0" err="1"/>
              <a:t>domain</a:t>
            </a:r>
            <a:r>
              <a:rPr lang="de-DE" sz="3200" dirty="0"/>
              <a:t> </a:t>
            </a:r>
            <a:r>
              <a:rPr lang="de-DE" sz="3200" dirty="0" err="1"/>
              <a:t>filtering</a:t>
            </a:r>
            <a:r>
              <a:rPr lang="de-DE" sz="3200" dirty="0"/>
              <a:t> – </a:t>
            </a:r>
            <a:r>
              <a:rPr lang="de-DE" sz="3200" dirty="0" err="1"/>
              <a:t>execution</a:t>
            </a:r>
            <a:r>
              <a:rPr lang="de-DE" sz="3200" dirty="0"/>
              <a:t> time</a:t>
            </a:r>
          </a:p>
        </p:txBody>
      </p:sp>
      <p:pic>
        <p:nvPicPr>
          <p:cNvPr id="48" name="Grafik 47" descr="Ein Bild, das Text, Reihe, Diagramm, Screenshot enthält.&#10;&#10;Automatisch generierte Beschreibung">
            <a:extLst>
              <a:ext uri="{FF2B5EF4-FFF2-40B4-BE49-F238E27FC236}">
                <a16:creationId xmlns:a16="http://schemas.microsoft.com/office/drawing/2014/main" id="{C578E51C-02A3-9E4A-9337-80CA25CA5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5205"/>
            <a:ext cx="932474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3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Filter </a:t>
            </a:r>
            <a:r>
              <a:rPr lang="de-DE" sz="3600" dirty="0" err="1"/>
              <a:t>exchange</a:t>
            </a:r>
            <a:endParaRPr lang="de-DE" sz="3600" dirty="0"/>
          </a:p>
        </p:txBody>
      </p:sp>
      <p:pic>
        <p:nvPicPr>
          <p:cNvPr id="14" name="Inhaltsplatzhalter 13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73F06134-52CF-3FE0-B21A-64159FA99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32895"/>
            <a:ext cx="9215651" cy="5220000"/>
          </a:xfr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D5BD7A47-2A4C-7EF7-CDD9-A2B44C99F153}"/>
              </a:ext>
            </a:extLst>
          </p:cNvPr>
          <p:cNvSpPr/>
          <p:nvPr/>
        </p:nvSpPr>
        <p:spPr>
          <a:xfrm>
            <a:off x="7749540" y="4686300"/>
            <a:ext cx="1360170" cy="1325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5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Filter </a:t>
            </a:r>
            <a:r>
              <a:rPr lang="de-DE" sz="3600" dirty="0" err="1"/>
              <a:t>exchange</a:t>
            </a:r>
            <a:endParaRPr lang="de-DE" sz="3600" dirty="0"/>
          </a:p>
        </p:txBody>
      </p:sp>
      <p:pic>
        <p:nvPicPr>
          <p:cNvPr id="14" name="Inhaltsplatzhalter 13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73F06134-52CF-3FE0-B21A-64159FA99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32895"/>
            <a:ext cx="9215651" cy="5220000"/>
          </a:xfr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D5BD7A47-2A4C-7EF7-CDD9-A2B44C99F153}"/>
              </a:ext>
            </a:extLst>
          </p:cNvPr>
          <p:cNvSpPr/>
          <p:nvPr/>
        </p:nvSpPr>
        <p:spPr>
          <a:xfrm>
            <a:off x="7749540" y="4686300"/>
            <a:ext cx="1360170" cy="1325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15DFEED-4EE2-D1C7-020F-9718D44EFA3E}"/>
              </a:ext>
            </a:extLst>
          </p:cNvPr>
          <p:cNvSpPr txBox="1"/>
          <p:nvPr/>
        </p:nvSpPr>
        <p:spPr>
          <a:xfrm>
            <a:off x="1456944" y="3264932"/>
            <a:ext cx="821740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/>
              <a:t>GOAL: </a:t>
            </a:r>
            <a:r>
              <a:rPr lang="de-DE" sz="2800" b="1" dirty="0" err="1"/>
              <a:t>Avoid</a:t>
            </a:r>
            <a:r>
              <a:rPr lang="de-DE" sz="2800" b="1" dirty="0"/>
              <a:t> </a:t>
            </a:r>
            <a:r>
              <a:rPr lang="de-DE" sz="2800" b="1" dirty="0" err="1"/>
              <a:t>audible</a:t>
            </a:r>
            <a:r>
              <a:rPr lang="de-DE" sz="2800" b="1" dirty="0"/>
              <a:t> </a:t>
            </a:r>
            <a:r>
              <a:rPr lang="de-DE" sz="2800" b="1" dirty="0" err="1"/>
              <a:t>artefacts</a:t>
            </a:r>
            <a:r>
              <a:rPr lang="de-DE" sz="2800" b="1" dirty="0"/>
              <a:t> </a:t>
            </a:r>
            <a:r>
              <a:rPr lang="de-DE" sz="2800" b="1" dirty="0" err="1"/>
              <a:t>when</a:t>
            </a:r>
            <a:r>
              <a:rPr lang="de-DE" sz="2800" b="1" dirty="0"/>
              <a:t> </a:t>
            </a:r>
            <a:r>
              <a:rPr lang="de-DE" sz="2800" b="1" dirty="0" err="1"/>
              <a:t>transitioning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2766632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Filter </a:t>
            </a:r>
            <a:r>
              <a:rPr lang="de-DE" sz="3600" dirty="0" err="1"/>
              <a:t>exchange</a:t>
            </a:r>
            <a:r>
              <a:rPr lang="de-DE" sz="3600" dirty="0"/>
              <a:t> – </a:t>
            </a:r>
            <a:r>
              <a:rPr lang="de-DE" sz="3600" dirty="0" err="1"/>
              <a:t>crossfading</a:t>
            </a:r>
            <a:endParaRPr lang="de-DE" sz="3600" dirty="0"/>
          </a:p>
        </p:txBody>
      </p:sp>
      <p:pic>
        <p:nvPicPr>
          <p:cNvPr id="7" name="Inhaltsplatzhalter 6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9E7173FD-0568-68FE-5F06-6CC19AEEB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5575"/>
            <a:ext cx="9215651" cy="5220000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D5BD7A47-2A4C-7EF7-CDD9-A2B44C99F153}"/>
              </a:ext>
            </a:extLst>
          </p:cNvPr>
          <p:cNvSpPr/>
          <p:nvPr/>
        </p:nvSpPr>
        <p:spPr>
          <a:xfrm>
            <a:off x="7749540" y="4686300"/>
            <a:ext cx="1360170" cy="1325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5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</a:t>
            </a:r>
            <a:r>
              <a:rPr lang="de-DE" dirty="0" err="1"/>
              <a:t>exchange</a:t>
            </a:r>
            <a:r>
              <a:rPr lang="de-DE" dirty="0"/>
              <a:t> – </a:t>
            </a:r>
            <a:r>
              <a:rPr lang="de-DE" dirty="0" err="1"/>
              <a:t>crossfading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6C78542-9E29-66C4-3C7F-CB9FCE269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⨂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.∗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⨂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.∗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de-DE" dirty="0">
                    <a:ea typeface="Cambria Math" panose="02040503050406030204" pitchFamily="18" charset="0"/>
                  </a:rPr>
                  <a:t> </a:t>
                </a:r>
              </a:p>
              <a:p>
                <a:pPr>
                  <a:buFont typeface="Wingdings" panose="05000000000000000000" pitchFamily="2" charset="2"/>
                  <a:buChar char="è"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6C78542-9E29-66C4-3C7F-CB9FCE269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9117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</a:t>
            </a:r>
            <a:r>
              <a:rPr lang="de-DE" dirty="0" err="1"/>
              <a:t>exchange</a:t>
            </a:r>
            <a:r>
              <a:rPr lang="de-DE" dirty="0"/>
              <a:t> – </a:t>
            </a:r>
            <a:r>
              <a:rPr lang="de-DE" dirty="0" err="1"/>
              <a:t>crossfading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6C78542-9E29-66C4-3C7F-CB9FCE269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de-DE" b="0" i="1" strike="sngStrike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de-DE" b="0" i="1" strike="sngStrike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⨂</m:t>
                          </m:r>
                          <m: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de-DE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de-DE" i="1" strike="sngStrik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i="1" strike="sngStrik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de-DE" strike="sngStrike" dirty="0"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è"/>
                </a:pPr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begChr m:val="{"/>
                          <m:endChr m:val="}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.∗</m:t>
                          </m:r>
                          <m:r>
                            <a:rPr lang="de-DE" b="0" i="1" smtClean="0"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b="0" i="1" smtClean="0">
                                  <a:solidFill>
                                    <a:schemeClr val="tx2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solidFill>
                                    <a:schemeClr val="tx2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de-DE" b="0" i="1" smtClean="0">
                                  <a:solidFill>
                                    <a:schemeClr val="tx2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begChr m:val="{"/>
                          <m:endChr m:val="}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.∗</m:t>
                          </m:r>
                          <m:r>
                            <a:rPr lang="de-DE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de-DE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de-DE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begChr m:val="{"/>
                          <m:endChr m:val="}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.∗</m:t>
                          </m:r>
                          <m:r>
                            <a:rPr lang="de-DE" i="1" smtClean="0"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de-DE" b="0" i="1" smtClean="0"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begChr m:val="{"/>
                          <m:endChr m:val="}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 .∗</m:t>
                          </m:r>
                          <m:r>
                            <a:rPr lang="de-DE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de-D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 .∗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6C78542-9E29-66C4-3C7F-CB9FCE269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2639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</a:t>
            </a:r>
            <a:r>
              <a:rPr lang="de-DE" dirty="0" err="1"/>
              <a:t>exchange</a:t>
            </a:r>
            <a:r>
              <a:rPr lang="de-DE" dirty="0"/>
              <a:t> – </a:t>
            </a:r>
            <a:r>
              <a:rPr lang="de-DE" dirty="0" err="1"/>
              <a:t>crossfading</a:t>
            </a:r>
            <a:endParaRPr lang="de-DE" dirty="0"/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CF1773C1-3EEE-2688-12F6-C211B1EAB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513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// Time-invariant case </a:t>
            </a: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y =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(x) .* H1 );</a:t>
            </a:r>
            <a:b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</a:b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// Time-variant case </a:t>
            </a: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y =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(x) .* H1 ) .*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fOut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+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(x´) .* H2 ) .*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fIn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&gt;2x the amount of </a:t>
            </a:r>
            <a:r>
              <a:rPr lang="en-US" sz="24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val="2121877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</a:t>
            </a:r>
            <a:r>
              <a:rPr lang="de-DE" dirty="0" err="1"/>
              <a:t>exchange</a:t>
            </a:r>
            <a:r>
              <a:rPr lang="de-DE" dirty="0"/>
              <a:t> – </a:t>
            </a:r>
            <a:r>
              <a:rPr lang="de-DE" dirty="0" err="1"/>
              <a:t>crossfading</a:t>
            </a:r>
            <a:endParaRPr lang="de-DE" dirty="0"/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CF1773C1-3EEE-2688-12F6-C211B1EAB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513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// Time-invariant case </a:t>
            </a: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y =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(x) .* H1 );</a:t>
            </a:r>
            <a:b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</a:b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// Time-variant case </a:t>
            </a:r>
            <a:endParaRPr lang="en-US" sz="1800" b="0" i="0" dirty="0">
              <a:effectLst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y =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(x) 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.* H1 ) .*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fOut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+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ifft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( </a:t>
            </a:r>
            <a:r>
              <a:rPr lang="en-US" sz="1800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fft</a:t>
            </a:r>
            <a:r>
              <a:rPr lang="en-US" sz="1800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(x) 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.* H2 ) .* </a:t>
            </a:r>
            <a:r>
              <a:rPr lang="en-US" sz="1800" b="0" i="0" dirty="0" err="1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fIn</a:t>
            </a:r>
            <a:r>
              <a:rPr lang="en-US" sz="18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&gt;2x the amount of </a:t>
            </a:r>
            <a:r>
              <a:rPr lang="en-US" sz="2400" b="0" i="0" dirty="0"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val="3393608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Filter </a:t>
            </a:r>
            <a:r>
              <a:rPr lang="de-DE" sz="3600" dirty="0" err="1"/>
              <a:t>exchange</a:t>
            </a:r>
            <a:r>
              <a:rPr lang="de-DE" sz="3600" dirty="0"/>
              <a:t> – </a:t>
            </a:r>
            <a:r>
              <a:rPr lang="de-DE" sz="3600" dirty="0" err="1"/>
              <a:t>static</a:t>
            </a:r>
            <a:r>
              <a:rPr lang="de-DE" sz="3600" dirty="0"/>
              <a:t> </a:t>
            </a:r>
            <a:r>
              <a:rPr lang="de-DE" sz="3600" dirty="0" err="1"/>
              <a:t>vs</a:t>
            </a:r>
            <a:r>
              <a:rPr lang="de-DE" sz="3600" dirty="0"/>
              <a:t> variable </a:t>
            </a:r>
            <a:r>
              <a:rPr lang="de-DE" sz="3600" dirty="0" err="1"/>
              <a:t>filter</a:t>
            </a:r>
            <a:endParaRPr lang="de-DE" sz="3600" dirty="0"/>
          </a:p>
        </p:txBody>
      </p:sp>
      <p:pic>
        <p:nvPicPr>
          <p:cNvPr id="12" name="Inhaltsplatzhalter 11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14D93511-2A8D-D22D-4BD9-DB97F5453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2874"/>
            <a:ext cx="9324747" cy="5220000"/>
          </a:xfrm>
        </p:spPr>
      </p:pic>
    </p:spTree>
    <p:extLst>
      <p:ext uri="{BB962C8B-B14F-4D97-AF65-F5344CB8AC3E}">
        <p14:creationId xmlns:p14="http://schemas.microsoft.com/office/powerpoint/2010/main" val="39277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</a:t>
            </a:r>
            <a:r>
              <a:rPr lang="de-DE" dirty="0" err="1"/>
              <a:t>exchange</a:t>
            </a:r>
            <a:r>
              <a:rPr lang="de-DE" dirty="0"/>
              <a:t> – </a:t>
            </a:r>
            <a:r>
              <a:rPr lang="de-DE" dirty="0" err="1"/>
              <a:t>crossfading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Inhaltsplatzhalter 22">
                <a:extLst>
                  <a:ext uri="{FF2B5EF4-FFF2-40B4-BE49-F238E27FC236}">
                    <a16:creationId xmlns:a16="http://schemas.microsoft.com/office/drawing/2014/main" id="{CF1773C1-3EEE-2688-12F6-C211B1EAB0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6513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b="0" i="0" dirty="0">
                    <a:solidFill>
                      <a:srgbClr val="008013"/>
                    </a:solidFill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// Time-invariant case </a:t>
                </a:r>
                <a:endParaRPr lang="en-US" sz="1800" b="0" i="0" dirty="0">
                  <a:effectLst/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y =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ifft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 (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(x) .* H1 );</a:t>
                </a:r>
                <a:b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</a:br>
                <a:endParaRPr lang="en-US" sz="1800" b="0" i="0" dirty="0">
                  <a:effectLst/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i="0" dirty="0">
                    <a:solidFill>
                      <a:srgbClr val="008013"/>
                    </a:solidFill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// Time-variant case </a:t>
                </a:r>
                <a:endParaRPr lang="en-US" sz="1800" b="0" i="0" dirty="0">
                  <a:effectLst/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y =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ifft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 (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(x) .* H1 ) .*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fOut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 +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ifft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 (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fft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(x) .* H2 ) .* </a:t>
                </a:r>
                <a:r>
                  <a:rPr lang="en-US" sz="1800" b="0" i="0" dirty="0" err="1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fIn</a:t>
                </a:r>
                <a:r>
                  <a:rPr lang="en-US" sz="1800" b="0" i="0" dirty="0"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;</a:t>
                </a:r>
              </a:p>
              <a:p>
                <a:pPr marL="0" indent="0">
                  <a:buNone/>
                </a:pPr>
                <a:endParaRPr lang="en-US" sz="1800" dirty="0"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i="0" dirty="0">
                    <a:solidFill>
                      <a:srgbClr val="008013"/>
                    </a:solidFill>
                    <a:effectLst/>
                    <a:latin typeface="Consolas" panose="020B0609020204030204" pitchFamily="49" charset="0"/>
                    <a:cs typeface="Arial" panose="020B0604020202020204" pitchFamily="34" charset="0"/>
                  </a:rPr>
                  <a:t>// Time-variant – frequency domain</a:t>
                </a:r>
                <a:endParaRPr lang="en-US" sz="1800" dirty="0">
                  <a:latin typeface="Consolas" panose="020B0609020204030204" pitchFamily="49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y = </a:t>
                </a:r>
                <a:r>
                  <a:rPr lang="en-US" sz="1800" dirty="0" err="1">
                    <a:latin typeface="Consolas" panose="020B0609020204030204" pitchFamily="49" charset="0"/>
                    <a:cs typeface="Arial" panose="020B0604020202020204" pitchFamily="34" charset="0"/>
                  </a:rPr>
                  <a:t>ifft</a:t>
                </a:r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 ((</a:t>
                </a:r>
                <a:r>
                  <a:rPr lang="en-US" sz="1800" dirty="0" err="1">
                    <a:latin typeface="Consolas" panose="020B0609020204030204" pitchFamily="49" charset="0"/>
                    <a:cs typeface="Arial" panose="020B0604020202020204" pitchFamily="34" charset="0"/>
                  </a:rPr>
                  <a:t>fft</a:t>
                </a:r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(x) .* H1)  </a:t>
                </a:r>
                <a14:m>
                  <m:oMath xmlns:m="http://schemas.openxmlformats.org/officeDocument/2006/math">
                    <m:r>
                      <a:rPr lang="de-DE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latin typeface="Consolas" panose="020B0609020204030204" pitchFamily="49" charset="0"/>
                    <a:cs typeface="Arial" panose="020B0604020202020204" pitchFamily="34" charset="0"/>
                  </a:rPr>
                  <a:t>Fout</a:t>
                </a:r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  +     ( </a:t>
                </a:r>
                <a:r>
                  <a:rPr lang="en-US" sz="1800" dirty="0" err="1">
                    <a:latin typeface="Consolas" panose="020B0609020204030204" pitchFamily="49" charset="0"/>
                    <a:cs typeface="Arial" panose="020B0604020202020204" pitchFamily="34" charset="0"/>
                  </a:rPr>
                  <a:t>fft</a:t>
                </a:r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(x) .* H2 )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sz="1800" dirty="0">
                    <a:latin typeface="Consolas" panose="020B0609020204030204" pitchFamily="49" charset="0"/>
                    <a:cs typeface="Arial" panose="020B0604020202020204" pitchFamily="34" charset="0"/>
                  </a:rPr>
                  <a:t> Fin ); </a:t>
                </a:r>
              </a:p>
              <a:p>
                <a:pPr marL="0" indent="0">
                  <a:buNone/>
                </a:pPr>
                <a:endParaRPr lang="en-US" sz="1800" b="0" i="0" dirty="0">
                  <a:effectLst/>
                  <a:latin typeface="Consolas" panose="020B0609020204030204" pitchFamily="49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Inhaltsplatzhalter 22">
                <a:extLst>
                  <a:ext uri="{FF2B5EF4-FFF2-40B4-BE49-F238E27FC236}">
                    <a16:creationId xmlns:a16="http://schemas.microsoft.com/office/drawing/2014/main" id="{CF1773C1-3EEE-2688-12F6-C211B1EAB0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6513" y="1825625"/>
                <a:ext cx="10515600" cy="4351338"/>
              </a:xfrm>
              <a:blipFill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9275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Crossfade</a:t>
            </a:r>
            <a:r>
              <a:rPr lang="de-DE" dirty="0"/>
              <a:t> </a:t>
            </a:r>
            <a:r>
              <a:rPr lang="de-DE" dirty="0" err="1"/>
              <a:t>function</a:t>
            </a:r>
            <a:endParaRPr lang="de-DE" dirty="0"/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CF1773C1-3EEE-2688-12F6-C211B1EAB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pic>
        <p:nvPicPr>
          <p:cNvPr id="4" name="Grafik 3" descr="Ein Bild, das Text, Reihe, Diagramm, Steigung enthält.&#10;&#10;Automatisch generierte Beschreibung">
            <a:extLst>
              <a:ext uri="{FF2B5EF4-FFF2-40B4-BE49-F238E27FC236}">
                <a16:creationId xmlns:a16="http://schemas.microsoft.com/office/drawing/2014/main" id="{04C6661D-3381-B222-DCFE-CD22F435E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91294"/>
            <a:ext cx="9458129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2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Crossfade</a:t>
            </a:r>
            <a:r>
              <a:rPr lang="de-DE" dirty="0"/>
              <a:t> </a:t>
            </a:r>
            <a:r>
              <a:rPr lang="de-DE" dirty="0" err="1"/>
              <a:t>function</a:t>
            </a:r>
            <a:endParaRPr lang="de-DE" dirty="0"/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CF1773C1-3EEE-2688-12F6-C211B1EAB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pic>
        <p:nvPicPr>
          <p:cNvPr id="5" name="Grafik 4" descr="Ein Bild, das Text, Diagramm, Reihe, Steigung enthält.&#10;&#10;Automatisch generierte Beschreibung">
            <a:extLst>
              <a:ext uri="{FF2B5EF4-FFF2-40B4-BE49-F238E27FC236}">
                <a16:creationId xmlns:a16="http://schemas.microsoft.com/office/drawing/2014/main" id="{DA272E87-F317-D02E-94E6-D3E99FBCC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91294"/>
            <a:ext cx="9213242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13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FFT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overlap</a:t>
            </a:r>
            <a:r>
              <a:rPr lang="de-DE" dirty="0"/>
              <a:t>-save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E86FA65-38DD-AC11-2D3C-1B7FA535E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6873"/>
            <a:ext cx="10515600" cy="2550090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circular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-&gt; </a:t>
            </a:r>
            <a:r>
              <a:rPr lang="de-DE" dirty="0" err="1"/>
              <a:t>unwanted</a:t>
            </a:r>
            <a:r>
              <a:rPr lang="de-DE" dirty="0"/>
              <a:t> „</a:t>
            </a:r>
            <a:r>
              <a:rPr lang="de-DE" dirty="0" err="1"/>
              <a:t>fading</a:t>
            </a:r>
            <a:r>
              <a:rPr lang="de-DE" dirty="0"/>
              <a:t>“ </a:t>
            </a:r>
            <a:r>
              <a:rPr lang="de-DE" dirty="0" err="1"/>
              <a:t>shifted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time-</a:t>
            </a:r>
            <a:r>
              <a:rPr lang="de-DE" dirty="0" err="1"/>
              <a:t>aliased</a:t>
            </a:r>
            <a:r>
              <a:rPr lang="de-DE" dirty="0"/>
              <a:t> sample </a:t>
            </a:r>
            <a:r>
              <a:rPr lang="de-DE" dirty="0" err="1"/>
              <a:t>region</a:t>
            </a:r>
            <a:endParaRPr lang="de-DE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EFCFB23-E7BD-5283-92FE-A6AAFF374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" y="1625595"/>
            <a:ext cx="11597640" cy="18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0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FE0C2-97F2-AFFC-54A9-5B8ADFF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FFT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overlap</a:t>
            </a:r>
            <a:r>
              <a:rPr lang="de-DE" dirty="0"/>
              <a:t>-save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E86FA65-38DD-AC11-2D3C-1B7FA535E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90" y="6370478"/>
            <a:ext cx="10515600" cy="2447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1800" dirty="0"/>
              <a:t>* not </a:t>
            </a:r>
            <a:r>
              <a:rPr lang="de-DE" sz="1800" dirty="0" err="1"/>
              <a:t>mathematically</a:t>
            </a:r>
            <a:r>
              <a:rPr lang="de-DE" sz="1800" dirty="0"/>
              <a:t> </a:t>
            </a:r>
            <a:r>
              <a:rPr lang="de-DE" sz="1800" dirty="0" err="1"/>
              <a:t>accurate</a:t>
            </a:r>
            <a:r>
              <a:rPr lang="de-DE" sz="1800" dirty="0"/>
              <a:t> – </a:t>
            </a:r>
            <a:r>
              <a:rPr lang="de-DE" sz="1800" dirty="0" err="1"/>
              <a:t>for</a:t>
            </a:r>
            <a:r>
              <a:rPr lang="de-DE" sz="1800" dirty="0"/>
              <a:t> mental </a:t>
            </a:r>
            <a:r>
              <a:rPr lang="de-DE" sz="1800" dirty="0" err="1"/>
              <a:t>model</a:t>
            </a:r>
            <a:r>
              <a:rPr lang="de-DE" sz="1800" dirty="0"/>
              <a:t> </a:t>
            </a:r>
            <a:r>
              <a:rPr lang="de-DE" sz="1800" dirty="0" err="1"/>
              <a:t>purposes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r>
              <a:rPr lang="de-DE" sz="1800" dirty="0"/>
              <a:t>.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EFCFB23-E7BD-5283-92FE-A6AAFF374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" y="1625595"/>
            <a:ext cx="11597640" cy="18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8D7959B-787E-8D9C-F6D6-E2F3F2CF7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520" y="3101164"/>
            <a:ext cx="2133600" cy="69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9071D37-8D05-7CD3-3AD1-D3E53CB869EE}"/>
              </a:ext>
            </a:extLst>
          </p:cNvPr>
          <p:cNvSpPr txBox="1"/>
          <p:nvPr/>
        </p:nvSpPr>
        <p:spPr>
          <a:xfrm>
            <a:off x="11833860" y="3078965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880013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/>
              <a:t>Partitioned</a:t>
            </a:r>
            <a:r>
              <a:rPr lang="de-DE" sz="3600" dirty="0"/>
              <a:t> </a:t>
            </a:r>
            <a:r>
              <a:rPr lang="de-DE" sz="3600" dirty="0" err="1"/>
              <a:t>convolution</a:t>
            </a:r>
            <a:r>
              <a:rPr lang="de-DE" sz="3600" dirty="0"/>
              <a:t> – </a:t>
            </a:r>
            <a:r>
              <a:rPr lang="de-DE" sz="3600" dirty="0" err="1"/>
              <a:t>overlap</a:t>
            </a:r>
            <a:r>
              <a:rPr lang="de-DE" sz="3600" dirty="0"/>
              <a:t>-save review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A7B416-3212-9992-9D09-B4B5AFAC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4A2369C-1293-65FB-42E3-2B74C06BE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0987"/>
            <a:ext cx="12192000" cy="490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201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A7B416-3212-9992-9D09-B4B5AFAC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523E7EF-D1C4-0AC5-94C0-59D08C58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" y="1604356"/>
            <a:ext cx="12106844" cy="5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512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r>
              <a:rPr lang="de-DE" dirty="0"/>
              <a:t> – naive </a:t>
            </a:r>
            <a:r>
              <a:rPr lang="de-DE" dirty="0" err="1"/>
              <a:t>approach</a:t>
            </a:r>
            <a:endParaRPr lang="de-DE" sz="36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A7B416-3212-9992-9D09-B4B5AFAC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</a:t>
            </a: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slidingWindow = assignNewBlock( x );</a:t>
            </a: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X_1 = fft(slidingWindow);</a:t>
            </a:r>
          </a:p>
          <a:p>
            <a:pPr marL="0" indent="0">
              <a:buNone/>
            </a:pPr>
            <a:br>
              <a:rPr lang="pt-BR" sz="1800" b="0" i="0" dirty="0">
                <a:effectLst/>
                <a:latin typeface="Consolas" panose="020B0609020204030204" pitchFamily="49" charset="0"/>
              </a:rPr>
            </a:b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h1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Y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1 = (X_1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(X_2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H1_2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... + (X_N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H1_N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br>
              <a:rPr lang="pt-BR" sz="1800" b="0" i="0" dirty="0">
                <a:effectLst/>
                <a:latin typeface="Consolas" panose="020B0609020204030204" pitchFamily="49" charset="0"/>
              </a:rPr>
            </a:b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h2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Y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2 = (X_1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(X_2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... + (X_N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H2_N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xfade 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y = ifft( frequencyDomainXFade(Y1, Y2) ); </a:t>
            </a:r>
          </a:p>
          <a:p>
            <a:endParaRPr lang="de-DE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246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  <p:pic>
        <p:nvPicPr>
          <p:cNvPr id="5" name="Inhaltsplatzhalter 4" descr="Ein Bild, das Text, Diagramm, Screenshot, Reihe enthält.&#10;&#10;Automatisch generierte Beschreibung">
            <a:extLst>
              <a:ext uri="{FF2B5EF4-FFF2-40B4-BE49-F238E27FC236}">
                <a16:creationId xmlns:a16="http://schemas.microsoft.com/office/drawing/2014/main" id="{24B39B2B-86A8-C80E-33DF-A8F3549B2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9741"/>
            <a:ext cx="9343003" cy="5220000"/>
          </a:xfrm>
        </p:spPr>
      </p:pic>
    </p:spTree>
    <p:extLst>
      <p:ext uri="{BB962C8B-B14F-4D97-AF65-F5344CB8AC3E}">
        <p14:creationId xmlns:p14="http://schemas.microsoft.com/office/powerpoint/2010/main" val="321413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r>
              <a:rPr lang="de-DE" dirty="0"/>
              <a:t> – naive </a:t>
            </a:r>
            <a:r>
              <a:rPr lang="de-DE" dirty="0" err="1"/>
              <a:t>approach</a:t>
            </a:r>
            <a:endParaRPr lang="de-DE" sz="36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A7B416-3212-9992-9D09-B4B5AFAC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523E7EF-D1C4-0AC5-94C0-59D08C58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" y="1604356"/>
            <a:ext cx="12106844" cy="50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E739566B-6CC5-EF00-3DA8-4B8B59A8B79C}"/>
              </a:ext>
            </a:extLst>
          </p:cNvPr>
          <p:cNvSpPr/>
          <p:nvPr/>
        </p:nvSpPr>
        <p:spPr>
          <a:xfrm>
            <a:off x="2042310" y="3428999"/>
            <a:ext cx="2313560" cy="1309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FD793D1-0940-D320-7974-09B32602155C}"/>
              </a:ext>
            </a:extLst>
          </p:cNvPr>
          <p:cNvSpPr/>
          <p:nvPr/>
        </p:nvSpPr>
        <p:spPr>
          <a:xfrm>
            <a:off x="4314307" y="3428999"/>
            <a:ext cx="2313560" cy="1309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F0F1862-F82A-BC39-6D17-5BF5D6493A7F}"/>
              </a:ext>
            </a:extLst>
          </p:cNvPr>
          <p:cNvSpPr/>
          <p:nvPr/>
        </p:nvSpPr>
        <p:spPr>
          <a:xfrm>
            <a:off x="76868" y="1318059"/>
            <a:ext cx="1704307" cy="1309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747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r>
              <a:rPr lang="de-DE" dirty="0"/>
              <a:t> – naive </a:t>
            </a:r>
            <a:r>
              <a:rPr lang="de-DE" dirty="0" err="1"/>
              <a:t>approach</a:t>
            </a:r>
            <a:endParaRPr lang="de-DE" sz="36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A7B416-3212-9992-9D09-B4B5AFAC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</a:t>
            </a: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slidingWindow = assignNewBlock( x );</a:t>
            </a: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X_1 = fft(slidingWindow);</a:t>
            </a:r>
          </a:p>
          <a:p>
            <a:pPr marL="0" indent="0">
              <a:buNone/>
            </a:pPr>
            <a:br>
              <a:rPr lang="pt-BR" sz="1800" b="0" i="0" dirty="0">
                <a:effectLst/>
                <a:latin typeface="Consolas" panose="020B0609020204030204" pitchFamily="49" charset="0"/>
              </a:rPr>
            </a:b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h1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Y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1 = (X_1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(X_2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H1_2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... + (X_N .* </a:t>
            </a:r>
            <a:r>
              <a:rPr lang="pt-BR" sz="18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nsolas" panose="020B0609020204030204" pitchFamily="49" charset="0"/>
              </a:rPr>
              <a:t>H1_N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br>
              <a:rPr lang="pt-BR" sz="1800" b="0" i="0" dirty="0">
                <a:effectLst/>
                <a:latin typeface="Consolas" panose="020B0609020204030204" pitchFamily="49" charset="0"/>
              </a:rPr>
            </a:b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h2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Y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2 = (X_1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(X_2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H2_1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 + ... + (X_N .* </a:t>
            </a:r>
            <a:r>
              <a:rPr lang="pt-BR" sz="1800" b="0" i="0" dirty="0">
                <a:solidFill>
                  <a:srgbClr val="FF3300"/>
                </a:solidFill>
                <a:effectLst/>
                <a:latin typeface="Consolas" panose="020B0609020204030204" pitchFamily="49" charset="0"/>
              </a:rPr>
              <a:t>H2_N</a:t>
            </a:r>
            <a:r>
              <a:rPr lang="pt-BR" sz="1800" b="0" i="0" dirty="0"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solidFill>
                  <a:srgbClr val="008013"/>
                </a:solidFill>
                <a:effectLst/>
                <a:latin typeface="Consolas" panose="020B0609020204030204" pitchFamily="49" charset="0"/>
              </a:rPr>
              <a:t>// xfade </a:t>
            </a:r>
            <a:endParaRPr lang="pt-BR" sz="1800" b="0" i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1800" b="0" i="0" dirty="0">
                <a:effectLst/>
                <a:latin typeface="Consolas" panose="020B0609020204030204" pitchFamily="49" charset="0"/>
              </a:rPr>
              <a:t>y = ifft( frequencyDomainXFade(Y1, Y2) ); </a:t>
            </a:r>
          </a:p>
          <a:p>
            <a:endParaRPr lang="de-DE" dirty="0">
              <a:latin typeface="Consolas" panose="020B0609020204030204" pitchFamily="49" charset="0"/>
            </a:endParaRPr>
          </a:p>
        </p:txBody>
      </p:sp>
      <p:sp>
        <p:nvSpPr>
          <p:cNvPr id="9" name="Multiplikationszeichen 8">
            <a:extLst>
              <a:ext uri="{FF2B5EF4-FFF2-40B4-BE49-F238E27FC236}">
                <a16:creationId xmlns:a16="http://schemas.microsoft.com/office/drawing/2014/main" id="{D5FDA0FD-B2F0-4303-4008-725DFA9A8EAC}"/>
              </a:ext>
            </a:extLst>
          </p:cNvPr>
          <p:cNvSpPr/>
          <p:nvPr/>
        </p:nvSpPr>
        <p:spPr>
          <a:xfrm>
            <a:off x="2900855" y="3839395"/>
            <a:ext cx="5055476" cy="1899253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3125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>
            <a:extLst>
              <a:ext uri="{FF2B5EF4-FFF2-40B4-BE49-F238E27FC236}">
                <a16:creationId xmlns:a16="http://schemas.microsoft.com/office/drawing/2014/main" id="{6C08BF89-DCC9-0484-C6A7-33A77DF41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70" y="1957491"/>
            <a:ext cx="8246919" cy="280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674852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15723C2-E87F-0A4C-C77A-DB8F7C99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093" y="1953418"/>
            <a:ext cx="121920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836964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9ACCB-2284-9C73-CFE9-7307678ED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dirty="0"/>
          </a:p>
        </p:txBody>
      </p:sp>
      <p:pic>
        <p:nvPicPr>
          <p:cNvPr id="5" name="Inhaltsplatzhalter 4" descr="Ein Bild, das Text, Diagramm, Screenshot, Reihe enthält.&#10;&#10;Automatisch generierte Beschreibung">
            <a:extLst>
              <a:ext uri="{FF2B5EF4-FFF2-40B4-BE49-F238E27FC236}">
                <a16:creationId xmlns:a16="http://schemas.microsoft.com/office/drawing/2014/main" id="{F3DFB89A-8BA3-E39A-0A59-A5F89E0F2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76490"/>
            <a:ext cx="9086594" cy="5220000"/>
          </a:xfrm>
        </p:spPr>
      </p:pic>
    </p:spTree>
    <p:extLst>
      <p:ext uri="{BB962C8B-B14F-4D97-AF65-F5344CB8AC3E}">
        <p14:creationId xmlns:p14="http://schemas.microsoft.com/office/powerpoint/2010/main" val="3322460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9ACCB-2284-9C73-CFE9-7307678ED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dirty="0"/>
          </a:p>
        </p:txBody>
      </p:sp>
      <p:pic>
        <p:nvPicPr>
          <p:cNvPr id="19" name="Inhaltsplatzhalter 18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CDEC5AE6-0148-C0A7-5B59-9966C7B5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9865"/>
            <a:ext cx="9338568" cy="5220000"/>
          </a:xfrm>
        </p:spPr>
      </p:pic>
    </p:spTree>
    <p:extLst>
      <p:ext uri="{BB962C8B-B14F-4D97-AF65-F5344CB8AC3E}">
        <p14:creationId xmlns:p14="http://schemas.microsoft.com/office/powerpoint/2010/main" val="1898475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15723C2-E87F-0A4C-C77A-DB8F7C99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093" y="1953418"/>
            <a:ext cx="121920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680986B-9936-791C-C57C-BA94703FB073}"/>
              </a:ext>
            </a:extLst>
          </p:cNvPr>
          <p:cNvSpPr/>
          <p:nvPr/>
        </p:nvSpPr>
        <p:spPr>
          <a:xfrm>
            <a:off x="298704" y="2462784"/>
            <a:ext cx="1097280" cy="966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5DA415-E685-D02C-373C-ADFEB3E4EA19}"/>
              </a:ext>
            </a:extLst>
          </p:cNvPr>
          <p:cNvSpPr txBox="1"/>
          <p:nvPr/>
        </p:nvSpPr>
        <p:spPr>
          <a:xfrm>
            <a:off x="1784604" y="5368458"/>
            <a:ext cx="8217408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/>
              <a:t>GOAL: </a:t>
            </a:r>
            <a:r>
              <a:rPr lang="de-DE" sz="2800" b="1" dirty="0" err="1"/>
              <a:t>Avoid</a:t>
            </a:r>
            <a:r>
              <a:rPr lang="de-DE" sz="2800" b="1" dirty="0"/>
              <a:t> </a:t>
            </a:r>
            <a:r>
              <a:rPr lang="de-DE" sz="2800" b="1" dirty="0" err="1"/>
              <a:t>audible</a:t>
            </a:r>
            <a:r>
              <a:rPr lang="de-DE" sz="2800" b="1" dirty="0"/>
              <a:t> </a:t>
            </a:r>
            <a:r>
              <a:rPr lang="de-DE" sz="2800" b="1" dirty="0" err="1"/>
              <a:t>artefacts</a:t>
            </a:r>
            <a:r>
              <a:rPr lang="de-DE" sz="2800" b="1" dirty="0"/>
              <a:t> </a:t>
            </a:r>
            <a:r>
              <a:rPr lang="de-DE" sz="2800" b="1" dirty="0" err="1"/>
              <a:t>when</a:t>
            </a:r>
            <a:r>
              <a:rPr lang="de-DE" sz="2800" b="1" dirty="0"/>
              <a:t> </a:t>
            </a:r>
            <a:r>
              <a:rPr lang="de-DE" sz="2800" b="1" dirty="0" err="1"/>
              <a:t>transitioning</a:t>
            </a:r>
            <a:r>
              <a:rPr lang="de-DE" sz="2800" b="1" dirty="0"/>
              <a:t> </a:t>
            </a:r>
          </a:p>
          <a:p>
            <a:pPr algn="ctr"/>
            <a:r>
              <a:rPr lang="de-DE" sz="2800" b="1" dirty="0"/>
              <a:t>&amp; minimal </a:t>
            </a:r>
            <a:r>
              <a:rPr lang="de-DE" sz="2800" b="1" dirty="0" err="1"/>
              <a:t>unwanted</a:t>
            </a:r>
            <a:r>
              <a:rPr lang="de-DE" sz="2800" b="1" dirty="0"/>
              <a:t> (</a:t>
            </a:r>
            <a:r>
              <a:rPr lang="de-DE" sz="2800" b="1" dirty="0" err="1"/>
              <a:t>audible</a:t>
            </a:r>
            <a:r>
              <a:rPr lang="de-DE" sz="2800" b="1" dirty="0"/>
              <a:t>) </a:t>
            </a:r>
            <a:r>
              <a:rPr lang="de-DE" sz="2800" b="1" dirty="0" err="1"/>
              <a:t>coloration</a:t>
            </a:r>
            <a:r>
              <a:rPr lang="de-DE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37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381A8585-9DFF-9BED-6261-33204BAC2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987550"/>
            <a:ext cx="12192000" cy="293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sz="3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EC72C93-0F83-083E-4334-576E1EB60D98}"/>
              </a:ext>
            </a:extLst>
          </p:cNvPr>
          <p:cNvSpPr txBox="1"/>
          <p:nvPr/>
        </p:nvSpPr>
        <p:spPr>
          <a:xfrm>
            <a:off x="57150" y="5276849"/>
            <a:ext cx="10936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blocks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„</a:t>
            </a:r>
            <a:r>
              <a:rPr lang="de-DE" dirty="0" err="1"/>
              <a:t>wrong</a:t>
            </a:r>
            <a:r>
              <a:rPr lang="de-DE" dirty="0"/>
              <a:t>“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ok - „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audible</a:t>
            </a:r>
            <a:r>
              <a:rPr lang="de-DE" dirty="0"/>
              <a:t> </a:t>
            </a:r>
            <a:r>
              <a:rPr lang="de-DE" dirty="0" err="1"/>
              <a:t>coloration</a:t>
            </a:r>
            <a:r>
              <a:rPr lang="de-DE" dirty="0"/>
              <a:t>“ -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FFT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6244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381A8585-9DFF-9BED-6261-33204BAC2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987550"/>
            <a:ext cx="12192000" cy="293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709FF2-82BC-3A0A-D6D9-40706B22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err="1"/>
              <a:t>Partitioned</a:t>
            </a:r>
            <a:r>
              <a:rPr lang="de-DE" sz="3600" dirty="0"/>
              <a:t> </a:t>
            </a:r>
            <a:r>
              <a:rPr lang="de-DE" sz="3600" dirty="0" err="1"/>
              <a:t>spectrum</a:t>
            </a:r>
            <a:r>
              <a:rPr lang="de-DE" sz="3600" dirty="0"/>
              <a:t> </a:t>
            </a:r>
            <a:r>
              <a:rPr lang="de-DE" sz="3600" dirty="0" err="1"/>
              <a:t>crossfade</a:t>
            </a:r>
            <a:r>
              <a:rPr lang="de-DE" sz="3600" dirty="0"/>
              <a:t>– naive </a:t>
            </a:r>
            <a:r>
              <a:rPr lang="de-DE" sz="3600" dirty="0" err="1"/>
              <a:t>approach</a:t>
            </a:r>
            <a:endParaRPr lang="de-DE" sz="36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680986B-9936-791C-C57C-BA94703FB073}"/>
              </a:ext>
            </a:extLst>
          </p:cNvPr>
          <p:cNvSpPr/>
          <p:nvPr/>
        </p:nvSpPr>
        <p:spPr>
          <a:xfrm>
            <a:off x="9172575" y="3947097"/>
            <a:ext cx="744474" cy="966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F872F6D-5E1A-ED08-4841-FBB02FEC4CDB}"/>
              </a:ext>
            </a:extLst>
          </p:cNvPr>
          <p:cNvSpPr/>
          <p:nvPr/>
        </p:nvSpPr>
        <p:spPr>
          <a:xfrm>
            <a:off x="356235" y="2408238"/>
            <a:ext cx="1097280" cy="966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230C21B-9E85-1592-0C70-F732BDB90B88}"/>
              </a:ext>
            </a:extLst>
          </p:cNvPr>
          <p:cNvSpPr/>
          <p:nvPr/>
        </p:nvSpPr>
        <p:spPr>
          <a:xfrm>
            <a:off x="0" y="3947097"/>
            <a:ext cx="1924050" cy="1139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86B1EF9-2E1E-CE17-EEC7-CF3AE8F399DD}"/>
              </a:ext>
            </a:extLst>
          </p:cNvPr>
          <p:cNvSpPr/>
          <p:nvPr/>
        </p:nvSpPr>
        <p:spPr>
          <a:xfrm>
            <a:off x="8116443" y="4101782"/>
            <a:ext cx="1018032" cy="6568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208DEDF-88A1-0376-A699-462E8187C085}"/>
              </a:ext>
            </a:extLst>
          </p:cNvPr>
          <p:cNvSpPr txBox="1"/>
          <p:nvPr/>
        </p:nvSpPr>
        <p:spPr>
          <a:xfrm>
            <a:off x="57150" y="5276024"/>
            <a:ext cx="10936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blocks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„</a:t>
            </a:r>
            <a:r>
              <a:rPr lang="de-DE" dirty="0" err="1"/>
              <a:t>wrong</a:t>
            </a:r>
            <a:r>
              <a:rPr lang="de-DE" dirty="0"/>
              <a:t>“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ok - „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audible</a:t>
            </a:r>
            <a:r>
              <a:rPr lang="de-DE" dirty="0"/>
              <a:t> </a:t>
            </a:r>
            <a:r>
              <a:rPr lang="de-DE" dirty="0" err="1"/>
              <a:t>coloration</a:t>
            </a:r>
            <a:r>
              <a:rPr lang="de-DE" dirty="0"/>
              <a:t>“ -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FFT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0358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E0568-3EA6-D304-8E85-C210AFC8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convolution</a:t>
            </a:r>
            <a:r>
              <a:rPr lang="de-DE" dirty="0"/>
              <a:t> – </a:t>
            </a:r>
            <a:r>
              <a:rPr lang="de-DE" dirty="0" err="1"/>
              <a:t>spectrum</a:t>
            </a:r>
            <a:r>
              <a:rPr lang="de-DE" dirty="0"/>
              <a:t> </a:t>
            </a:r>
            <a:r>
              <a:rPr lang="de-DE" dirty="0" err="1"/>
              <a:t>crossfade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A36AC6-03FF-1A2E-87A2-ADEC9D870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The IRs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random</a:t>
            </a:r>
            <a:r>
              <a:rPr lang="de-DE" dirty="0"/>
              <a:t> </a:t>
            </a:r>
            <a:r>
              <a:rPr lang="de-DE" dirty="0" err="1"/>
              <a:t>generated</a:t>
            </a:r>
            <a:r>
              <a:rPr lang="de-DE" dirty="0"/>
              <a:t> </a:t>
            </a:r>
            <a:r>
              <a:rPr lang="de-DE" dirty="0" err="1"/>
              <a:t>sequences</a:t>
            </a:r>
            <a:endParaRPr lang="de-DE" dirty="0"/>
          </a:p>
          <a:p>
            <a:endParaRPr lang="de-DE" dirty="0"/>
          </a:p>
          <a:p>
            <a:r>
              <a:rPr lang="de-DE" dirty="0"/>
              <a:t>Real </a:t>
            </a:r>
            <a:r>
              <a:rPr lang="de-DE" dirty="0" err="1"/>
              <a:t>systems</a:t>
            </a:r>
            <a:r>
              <a:rPr lang="de-DE" dirty="0"/>
              <a:t> *</a:t>
            </a:r>
            <a:r>
              <a:rPr lang="de-DE" dirty="0" err="1"/>
              <a:t>may</a:t>
            </a:r>
            <a:r>
              <a:rPr lang="de-DE" dirty="0"/>
              <a:t>*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forgiving</a:t>
            </a:r>
            <a:r>
              <a:rPr lang="de-DE" dirty="0"/>
              <a:t> (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once</a:t>
            </a:r>
            <a:r>
              <a:rPr lang="de-DE" dirty="0"/>
              <a:t> )</a:t>
            </a:r>
          </a:p>
        </p:txBody>
      </p:sp>
      <p:pic>
        <p:nvPicPr>
          <p:cNvPr id="6" name="Inhaltsplatzhalter 5" descr="Ein Bild, das Text, Diagramm, Reihe, Zahl enthält.&#10;&#10;Automatisch generierte Beschreibung">
            <a:extLst>
              <a:ext uri="{FF2B5EF4-FFF2-40B4-BE49-F238E27FC236}">
                <a16:creationId xmlns:a16="http://schemas.microsoft.com/office/drawing/2014/main" id="{71F7FF19-6642-79D1-B0F6-8B045D77C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186" y="3620896"/>
            <a:ext cx="5152314" cy="2880000"/>
          </a:xfrm>
          <a:prstGeom prst="rect">
            <a:avLst/>
          </a:prstGeom>
        </p:spPr>
      </p:pic>
      <p:pic>
        <p:nvPicPr>
          <p:cNvPr id="5" name="Grafik 4" descr="Ein Bild, das Text, Diagramm, Reihe enthält.&#10;&#10;Automatisch generierte Beschreibung">
            <a:extLst>
              <a:ext uri="{FF2B5EF4-FFF2-40B4-BE49-F238E27FC236}">
                <a16:creationId xmlns:a16="http://schemas.microsoft.com/office/drawing/2014/main" id="{FFB1406D-5CA6-A4C1-82E0-010042C26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2874"/>
            <a:ext cx="5013886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03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001B2-D8D2-D00C-13C6-73326A479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63"/>
            <a:ext cx="10515600" cy="719438"/>
          </a:xfrm>
        </p:spPr>
        <p:txBody>
          <a:bodyPr>
            <a:normAutofit/>
          </a:bodyPr>
          <a:lstStyle/>
          <a:p>
            <a:r>
              <a:rPr lang="de-DE" sz="3600" dirty="0" err="1"/>
              <a:t>Partitioned</a:t>
            </a:r>
            <a:r>
              <a:rPr lang="de-DE" sz="3600" dirty="0"/>
              <a:t> – time </a:t>
            </a:r>
            <a:r>
              <a:rPr lang="de-DE" sz="3600" dirty="0" err="1"/>
              <a:t>vs</a:t>
            </a:r>
            <a:r>
              <a:rPr lang="de-DE" sz="3600" dirty="0"/>
              <a:t> </a:t>
            </a:r>
            <a:r>
              <a:rPr lang="de-DE" sz="3600" dirty="0" err="1"/>
              <a:t>spectrum</a:t>
            </a:r>
            <a:endParaRPr lang="de-DE" sz="3600" dirty="0"/>
          </a:p>
        </p:txBody>
      </p:sp>
      <p:pic>
        <p:nvPicPr>
          <p:cNvPr id="9" name="Inhaltsplatzhalter 8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306A29BA-0A56-740F-79CD-8AD49600C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2149"/>
            <a:ext cx="9324747" cy="5220000"/>
          </a:xfrm>
        </p:spPr>
      </p:pic>
    </p:spTree>
    <p:extLst>
      <p:ext uri="{BB962C8B-B14F-4D97-AF65-F5344CB8AC3E}">
        <p14:creationId xmlns:p14="http://schemas.microsoft.com/office/powerpoint/2010/main" val="2279125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E3134-3600-28FF-BC82-1EA61397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Caveats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8014FA-B277-49C9-BAB6-43B8F5B1B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7262" cy="4351338"/>
          </a:xfrm>
        </p:spPr>
        <p:txBody>
          <a:bodyPr>
            <a:normAutofit/>
          </a:bodyPr>
          <a:lstStyle/>
          <a:p>
            <a:r>
              <a:rPr lang="en-US" dirty="0"/>
              <a:t>Restricted to the envelopes covering an integer multiple of double the block length</a:t>
            </a:r>
          </a:p>
          <a:p>
            <a:endParaRPr lang="en-US" dirty="0"/>
          </a:p>
          <a:p>
            <a:r>
              <a:rPr lang="en-US" dirty="0"/>
              <a:t>Only works with the Overlap-Save</a:t>
            </a:r>
          </a:p>
          <a:p>
            <a:pPr lvl="1"/>
            <a:r>
              <a:rPr lang="en-US" dirty="0"/>
              <a:t>Overlap-Add does not discard any samples</a:t>
            </a:r>
          </a:p>
          <a:p>
            <a:endParaRPr lang="en-US" dirty="0"/>
          </a:p>
          <a:p>
            <a:r>
              <a:rPr lang="en-US" dirty="0"/>
              <a:t>Only tested with fades ranging one block</a:t>
            </a:r>
          </a:p>
          <a:p>
            <a:pPr lvl="1"/>
            <a:r>
              <a:rPr lang="en-US" dirty="0"/>
              <a:t>May not be suited for cases where you need a fade over multiple blocks (i.e. steady-state signals, B &lt;= 128 and filters with differing delays)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16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E3134-3600-28FF-BC82-1EA61397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Conclusions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8014FA-B277-49C9-BAB6-43B8F5B1B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7262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Use case is important and subjective evaluation will be the deciding factor.</a:t>
            </a:r>
          </a:p>
          <a:p>
            <a:endParaRPr lang="en-US" dirty="0"/>
          </a:p>
          <a:p>
            <a:r>
              <a:rPr lang="en-US" dirty="0"/>
              <a:t>NFIR &gt;&gt; B </a:t>
            </a:r>
          </a:p>
          <a:p>
            <a:pPr lvl="1"/>
            <a:r>
              <a:rPr lang="en-US" dirty="0"/>
              <a:t>unpartitioned convolution: FD will provide somewhat ~30% speed improvements</a:t>
            </a:r>
          </a:p>
          <a:p>
            <a:pPr lvl="1"/>
            <a:r>
              <a:rPr lang="en-US" dirty="0"/>
              <a:t>partitioned convolution: frequency-delay line multiplications dominate so </a:t>
            </a:r>
            <a:r>
              <a:rPr lang="en-US" dirty="0" err="1"/>
              <a:t>xfade</a:t>
            </a:r>
            <a:r>
              <a:rPr lang="en-US" dirty="0"/>
              <a:t> performance is neglectable</a:t>
            </a:r>
          </a:p>
          <a:p>
            <a:pPr lvl="1"/>
            <a:endParaRPr lang="en-US" dirty="0"/>
          </a:p>
          <a:p>
            <a:r>
              <a:rPr lang="en-US" dirty="0"/>
              <a:t>NFIR &lt;= B and fade length limitation is ok for the use-case – frequency-domain </a:t>
            </a:r>
            <a:r>
              <a:rPr lang="en-US" dirty="0" err="1"/>
              <a:t>xfade</a:t>
            </a:r>
            <a:r>
              <a:rPr lang="en-US" dirty="0"/>
              <a:t> can also provide ~30% performance increase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94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</Words>
  <Application>Microsoft Office PowerPoint</Application>
  <PresentationFormat>Breitbild</PresentationFormat>
  <Paragraphs>207</Paragraphs>
  <Slides>38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6" baseType="lpstr">
      <vt:lpstr>Aptos</vt:lpstr>
      <vt:lpstr>Aptos Display</vt:lpstr>
      <vt:lpstr>Arial</vt:lpstr>
      <vt:lpstr>Cambria Math</vt:lpstr>
      <vt:lpstr>Consolas</vt:lpstr>
      <vt:lpstr>dbaudio Futura</vt:lpstr>
      <vt:lpstr>Wingdings</vt:lpstr>
      <vt:lpstr>Office</vt:lpstr>
      <vt:lpstr>PowerPoint-Präsentation</vt:lpstr>
      <vt:lpstr>Performance implications of frequency domain crossfading for time-varying FIR filtering</vt:lpstr>
      <vt:lpstr>FIR filtering</vt:lpstr>
      <vt:lpstr>FIR filtering</vt:lpstr>
      <vt:lpstr>Convolution</vt:lpstr>
      <vt:lpstr>Convolution theorem</vt:lpstr>
      <vt:lpstr>Measurement procedure</vt:lpstr>
      <vt:lpstr>Time / Frequency domain filtering – execution time</vt:lpstr>
      <vt:lpstr>Filter exchange</vt:lpstr>
      <vt:lpstr>Filter exchange</vt:lpstr>
      <vt:lpstr>Filter exchange – crossfading</vt:lpstr>
      <vt:lpstr>Filter exchange – crossfading</vt:lpstr>
      <vt:lpstr>Filter exchange – crossfading</vt:lpstr>
      <vt:lpstr>Filter exchange – crossfading</vt:lpstr>
      <vt:lpstr>Filter exchange – crossfading</vt:lpstr>
      <vt:lpstr>Filter exchange – static vs variable filter</vt:lpstr>
      <vt:lpstr>Filter exchange – crossfading</vt:lpstr>
      <vt:lpstr>Crossfade function</vt:lpstr>
      <vt:lpstr>Crossfade function</vt:lpstr>
      <vt:lpstr>FFT Convolution – overlap-save</vt:lpstr>
      <vt:lpstr>FFT Convolution – overlap-save</vt:lpstr>
      <vt:lpstr>Partitioned convolution – overlap-save review</vt:lpstr>
      <vt:lpstr>Partitioned convolution – spectrum crossfade</vt:lpstr>
      <vt:lpstr>Partitioned convolution – spectrum crossfade – naive approach</vt:lpstr>
      <vt:lpstr>Partitioned convolution – spectrum crossfade</vt:lpstr>
      <vt:lpstr>Partitioned convolution – spectrum crossfade – naive approach</vt:lpstr>
      <vt:lpstr>Partitioned convolution – spectrum crossfade – naive approach</vt:lpstr>
      <vt:lpstr>Partitioned convolution – spectrum crossfade</vt:lpstr>
      <vt:lpstr>Partitioned convolution – spectrum crossfade</vt:lpstr>
      <vt:lpstr>Partitioned convolution – spectrum crossfade</vt:lpstr>
      <vt:lpstr>Partitioned convolution – spectrum crossfade</vt:lpstr>
      <vt:lpstr>Partitioned convolution – spectrum crossfade</vt:lpstr>
      <vt:lpstr>Partitioned convolution – spectrum crossfade</vt:lpstr>
      <vt:lpstr>Partitioned spectrum crossfade– naive approach</vt:lpstr>
      <vt:lpstr>Partitioned convolution – spectrum crossfade</vt:lpstr>
      <vt:lpstr>Partitioned – time vs spectrum</vt:lpstr>
      <vt:lpstr>Caveats</vt:lpstr>
      <vt:lpstr>Conclusions</vt:lpstr>
    </vt:vector>
  </TitlesOfParts>
  <Company>d&amp;b audiotechnik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Iustin Sandu</dc:creator>
  <cp:lastModifiedBy>Iustin Sandu</cp:lastModifiedBy>
  <cp:revision>57</cp:revision>
  <dcterms:created xsi:type="dcterms:W3CDTF">2024-10-04T07:58:07Z</dcterms:created>
  <dcterms:modified xsi:type="dcterms:W3CDTF">2024-10-28T16:33:56Z</dcterms:modified>
</cp:coreProperties>
</file>