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sldIdLst>
    <p:sldId id="256" r:id="rId2"/>
    <p:sldId id="257" r:id="rId3"/>
    <p:sldId id="258" r:id="rId4"/>
    <p:sldId id="272" r:id="rId5"/>
    <p:sldId id="262" r:id="rId6"/>
    <p:sldId id="259" r:id="rId7"/>
    <p:sldId id="263" r:id="rId8"/>
    <p:sldId id="276" r:id="rId9"/>
    <p:sldId id="282" r:id="rId10"/>
    <p:sldId id="273" r:id="rId11"/>
    <p:sldId id="260" r:id="rId12"/>
    <p:sldId id="275" r:id="rId13"/>
    <p:sldId id="269" r:id="rId14"/>
    <p:sldId id="274" r:id="rId15"/>
    <p:sldId id="278" r:id="rId16"/>
    <p:sldId id="279" r:id="rId17"/>
    <p:sldId id="280" r:id="rId18"/>
    <p:sldId id="281" r:id="rId19"/>
    <p:sldId id="284" r:id="rId20"/>
    <p:sldId id="267" r:id="rId21"/>
    <p:sldId id="268" r:id="rId22"/>
    <p:sldId id="26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A8FE9C-3F9D-4CED-8E09-D1AF89E1828B}" v="1070" dt="2024-10-28T04:42:53.951"/>
    <p1510:client id="{A946966E-5E51-4189-B114-C4E94637C4D6}" v="44" dt="2024-10-28T20:28:06.798"/>
    <p1510:client id="{B0C17355-99F6-4EB5-8739-C799405E73EB}" v="2294" dt="2024-10-29T03:14:06.3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0-29T03:14:41.6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3935 1002 16383 0 0,'0'0'0'0'0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4406-9FC5-ACFE-893D-D4EADEB1A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388" y="745440"/>
            <a:ext cx="8132227" cy="3559859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AF19C-C14B-F137-2DE9-199245904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308" y="4669316"/>
            <a:ext cx="8132227" cy="135048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6A999-B8D4-1774-9F1B-9F9FE1B3B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65D5D-2AE2-6F91-D1EB-6DD8FC3C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029E4-3A4E-970A-17A8-1E17D37D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22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D22A-1F6D-0DE5-E04A-DC466353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ADD6F-7C93-3CD3-AC8D-28A78787C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06E74-14FC-84D9-4B41-7D9FB0D5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5A7DC-6292-6181-949E-F8BC3FA1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0F5C6-EADC-E072-B19B-49BB11DF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091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2054-1AE7-534F-0CFE-1F0628A09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138" y="2243708"/>
            <a:ext cx="9156288" cy="3776091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8EC2A-45C7-131C-0F4A-56E62EB02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0137" y="838201"/>
            <a:ext cx="9156289" cy="140550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5A323-2679-E978-8856-2FEBE8F5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71DC2-625E-0477-BF8C-F3CDDCE4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1A644-D449-E464-C2DF-F045A5189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431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2719-44A3-3EE8-D757-F0E0F963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97" y="750627"/>
            <a:ext cx="10846556" cy="130415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40DC2-69F2-A056-508C-F5138E71F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6961" y="2075250"/>
            <a:ext cx="4571288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A2243E-0673-54F2-5B38-DF5D2C736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9560" y="2075250"/>
            <a:ext cx="4770191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46B7D-7BAF-8DE9-FB5A-282908B03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99017-BDD7-56C7-43AE-4B86AC78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E7D63-14BF-E333-B350-75DA58E2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7F72-3970-859F-C268-E9940EF2D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49" y="743803"/>
            <a:ext cx="10764271" cy="102536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37CC6-89B8-3CF3-6973-1B5B71782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6961" y="1769166"/>
            <a:ext cx="4571287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50EB0-E35B-DA3D-B6A1-2422B01C6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6961" y="2678597"/>
            <a:ext cx="4571287" cy="35067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A15D0-F178-1506-0E61-C8FFDF9BD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8633" y="1769166"/>
            <a:ext cx="4571287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CB421-A65A-A7DC-40A7-D8B76F9C3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8633" y="2678596"/>
            <a:ext cx="4571287" cy="35067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F5675-5329-D2DB-FAFF-700D076C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392A97-07D9-5E5C-2A31-3B7D764C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626143-8FEE-0ABD-25C7-C34AF656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680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26EFE-D86C-B076-D4D1-FAD1883E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757766"/>
            <a:ext cx="7240293" cy="3547534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3F3B23-C631-4B62-3211-30222ABE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9A1FB-EA0D-F6A3-A4EB-001AA082A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D671B7-A902-587D-89D0-ECFB738F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964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27D49-E5B4-0E67-FCFC-62A04E70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0E4B02-DD32-C63F-6FEE-BC36E2EFD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5FA8B-18F7-7DDC-74E0-B1C7139E7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7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2D42A-8FC3-F6BE-4CF7-1490DE4F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95" y="766636"/>
            <a:ext cx="3951745" cy="151062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A2BAA-1CCB-696D-D506-5E17470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0" y="702452"/>
            <a:ext cx="6249988" cy="53173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3C3E7-B970-EF6C-A6D3-6CB81C948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3752747" cy="374253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32464-D130-7DA0-050D-B444566B1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2B3B4-209E-187A-6F86-2F2EAD9F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A2A86-6CB1-F027-66AC-8EBFA9D0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14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8F49-A418-C21F-25DC-E4C2E171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972" y="765850"/>
            <a:ext cx="3995693" cy="177477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78CDE2-0C1B-D3BE-F399-98D983EF453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05400" y="838200"/>
            <a:ext cx="6249988" cy="51815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86322-CA2D-A634-C10E-4F22BCE48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0137" y="2552699"/>
            <a:ext cx="3736563" cy="3467099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D0DD6-F55F-4437-DEC5-FA602850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137" y="63202"/>
            <a:ext cx="2743200" cy="318221"/>
          </a:xfrm>
        </p:spPr>
        <p:txBody>
          <a:bodyPr/>
          <a:lstStyle/>
          <a:p>
            <a:fld id="{3220A08F-2B1D-4498-A043-7C299B1C2561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B46D7-EE7C-E399-6A6B-18237228F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1B808-3207-D755-3B0B-E1D8814B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615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DEBC-9F49-FA9D-D13C-DB380A628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757451"/>
            <a:ext cx="10875953" cy="121465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0CB13-23E6-D711-450C-A85A0CB99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5467" y="1972101"/>
            <a:ext cx="10848873" cy="404769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9BB7B-5C14-76DB-FEA8-3DBC09A96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C13CC-29B3-9FDC-C746-D5D65CC2A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52A12-895F-E9BE-5289-4E0411BD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478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A17614-2270-537D-8B09-6CB65016AD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59496" y="755981"/>
            <a:ext cx="2277552" cy="533836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BC98B5-885C-CBB1-A858-76F65F7D2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755981"/>
            <a:ext cx="8230086" cy="5338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5DAFE-6A83-FB7D-72DF-232EFE204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41CCF-A3CD-506E-3AAE-CAEFA8C1B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0DD9D-25C2-0EDF-A6F4-71946D57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73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FF45E2-9197-4E34-029A-725ADAC0C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620202"/>
            <a:ext cx="9956747" cy="14387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CC19E-63FE-1D76-2550-01FD9A6D9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5467" y="2306781"/>
            <a:ext cx="9956747" cy="3870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FA067-55BA-33CD-E6F2-B24B2D5DE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0137" y="63202"/>
            <a:ext cx="2743200" cy="3182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567E9B64-DC09-41C8-9DE3-DA74AF8D2F97}" type="datetimeFigureOut">
              <a:rPr lang="en-US" dirty="0"/>
              <a:t>10/28/2024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5EAE2-7EF5-FFAA-CD74-AA63C6711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4016" y="6424761"/>
            <a:ext cx="4059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9DC1A-2539-3AE9-11EA-B87D22E62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3951" y="6425816"/>
            <a:ext cx="429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2756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528">
          <p15:clr>
            <a:srgbClr val="F26B43"/>
          </p15:clr>
        </p15:guide>
        <p15:guide id="19" orient="horz" pos="2160">
          <p15:clr>
            <a:srgbClr val="F26B43"/>
          </p15:clr>
        </p15:guide>
        <p15:guide id="20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tskare/adc24-demo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rJPU5Myec8Z-8gEj3kJdMfuuuWFbpy7D" TargetMode="External"/><Relationship Id="rId2" Type="http://schemas.openxmlformats.org/officeDocument/2006/relationships/hyperlink" Target="https://juce.com/blog/juce-8-feature-overview-webview-ui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youtube.com/watch?v=3_5DKEx72qk" TargetMode="Externa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apple.com/library/archive/documentation/AppleApplications/Conceptual/Safari_Developer_Guide/Console/Console.html" TargetMode="External"/><Relationship Id="rId2" Type="http://schemas.openxmlformats.org/officeDocument/2006/relationships/hyperlink" Target="https://developer.mozilla.org/en-US/docs/Web/API/Console_API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tskare/adc2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5147" y="569627"/>
            <a:ext cx="7382605" cy="4328436"/>
          </a:xfrm>
        </p:spPr>
        <p:txBody>
          <a:bodyPr>
            <a:normAutofit/>
          </a:bodyPr>
          <a:lstStyle/>
          <a:p>
            <a:pPr algn="l"/>
            <a:r>
              <a:rPr lang="en-US" sz="7200" dirty="0"/>
              <a:t>Frontend Dev Strategies for Plugin UI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4342" y="5062309"/>
            <a:ext cx="7353411" cy="10141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54A39A-B84C-099A-597B-34162F1FF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3"/>
            <a:ext cx="12192000" cy="685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A27D0-74A8-C19F-4541-B674292E9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93" y="-16193"/>
            <a:ext cx="9956747" cy="1438780"/>
          </a:xfrm>
        </p:spPr>
        <p:txBody>
          <a:bodyPr>
            <a:normAutofit/>
          </a:bodyPr>
          <a:lstStyle/>
          <a:p>
            <a:r>
              <a:rPr lang="en-US" sz="3200" dirty="0"/>
              <a:t>Introduction and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E12A9-ABEC-563D-D876-B9B65F9BF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852" y="1712254"/>
            <a:ext cx="9956747" cy="387018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JUCE 8 has headline support for Web UI. What are some useful development tools?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Marked the talk beginner + intermediate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JUCE-leaning but not JUCE Specific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Not affiliated with any of the mentioned tools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  <a:p>
            <a:r>
              <a:rPr lang="en-US" dirty="0"/>
              <a:t>Other talks at ADC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High</a:t>
            </a:r>
            <a:r>
              <a:rPr lang="en-US" dirty="0">
                <a:ea typeface="+mn-lt"/>
                <a:cs typeface="+mn-lt"/>
              </a:rPr>
              <a:t> Performance WebView User Interfaces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 err="1">
                <a:ea typeface="+mn-lt"/>
                <a:cs typeface="+mn-lt"/>
              </a:rPr>
              <a:t>Javascript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WebViews</a:t>
            </a:r>
            <a:r>
              <a:rPr lang="en-US" dirty="0">
                <a:ea typeface="+mn-lt"/>
                <a:cs typeface="+mn-lt"/>
              </a:rPr>
              <a:t> and C++ / “If You Can’t Beat Them, Join Them”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ea typeface="+mn-lt"/>
                <a:cs typeface="+mn-lt"/>
              </a:rPr>
              <a:t>ADC23: Build a High Performance Audio App With a Web GUI &amp; C++ Audio Engine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dirty="0">
              <a:ea typeface="+mn-lt"/>
              <a:cs typeface="+mn-lt"/>
            </a:endParaRPr>
          </a:p>
          <a:p>
            <a:r>
              <a:rPr lang="en-US" dirty="0">
                <a:solidFill>
                  <a:schemeClr val="tx1">
                    <a:lumMod val="9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https://github.com/tskare/adc24-demos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  </a:t>
            </a:r>
            <a:r>
              <a:rPr lang="en-US" dirty="0"/>
              <a:t>for demos, notes, and these slides</a:t>
            </a:r>
          </a:p>
          <a:p>
            <a:pPr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88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65D18-D00B-E56C-F484-69C26F6AF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45" y="50796"/>
            <a:ext cx="9956747" cy="1438780"/>
          </a:xfrm>
        </p:spPr>
        <p:txBody>
          <a:bodyPr>
            <a:normAutofit/>
          </a:bodyPr>
          <a:lstStyle/>
          <a:p>
            <a:r>
              <a:rPr lang="en-US" sz="3200" dirty="0"/>
              <a:t>Massive Amount of Available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CC8A8-4FF8-6D53-9299-D84CF8143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E-Books and Tree-Based Books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/>
              <a:t>Check your local library</a:t>
            </a:r>
          </a:p>
          <a:p>
            <a:r>
              <a:rPr lang="en-US" sz="2000" dirty="0"/>
              <a:t>YouTube videos</a:t>
            </a:r>
          </a:p>
          <a:p>
            <a:r>
              <a:rPr lang="en-US" sz="2000" dirty="0"/>
              <a:t>Interactive Tutorials</a:t>
            </a:r>
          </a:p>
          <a:p>
            <a:r>
              <a:rPr lang="en-US" sz="2000" dirty="0"/>
              <a:t>Web Forums</a:t>
            </a:r>
          </a:p>
          <a:p>
            <a:r>
              <a:rPr lang="en-US" sz="2000" dirty="0"/>
              <a:t>Consultants / Design Agencies / Prospective Hires</a:t>
            </a:r>
          </a:p>
        </p:txBody>
      </p:sp>
    </p:spTree>
    <p:extLst>
      <p:ext uri="{BB962C8B-B14F-4D97-AF65-F5344CB8AC3E}">
        <p14:creationId xmlns:p14="http://schemas.microsoft.com/office/powerpoint/2010/main" val="3062078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40DB8-2EBF-1A00-0ACB-0D8498FCE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772" y="554"/>
            <a:ext cx="9956747" cy="1438780"/>
          </a:xfrm>
        </p:spPr>
        <p:txBody>
          <a:bodyPr>
            <a:normAutofit/>
          </a:bodyPr>
          <a:lstStyle/>
          <a:p>
            <a:r>
              <a:rPr lang="en-US" sz="3200" dirty="0"/>
              <a:t>Growing Amount of JUCE-Specific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CAB0B-7AA6-E5FF-AB22-C37251027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Feature page for general tips, pros/cons, engines per platform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ea typeface="+mn-lt"/>
                <a:cs typeface="+mn-lt"/>
                <a:hlinkClick r:id="rId2"/>
              </a:rPr>
              <a:t>https://juce.com/blog/juce-8-feature-overview-webview-uis/</a:t>
            </a:r>
            <a:endParaRPr lang="en-US" dirty="0"/>
          </a:p>
          <a:p>
            <a:r>
              <a:rPr lang="en-US" dirty="0"/>
              <a:t>Tutorial Series on YouTube: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ea typeface="+mn-lt"/>
                <a:cs typeface="+mn-lt"/>
                <a:hlinkClick r:id="rId3"/>
              </a:rPr>
              <a:t>https://www.youtube.com/playlist?list=PLrJPU5Myec8Z-8gEj3kJdMfuuuWFbpy7D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Audience favorites?</a:t>
            </a:r>
          </a:p>
        </p:txBody>
      </p:sp>
    </p:spTree>
    <p:extLst>
      <p:ext uri="{BB962C8B-B14F-4D97-AF65-F5344CB8AC3E}">
        <p14:creationId xmlns:p14="http://schemas.microsoft.com/office/powerpoint/2010/main" val="465444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F578D-DA6D-40F3-F1C1-419D998DC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1" y="553"/>
            <a:ext cx="9956747" cy="1438780"/>
          </a:xfrm>
        </p:spPr>
        <p:txBody>
          <a:bodyPr>
            <a:normAutofit/>
          </a:bodyPr>
          <a:lstStyle/>
          <a:p>
            <a:r>
              <a:rPr lang="en-US" sz="3200" dirty="0"/>
              <a:t>Interactive Resource Example:  Learn Flexbox</a:t>
            </a:r>
          </a:p>
        </p:txBody>
      </p:sp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4D88AE89-7162-8282-A41B-2ABA47BCF3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170" y="1712110"/>
            <a:ext cx="9537660" cy="4699314"/>
          </a:xfrm>
        </p:spPr>
      </p:pic>
    </p:spTree>
    <p:extLst>
      <p:ext uri="{BB962C8B-B14F-4D97-AF65-F5344CB8AC3E}">
        <p14:creationId xmlns:p14="http://schemas.microsoft.com/office/powerpoint/2010/main" val="3829205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3BBEF-23E5-5932-B6CF-AC19E7611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519" y="-58061"/>
            <a:ext cx="9956747" cy="1438780"/>
          </a:xfrm>
        </p:spPr>
        <p:txBody>
          <a:bodyPr>
            <a:normAutofit/>
          </a:bodyPr>
          <a:lstStyle/>
          <a:p>
            <a:r>
              <a:rPr lang="en-US" sz="3200" dirty="0"/>
              <a:t>Many Frameworks, Libraries, Tools</a:t>
            </a:r>
          </a:p>
        </p:txBody>
      </p:sp>
      <p:pic>
        <p:nvPicPr>
          <p:cNvPr id="4" name="Content Placeholder 3" descr="1176 Classic Limiter Collection | UAD Audio Plugins | Universal Audio">
            <a:extLst>
              <a:ext uri="{FF2B5EF4-FFF2-40B4-BE49-F238E27FC236}">
                <a16:creationId xmlns:a16="http://schemas.microsoft.com/office/drawing/2014/main" id="{7F007F1F-F246-4D2F-1AD6-EE0EAD0A53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827" y="1660686"/>
            <a:ext cx="2368661" cy="2368661"/>
          </a:xfrm>
        </p:spPr>
      </p:pic>
      <p:pic>
        <p:nvPicPr>
          <p:cNvPr id="6" name="Picture 5" descr="A close-up of a device&#10;&#10;Description automatically generated">
            <a:extLst>
              <a:ext uri="{FF2B5EF4-FFF2-40B4-BE49-F238E27FC236}">
                <a16:creationId xmlns:a16="http://schemas.microsoft.com/office/drawing/2014/main" id="{964B61AD-121D-7113-22B0-C5898A903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46768" y="1659209"/>
            <a:ext cx="963797" cy="2542732"/>
          </a:xfrm>
          <a:prstGeom prst="rect">
            <a:avLst/>
          </a:prstGeom>
        </p:spPr>
      </p:pic>
      <p:pic>
        <p:nvPicPr>
          <p:cNvPr id="8" name="Picture 7" descr="A close-up of a control panel&#10;&#10;Description automatically generated">
            <a:extLst>
              <a:ext uri="{FF2B5EF4-FFF2-40B4-BE49-F238E27FC236}">
                <a16:creationId xmlns:a16="http://schemas.microsoft.com/office/drawing/2014/main" id="{5D6D2A00-0519-0458-5594-17CA57A4D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14" y="4917756"/>
            <a:ext cx="3894839" cy="748266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2918434A-6740-F573-8BB0-5FE45CF01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60000">
            <a:off x="137471" y="4238379"/>
            <a:ext cx="3347041" cy="848833"/>
          </a:xfrm>
          <a:prstGeom prst="rect">
            <a:avLst/>
          </a:prstGeom>
        </p:spPr>
      </p:pic>
      <p:pic>
        <p:nvPicPr>
          <p:cNvPr id="5" name="Picture 4" descr="A close-up of a purple box with dials&#10;&#10;Description automatically generated">
            <a:extLst>
              <a:ext uri="{FF2B5EF4-FFF2-40B4-BE49-F238E27FC236}">
                <a16:creationId xmlns:a16="http://schemas.microsoft.com/office/drawing/2014/main" id="{06882544-6312-2092-D018-45DDE9CDB6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40000">
            <a:off x="-44944" y="3247448"/>
            <a:ext cx="3853638" cy="704186"/>
          </a:xfrm>
          <a:prstGeom prst="rect">
            <a:avLst/>
          </a:prstGeom>
        </p:spPr>
      </p:pic>
      <p:pic>
        <p:nvPicPr>
          <p:cNvPr id="10" name="Picture 9" descr="A close-up of a device&#10;&#10;Description automatically generated">
            <a:extLst>
              <a:ext uri="{FF2B5EF4-FFF2-40B4-BE49-F238E27FC236}">
                <a16:creationId xmlns:a16="http://schemas.microsoft.com/office/drawing/2014/main" id="{E6EC9E50-0581-610B-7B32-530B041405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2455" y="5366426"/>
            <a:ext cx="3252677" cy="1135691"/>
          </a:xfrm>
          <a:prstGeom prst="rect">
            <a:avLst/>
          </a:prstGeom>
        </p:spPr>
      </p:pic>
      <p:pic>
        <p:nvPicPr>
          <p:cNvPr id="9" name="Picture 8" descr="A close up of a device&#10;&#10;Description automatically generated">
            <a:extLst>
              <a:ext uri="{FF2B5EF4-FFF2-40B4-BE49-F238E27FC236}">
                <a16:creationId xmlns:a16="http://schemas.microsoft.com/office/drawing/2014/main" id="{3C3A32C8-21C4-CBF9-E1C4-4667695321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460000">
            <a:off x="-127346" y="5492025"/>
            <a:ext cx="2804559" cy="875636"/>
          </a:xfrm>
          <a:prstGeom prst="rect">
            <a:avLst/>
          </a:prstGeom>
        </p:spPr>
      </p:pic>
      <p:pic>
        <p:nvPicPr>
          <p:cNvPr id="11" name="Picture 10" descr="A red and blue symbol with a black background&#10;&#10;Description automatically generated">
            <a:extLst>
              <a:ext uri="{FF2B5EF4-FFF2-40B4-BE49-F238E27FC236}">
                <a16:creationId xmlns:a16="http://schemas.microsoft.com/office/drawing/2014/main" id="{B787222C-869D-0AFF-30A3-43CE93F69C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7625" y="2075453"/>
            <a:ext cx="4742121" cy="1129931"/>
          </a:xfrm>
          <a:prstGeom prst="rect">
            <a:avLst/>
          </a:prstGeom>
        </p:spPr>
      </p:pic>
      <p:pic>
        <p:nvPicPr>
          <p:cNvPr id="12" name="Picture 11" descr="A purple hexagon with a black circle and a black circle&#10;&#10;Description automatically generated">
            <a:extLst>
              <a:ext uri="{FF2B5EF4-FFF2-40B4-BE49-F238E27FC236}">
                <a16:creationId xmlns:a16="http://schemas.microsoft.com/office/drawing/2014/main" id="{5F5A7DE2-1CC3-649A-F8A3-B1043849BF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840000">
            <a:off x="5415120" y="3195847"/>
            <a:ext cx="1428750" cy="1571625"/>
          </a:xfrm>
          <a:prstGeom prst="rect">
            <a:avLst/>
          </a:prstGeom>
        </p:spPr>
      </p:pic>
      <p:pic>
        <p:nvPicPr>
          <p:cNvPr id="13" name="Picture 12" descr="A red lines on a black background&#10;&#10;Description automatically generated">
            <a:extLst>
              <a:ext uri="{FF2B5EF4-FFF2-40B4-BE49-F238E27FC236}">
                <a16:creationId xmlns:a16="http://schemas.microsoft.com/office/drawing/2014/main" id="{B1E83AFC-66E1-BB2D-6449-5568C8FF9F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5086" y="3315537"/>
            <a:ext cx="855366" cy="1131277"/>
          </a:xfrm>
          <a:prstGeom prst="rect">
            <a:avLst/>
          </a:prstGeom>
        </p:spPr>
      </p:pic>
      <p:pic>
        <p:nvPicPr>
          <p:cNvPr id="14" name="Graphic 13" descr="home">
            <a:extLst>
              <a:ext uri="{FF2B5EF4-FFF2-40B4-BE49-F238E27FC236}">
                <a16:creationId xmlns:a16="http://schemas.microsoft.com/office/drawing/2014/main" id="{F8C2C6BC-6835-504F-460B-C1B0C83678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88646" y="3581818"/>
            <a:ext cx="1368355" cy="623835"/>
          </a:xfrm>
          <a:prstGeom prst="rect">
            <a:avLst/>
          </a:prstGeom>
        </p:spPr>
      </p:pic>
      <p:pic>
        <p:nvPicPr>
          <p:cNvPr id="15" name="Picture 14" descr="A blue and black logo&#10;&#10;Description automatically generated">
            <a:extLst>
              <a:ext uri="{FF2B5EF4-FFF2-40B4-BE49-F238E27FC236}">
                <a16:creationId xmlns:a16="http://schemas.microsoft.com/office/drawing/2014/main" id="{0CFAC16B-C490-CA2F-7E7A-0CFAC1A5882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71459" y="3317945"/>
            <a:ext cx="722225" cy="707780"/>
          </a:xfrm>
          <a:prstGeom prst="rect">
            <a:avLst/>
          </a:prstGeom>
        </p:spPr>
      </p:pic>
      <p:pic>
        <p:nvPicPr>
          <p:cNvPr id="16" name="Picture 15" descr="A blue and white logo&#10;&#10;Description automatically generated">
            <a:extLst>
              <a:ext uri="{FF2B5EF4-FFF2-40B4-BE49-F238E27FC236}">
                <a16:creationId xmlns:a16="http://schemas.microsoft.com/office/drawing/2014/main" id="{57B7C9E0-E17F-415F-A741-F48D31AC249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600000">
            <a:off x="10516804" y="3705016"/>
            <a:ext cx="1323975" cy="1390650"/>
          </a:xfrm>
          <a:prstGeom prst="rect">
            <a:avLst/>
          </a:prstGeom>
        </p:spPr>
      </p:pic>
      <p:pic>
        <p:nvPicPr>
          <p:cNvPr id="17" name="Picture 16" descr="A white and black logo&#10;&#10;Description automatically generated">
            <a:extLst>
              <a:ext uri="{FF2B5EF4-FFF2-40B4-BE49-F238E27FC236}">
                <a16:creationId xmlns:a16="http://schemas.microsoft.com/office/drawing/2014/main" id="{BEB10400-DFF1-84FC-8FFA-15E293DE459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95677" y="4204765"/>
            <a:ext cx="853482" cy="91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80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AC555-7E99-78A4-DBCB-C030BA7F0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771" y="553"/>
            <a:ext cx="9956747" cy="1438780"/>
          </a:xfrm>
        </p:spPr>
        <p:txBody>
          <a:bodyPr>
            <a:normAutofit/>
          </a:bodyPr>
          <a:lstStyle/>
          <a:p>
            <a:r>
              <a:rPr lang="en-US" sz="3200" dirty="0"/>
              <a:t>Web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F6E4F-55FC-5D9A-BD03-BA3E29279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214" y="1938341"/>
            <a:ext cx="9956747" cy="387018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Custom reusable elements for readable code, modular/encapsulated behavior.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Can be used with frameworks, or not. Some </a:t>
            </a:r>
          </a:p>
          <a:p>
            <a:r>
              <a:rPr lang="en-US" dirty="0"/>
              <a:t>Ongoing discussion on their utility, overhead, etc. (largely website-focused)</a:t>
            </a:r>
          </a:p>
          <a:p>
            <a:r>
              <a:rPr lang="en-US" dirty="0"/>
              <a:t>May both reduce and add complexity. Several proposals in flight.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black background with text and symbols&#10;&#10;Description automatically generated">
            <a:extLst>
              <a:ext uri="{FF2B5EF4-FFF2-40B4-BE49-F238E27FC236}">
                <a16:creationId xmlns:a16="http://schemas.microsoft.com/office/drawing/2014/main" id="{6B0133CE-DD31-A69C-1089-CE7C4FA4A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81" y="2531870"/>
            <a:ext cx="1012507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45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E60A9-74D9-695D-64A5-48991DE94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92" y="-66435"/>
            <a:ext cx="9956747" cy="1438780"/>
          </a:xfrm>
        </p:spPr>
        <p:txBody>
          <a:bodyPr>
            <a:normAutofit/>
          </a:bodyPr>
          <a:lstStyle/>
          <a:p>
            <a:r>
              <a:rPr lang="en-US" sz="3200" dirty="0"/>
              <a:t>Testability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E40D3D3-2480-14D5-0C3A-FB1681FA3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214" y="1938341"/>
            <a:ext cx="9956747" cy="38701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 variety of test frameworks</a:t>
            </a:r>
            <a:br>
              <a:rPr lang="en-US" dirty="0"/>
            </a:br>
            <a:r>
              <a:rPr lang="en-US" dirty="0"/>
              <a:t>(Alpine, Karma, Jest, etc...)</a:t>
            </a:r>
          </a:p>
          <a:p>
            <a:r>
              <a:rPr lang="en-US" dirty="0">
                <a:ea typeface="+mn-lt"/>
                <a:cs typeface="+mn-lt"/>
              </a:rPr>
              <a:t>Web Test Runner: </a:t>
            </a:r>
            <a:br>
              <a:rPr lang="en-US" dirty="0">
                <a:ea typeface="+mn-lt"/>
                <a:cs typeface="+mn-lt"/>
              </a:rPr>
            </a:br>
            <a:r>
              <a:rPr lang="en-US" sz="1200" dirty="0">
                <a:ea typeface="+mn-lt"/>
                <a:cs typeface="+mn-lt"/>
              </a:rPr>
              <a:t>https://modern-web.dev/docs/test-runner/overview/</a:t>
            </a:r>
            <a:endParaRPr lang="en-US" sz="1200" dirty="0"/>
          </a:p>
          <a:p>
            <a:endParaRPr lang="en-US" dirty="0"/>
          </a:p>
          <a:p>
            <a:r>
              <a:rPr lang="en-US" dirty="0"/>
              <a:t>Example of </a:t>
            </a:r>
            <a:r>
              <a:rPr lang="en-US" dirty="0" err="1"/>
              <a:t>WebTestRunner</a:t>
            </a:r>
            <a:r>
              <a:rPr lang="en-US" dirty="0"/>
              <a:t> + Lit shown here.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 descr="A computer screen shot of a program code&#10;&#10;Description automatically generated">
            <a:extLst>
              <a:ext uri="{FF2B5EF4-FFF2-40B4-BE49-F238E27FC236}">
                <a16:creationId xmlns:a16="http://schemas.microsoft.com/office/drawing/2014/main" id="{9697243E-27EF-794C-D7EF-8F7A2B776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220" y="1464443"/>
            <a:ext cx="6040944" cy="529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021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E60A9-74D9-695D-64A5-48991DE94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92" y="-66435"/>
            <a:ext cx="9956747" cy="1438780"/>
          </a:xfrm>
        </p:spPr>
        <p:txBody>
          <a:bodyPr>
            <a:normAutofit/>
          </a:bodyPr>
          <a:lstStyle/>
          <a:p>
            <a:r>
              <a:rPr lang="en-US" sz="3200" dirty="0"/>
              <a:t>Storybook (and similar) for Widget Development</a:t>
            </a:r>
          </a:p>
        </p:txBody>
      </p:sp>
      <p:pic>
        <p:nvPicPr>
          <p:cNvPr id="4" name="screenrec_adc_storybook">
            <a:hlinkClick r:id="" action="ppaction://media"/>
            <a:extLst>
              <a:ext uri="{FF2B5EF4-FFF2-40B4-BE49-F238E27FC236}">
                <a16:creationId xmlns:a16="http://schemas.microsoft.com/office/drawing/2014/main" id="{55515CAB-1F06-59D8-CA15-8877E82D6F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33846" y="1375756"/>
            <a:ext cx="892651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5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260B8-B158-AB0F-085C-6EE11353B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98" y="554"/>
            <a:ext cx="9956747" cy="1438780"/>
          </a:xfrm>
        </p:spPr>
        <p:txBody>
          <a:bodyPr>
            <a:normAutofit/>
          </a:bodyPr>
          <a:lstStyle/>
          <a:p>
            <a:r>
              <a:rPr lang="en-US" sz="3200" dirty="0" err="1"/>
              <a:t>DevTools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71A5C-B197-47CA-7AB0-7F5D611ED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841" y="1712254"/>
            <a:ext cx="9956747" cy="498387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Powerful set of tools to develop, debug, profile </a:t>
            </a:r>
            <a:r>
              <a:rPr lang="en-US" dirty="0" err="1"/>
              <a:t>WebUI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r>
              <a:rPr lang="en-US" dirty="0"/>
              <a:t>JUCE / MacOS: Available in Debug mode or un-#</a:t>
            </a:r>
            <a:r>
              <a:rPr lang="en-US" dirty="0">
                <a:latin typeface="Consolas"/>
              </a:rPr>
              <a:t>if JUCE_DEBUG:</a:t>
            </a:r>
            <a:endParaRPr lang="en-US" sz="12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200" dirty="0">
                <a:ea typeface="+mn-lt"/>
                <a:cs typeface="+mn-lt"/>
              </a:rPr>
              <a:t>         [preferences </a:t>
            </a:r>
            <a:r>
              <a:rPr lang="en-US" sz="1200" dirty="0" err="1">
                <a:ea typeface="+mn-lt"/>
                <a:cs typeface="+mn-lt"/>
              </a:rPr>
              <a:t>setValue</a:t>
            </a:r>
            <a:r>
              <a:rPr lang="en-US" sz="1200" dirty="0">
                <a:ea typeface="+mn-lt"/>
                <a:cs typeface="+mn-lt"/>
              </a:rPr>
              <a:t>: @(true) </a:t>
            </a:r>
            <a:r>
              <a:rPr lang="en-US" sz="1200" dirty="0" err="1">
                <a:ea typeface="+mn-lt"/>
                <a:cs typeface="+mn-lt"/>
              </a:rPr>
              <a:t>forKey</a:t>
            </a:r>
            <a:r>
              <a:rPr lang="en-US" sz="1200" dirty="0">
                <a:ea typeface="+mn-lt"/>
                <a:cs typeface="+mn-lt"/>
              </a:rPr>
              <a:t>: @"developerExtrasEnabled"];</a:t>
            </a:r>
            <a:endParaRPr lang="en-US" sz="1200" dirty="0"/>
          </a:p>
          <a:p>
            <a:pPr marL="0" indent="0">
              <a:buNone/>
            </a:pPr>
            <a:r>
              <a:rPr lang="en-US" dirty="0"/>
              <a:t> You might want to choose the pop-out view.</a:t>
            </a:r>
            <a:endParaRPr lang="en-US" sz="1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Windows: Similar, see JUCE </a:t>
            </a:r>
            <a:r>
              <a:rPr lang="en-US" dirty="0" err="1"/>
              <a:t>WebUI</a:t>
            </a:r>
            <a:r>
              <a:rPr lang="en-US" dirty="0"/>
              <a:t> tutorial. Linux: TBD at time of writing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Many resources online</a:t>
            </a:r>
            <a:br>
              <a:rPr lang="en-US" dirty="0"/>
            </a:br>
            <a:r>
              <a:rPr lang="en-US" dirty="0">
                <a:ea typeface="+mn-lt"/>
                <a:cs typeface="+mn-lt"/>
              </a:rPr>
              <a:t>   ~180 Quick tips: https://devtoolstips.org/</a:t>
            </a:r>
          </a:p>
          <a:p>
            <a:pPr marL="0" indent="0">
              <a:buNone/>
            </a:pPr>
            <a:r>
              <a:rPr lang="en-US" dirty="0"/>
              <a:t>   Chrome Documentation: </a:t>
            </a:r>
            <a:r>
              <a:rPr lang="en-US" dirty="0">
                <a:ea typeface="+mn-lt"/>
                <a:cs typeface="+mn-lt"/>
              </a:rPr>
              <a:t>https://developer.chrome.com/docs/devtools/</a:t>
            </a:r>
            <a:endParaRPr lang="en-US" dirty="0"/>
          </a:p>
        </p:txBody>
      </p:sp>
      <p:pic>
        <p:nvPicPr>
          <p:cNvPr id="4" name="Picture 3" descr="A black rectangular sign with white text&#10;&#10;Description automatically generated">
            <a:extLst>
              <a:ext uri="{FF2B5EF4-FFF2-40B4-BE49-F238E27FC236}">
                <a16:creationId xmlns:a16="http://schemas.microsoft.com/office/drawing/2014/main" id="{86070423-B91E-06EC-F3E1-545183261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441" y="1908681"/>
            <a:ext cx="1933575" cy="13223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48676ED-8512-7123-9B20-9D37FC327D51}"/>
                  </a:ext>
                </a:extLst>
              </p14:cNvPr>
              <p14:cNvContentPartPr/>
              <p14:nvPr/>
            </p14:nvContentPartPr>
            <p14:xfrm>
              <a:off x="759579" y="-252189"/>
              <a:ext cx="8373" cy="8373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48676ED-8512-7123-9B20-9D37FC327D5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9302" y="-670839"/>
                <a:ext cx="837300" cy="8373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Arrow: Right 13">
            <a:extLst>
              <a:ext uri="{FF2B5EF4-FFF2-40B4-BE49-F238E27FC236}">
                <a16:creationId xmlns:a16="http://schemas.microsoft.com/office/drawing/2014/main" id="{D6D123BA-BA65-0F89-5ABF-8C78B69F9656}"/>
              </a:ext>
            </a:extLst>
          </p:cNvPr>
          <p:cNvSpPr/>
          <p:nvPr/>
        </p:nvSpPr>
        <p:spPr>
          <a:xfrm>
            <a:off x="9303098" y="2796790"/>
            <a:ext cx="502417" cy="3516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2803F42-8A9E-5003-6BF8-A6B089E6E0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7764" y="4141386"/>
            <a:ext cx="1438275" cy="266700"/>
          </a:xfrm>
          <a:prstGeom prst="rect">
            <a:avLst/>
          </a:prstGeom>
        </p:spPr>
      </p:pic>
      <p:sp>
        <p:nvSpPr>
          <p:cNvPr id="17" name="Arrow: Down 16">
            <a:extLst>
              <a:ext uri="{FF2B5EF4-FFF2-40B4-BE49-F238E27FC236}">
                <a16:creationId xmlns:a16="http://schemas.microsoft.com/office/drawing/2014/main" id="{14975137-9B23-82B7-C963-F3D3764B6BA8}"/>
              </a:ext>
            </a:extLst>
          </p:cNvPr>
          <p:cNvSpPr/>
          <p:nvPr/>
        </p:nvSpPr>
        <p:spPr>
          <a:xfrm>
            <a:off x="5895032" y="3684396"/>
            <a:ext cx="242835" cy="4270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67102C5-1ED9-276C-CAAE-2CD172BF15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0"/>
            <a:ext cx="12192000" cy="25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50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AC784-4332-3852-F7A1-C8709018C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174" y="-183079"/>
            <a:ext cx="6035040" cy="1529932"/>
          </a:xfrm>
        </p:spPr>
        <p:txBody>
          <a:bodyPr anchor="b">
            <a:normAutofit/>
          </a:bodyPr>
          <a:lstStyle/>
          <a:p>
            <a:r>
              <a:rPr lang="en-US" sz="3200" dirty="0" err="1"/>
              <a:t>DevTools</a:t>
            </a:r>
            <a:r>
              <a:rPr lang="en-US" sz="3200" dirty="0"/>
              <a:t>: Layout</a:t>
            </a:r>
          </a:p>
        </p:txBody>
      </p:sp>
      <p:pic>
        <p:nvPicPr>
          <p:cNvPr id="3" name="Content Placeholder 2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E252EBA6-B5A3-8D7D-D410-7A21129AF1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4" y="1914112"/>
            <a:ext cx="12189655" cy="494607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91DA83-ED5F-8B7B-3E21-24157D065101}"/>
              </a:ext>
            </a:extLst>
          </p:cNvPr>
          <p:cNvSpPr txBox="1"/>
          <p:nvPr/>
        </p:nvSpPr>
        <p:spPr>
          <a:xfrm>
            <a:off x="443801" y="1440263"/>
            <a:ext cx="57024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Most values seen here are editable or inspectable</a:t>
            </a:r>
          </a:p>
        </p:txBody>
      </p:sp>
    </p:spTree>
    <p:extLst>
      <p:ext uri="{BB962C8B-B14F-4D97-AF65-F5344CB8AC3E}">
        <p14:creationId xmlns:p14="http://schemas.microsoft.com/office/powerpoint/2010/main" val="40157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32499-055E-19A4-D61E-E9F37C7B9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87" y="-166919"/>
            <a:ext cx="9956747" cy="1438780"/>
          </a:xfrm>
        </p:spPr>
        <p:txBody>
          <a:bodyPr/>
          <a:lstStyle/>
          <a:p>
            <a:r>
              <a:rPr lang="en-US" sz="3200" dirty="0" err="1"/>
              <a:t>DevTools</a:t>
            </a:r>
            <a:r>
              <a:rPr lang="en-US" sz="3200" dirty="0"/>
              <a:t>: Layout: Flexbox Debugging</a:t>
            </a:r>
          </a:p>
        </p:txBody>
      </p:sp>
      <p:pic>
        <p:nvPicPr>
          <p:cNvPr id="4" name="Content Placeholder 3" descr="A screenshot of a website&#10;&#10;Description automatically generated">
            <a:extLst>
              <a:ext uri="{FF2B5EF4-FFF2-40B4-BE49-F238E27FC236}">
                <a16:creationId xmlns:a16="http://schemas.microsoft.com/office/drawing/2014/main" id="{8010AD60-2D49-C874-02E6-3DFC1F020F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" y="1534223"/>
            <a:ext cx="8289203" cy="4593828"/>
          </a:xfr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2E7CD24-6671-EDED-DE18-312542937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652" y="1538790"/>
            <a:ext cx="3654592" cy="458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863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F8CBB-431E-0270-8530-984D61020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508" y="554"/>
            <a:ext cx="9956747" cy="1438780"/>
          </a:xfrm>
        </p:spPr>
        <p:txBody>
          <a:bodyPr/>
          <a:lstStyle/>
          <a:p>
            <a:r>
              <a:rPr lang="en-US" sz="3200" dirty="0"/>
              <a:t>Remote 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88A44-651E-D3B4-D318-206A302B7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Placeholder Slide – investigating at time of writing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0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08DC7-C578-EF03-F788-4CD1E09A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68" y="766636"/>
            <a:ext cx="5090558" cy="1510628"/>
          </a:xfrm>
        </p:spPr>
        <p:txBody>
          <a:bodyPr/>
          <a:lstStyle/>
          <a:p>
            <a:r>
              <a:rPr lang="en-US" dirty="0" err="1"/>
              <a:t>DevTools</a:t>
            </a:r>
            <a:r>
              <a:rPr lang="en-US" dirty="0"/>
              <a:t> (Chrome): Lighthouse Audits</a:t>
            </a:r>
          </a:p>
        </p:txBody>
      </p:sp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65776EF2-4A23-1566-CF1C-3A7F0CB2D6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9746" y="-1710"/>
            <a:ext cx="6159754" cy="6858872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8CAF05-6937-5F3D-35D7-90C887BC5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5444219" cy="37425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Accessibility and Performance audits</a:t>
            </a:r>
          </a:p>
          <a:p>
            <a:endParaRPr lang="en-US" dirty="0"/>
          </a:p>
          <a:p>
            <a:r>
              <a:rPr lang="en-US" dirty="0"/>
              <a:t>Often web and navigation-focused, but can identify antipatterns, excess </a:t>
            </a:r>
            <a:r>
              <a:rPr lang="en-US" dirty="0" err="1"/>
              <a:t>Javascript</a:t>
            </a:r>
            <a:r>
              <a:rPr lang="en-US" dirty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631032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08DC7-C578-EF03-F788-4CD1E09A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68" y="766636"/>
            <a:ext cx="5090558" cy="1510628"/>
          </a:xfrm>
        </p:spPr>
        <p:txBody>
          <a:bodyPr/>
          <a:lstStyle/>
          <a:p>
            <a:r>
              <a:rPr lang="en-US" dirty="0" err="1"/>
              <a:t>DevTools</a:t>
            </a:r>
            <a:r>
              <a:rPr lang="en-US" dirty="0"/>
              <a:t> (</a:t>
            </a:r>
            <a:r>
              <a:rPr lang="en-US" dirty="0" err="1"/>
              <a:t>Chromiums</a:t>
            </a:r>
            <a:r>
              <a:rPr lang="en-US" dirty="0"/>
              <a:t>): Command Palette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8CAF05-6937-5F3D-35D7-90C887BC5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953" y="2277264"/>
            <a:ext cx="5444219" cy="37425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Ctrl/</a:t>
            </a:r>
            <a:r>
              <a:rPr lang="en-US" dirty="0" err="1"/>
              <a:t>Cmd</a:t>
            </a:r>
            <a:r>
              <a:rPr lang="en-US" dirty="0"/>
              <a:t> + Shift + P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Example: Enable FPS overlay</a:t>
            </a:r>
          </a:p>
          <a:p>
            <a:endParaRPr lang="en-US" dirty="0"/>
          </a:p>
          <a:p>
            <a:r>
              <a:rPr lang="en-US" dirty="0"/>
              <a:t>Example: Take full/region/node screenshot</a:t>
            </a:r>
          </a:p>
          <a:p>
            <a:r>
              <a:rPr lang="en-US" dirty="0"/>
              <a:t> 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D371D796-68F9-1F87-E5DA-CCAD159F12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2168" y="653304"/>
            <a:ext cx="4781550" cy="3238500"/>
          </a:xfrm>
        </p:spPr>
      </p:pic>
      <p:pic>
        <p:nvPicPr>
          <p:cNvPr id="8" name="Picture 7" descr="A screen shot of a computer&#10;&#10;Description automatically generated">
            <a:extLst>
              <a:ext uri="{FF2B5EF4-FFF2-40B4-BE49-F238E27FC236}">
                <a16:creationId xmlns:a16="http://schemas.microsoft.com/office/drawing/2014/main" id="{918C2E6A-C429-F50A-42B3-D6E2DCD98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872" y="4340888"/>
            <a:ext cx="180975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24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08DC7-C578-EF03-F788-4CD1E09A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68" y="766636"/>
            <a:ext cx="11529876" cy="1510628"/>
          </a:xfrm>
        </p:spPr>
        <p:txBody>
          <a:bodyPr/>
          <a:lstStyle/>
          <a:p>
            <a:r>
              <a:rPr lang="en-US" dirty="0"/>
              <a:t>Memory:  Plot Memory Usage, Diff Heap Snapshots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290A14-F367-51B0-97B5-744F67954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D2CFBCB3-5580-9783-DCF6-4B6CD9A7C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74" y="2161106"/>
            <a:ext cx="12192000" cy="253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64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08DC7-C578-EF03-F788-4CD1E09A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68" y="766636"/>
            <a:ext cx="11529876" cy="1510628"/>
          </a:xfrm>
        </p:spPr>
        <p:txBody>
          <a:bodyPr/>
          <a:lstStyle/>
          <a:p>
            <a:r>
              <a:rPr lang="en-US" dirty="0"/>
              <a:t>Timeline:  Resource Usage 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CC4DCF4-A8EA-D497-30B6-CAC793A8E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431" y="1398395"/>
            <a:ext cx="7545181" cy="545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56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08DC7-C578-EF03-F788-4CD1E09A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68" y="766636"/>
            <a:ext cx="11529876" cy="1510628"/>
          </a:xfrm>
        </p:spPr>
        <p:txBody>
          <a:bodyPr/>
          <a:lstStyle/>
          <a:p>
            <a:r>
              <a:rPr lang="en-US" dirty="0"/>
              <a:t>Timeline:  Frame Timing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E6D7A6-39DC-433F-679C-285DD5233AB8}"/>
              </a:ext>
            </a:extLst>
          </p:cNvPr>
          <p:cNvSpPr txBox="1"/>
          <p:nvPr/>
        </p:nvSpPr>
        <p:spPr>
          <a:xfrm>
            <a:off x="267955" y="6389077"/>
            <a:ext cx="1147186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Note: I'm more familiar with the Chromium view, see </a:t>
            </a:r>
            <a:r>
              <a:rPr lang="en-US" dirty="0">
                <a:ea typeface="+mn-lt"/>
                <a:cs typeface="+mn-lt"/>
                <a:hlinkClick r:id="rId2"/>
              </a:rPr>
              <a:t>https://www.youtube.com/watch?v=3_5DKEx72qk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 dirty="0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8C6B8503-65B9-49F1-D9F6-7BAE31C4E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231" y="1312095"/>
            <a:ext cx="9227318" cy="49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23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08DC7-C578-EF03-F788-4CD1E09A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68" y="766636"/>
            <a:ext cx="11529876" cy="1510628"/>
          </a:xfrm>
        </p:spPr>
        <p:txBody>
          <a:bodyPr/>
          <a:lstStyle/>
          <a:p>
            <a:r>
              <a:rPr lang="en-US" dirty="0"/>
              <a:t>Simulating slow machine / overhead (</a:t>
            </a:r>
            <a:r>
              <a:rPr lang="en-US" dirty="0" err="1"/>
              <a:t>Chromiums</a:t>
            </a:r>
            <a:r>
              <a:rPr lang="en-US" dirty="0"/>
              <a:t>)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34366B4-29A3-75F2-4C94-CEE7AAD0A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7" y="2371725"/>
            <a:ext cx="290512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69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AC282-8A70-F729-4FE2-247934793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508" y="-259028"/>
            <a:ext cx="9956747" cy="1438780"/>
          </a:xfrm>
        </p:spPr>
        <p:txBody>
          <a:bodyPr/>
          <a:lstStyle/>
          <a:p>
            <a:r>
              <a:rPr lang="en-US" sz="3200" dirty="0">
                <a:latin typeface="Consolas"/>
              </a:rPr>
              <a:t>console </a:t>
            </a:r>
            <a:r>
              <a:rPr lang="en-US" sz="3000" dirty="0">
                <a:latin typeface="Neue Haas Grotesk Text Pro"/>
              </a:rPr>
              <a:t>beyond </a:t>
            </a:r>
            <a:r>
              <a:rPr lang="en-US" sz="3200" dirty="0">
                <a:latin typeface="Consolas"/>
              </a:rPr>
              <a:t>console.log()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64DE4-7ECA-7637-99D4-3241FF0D0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  <a:hlinkClick r:id="rId2"/>
              </a:rPr>
              <a:t>https://developer.mozilla.org/en-US/docs/Web/API/Console_API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400" dirty="0">
                <a:hlinkClick r:id="rId3"/>
              </a:rPr>
              <a:t>https://developer.apple.com/library/archive/documentation/AppleApplications/Conceptual/Safari_Developer_Guide/Console/Console.html</a:t>
            </a:r>
          </a:p>
          <a:p>
            <a:pPr marL="0" indent="0">
              <a:buNone/>
            </a:pPr>
            <a:r>
              <a:rPr lang="en-US" dirty="0"/>
              <a:t>group() - indent messages</a:t>
            </a:r>
          </a:p>
          <a:p>
            <a:pPr marL="0" indent="0">
              <a:buNone/>
            </a:pPr>
            <a:r>
              <a:rPr lang="en-US" dirty="0"/>
              <a:t>.count("thing happened") </a:t>
            </a:r>
          </a:p>
          <a:p>
            <a:pPr marL="0" indent="0">
              <a:buNone/>
            </a:pPr>
            <a:r>
              <a:rPr lang="en-US" dirty="0"/>
              <a:t>.time(label)</a:t>
            </a:r>
            <a:br>
              <a:rPr lang="en-US" dirty="0"/>
            </a:br>
            <a:r>
              <a:rPr lang="en-US" dirty="0"/>
              <a:t>.</a:t>
            </a:r>
            <a:r>
              <a:rPr lang="en-US" dirty="0" err="1"/>
              <a:t>timeStamp</a:t>
            </a:r>
            <a:r>
              <a:rPr lang="en-US" dirty="0"/>
              <a:t>("something else happened")</a:t>
            </a:r>
          </a:p>
          <a:p>
            <a:pPr marL="0" indent="0">
              <a:buNone/>
            </a:pPr>
            <a:r>
              <a:rPr lang="en-US" dirty="0"/>
              <a:t>.profile() and .</a:t>
            </a:r>
            <a:r>
              <a:rPr lang="en-US" dirty="0" err="1"/>
              <a:t>profileEnd</a:t>
            </a:r>
            <a:r>
              <a:rPr lang="en-US" dirty="0"/>
              <a:t>()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547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F69BA-D97C-386F-01AA-43ECF1122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508" y="-233908"/>
            <a:ext cx="9956747" cy="1438780"/>
          </a:xfrm>
        </p:spPr>
        <p:txBody>
          <a:bodyPr/>
          <a:lstStyle/>
          <a:p>
            <a:r>
              <a:rPr lang="en-US" sz="3200" dirty="0" err="1"/>
              <a:t>DevTools</a:t>
            </a:r>
            <a:r>
              <a:rPr lang="en-US" sz="3200" dirty="0"/>
              <a:t>: 4 characters or fewer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9A1E4-D63E-D547-0ACE-E2D1E866D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$0 contains the last selected element. $1, $2, ... are the last N selected nodes.</a:t>
            </a:r>
          </a:p>
          <a:p>
            <a:r>
              <a:rPr lang="en-US" sz="1600" dirty="0">
                <a:latin typeface="Consolas"/>
              </a:rPr>
              <a:t>$_ </a:t>
            </a:r>
            <a:r>
              <a:rPr lang="en-US" dirty="0">
                <a:latin typeface="Neue Haas Grotesk Text Pro"/>
              </a:rPr>
              <a:t>contains previous console output</a:t>
            </a:r>
          </a:p>
          <a:p>
            <a:r>
              <a:rPr lang="en-US" dirty="0"/>
              <a:t>$(</a:t>
            </a:r>
            <a:r>
              <a:rPr lang="en-US" i="1" dirty="0"/>
              <a:t>selector</a:t>
            </a:r>
            <a:r>
              <a:rPr lang="en-US" dirty="0"/>
              <a:t>) aliases </a:t>
            </a:r>
            <a:r>
              <a:rPr lang="en-US" dirty="0" err="1">
                <a:latin typeface="Consolas"/>
              </a:rPr>
              <a:t>document.querySelector</a:t>
            </a:r>
            <a:r>
              <a:rPr lang="en-US" dirty="0">
                <a:latin typeface="Consolas"/>
              </a:rPr>
              <a:t>() </a:t>
            </a:r>
            <a:br>
              <a:rPr lang="en-US" dirty="0">
                <a:latin typeface="Consolas"/>
              </a:rPr>
            </a:br>
            <a:r>
              <a:rPr lang="en-US" dirty="0"/>
              <a:t>$$(</a:t>
            </a:r>
            <a:r>
              <a:rPr lang="en-US" i="1" dirty="0"/>
              <a:t>selector</a:t>
            </a:r>
            <a:r>
              <a:rPr lang="en-US" dirty="0"/>
              <a:t>) aliases </a:t>
            </a:r>
            <a:r>
              <a:rPr lang="en-US" dirty="0" err="1">
                <a:latin typeface="Consolas"/>
              </a:rPr>
              <a:t>querySelectorAll</a:t>
            </a:r>
            <a:r>
              <a:rPr lang="en-US" dirty="0">
                <a:latin typeface="Consolas"/>
              </a:rPr>
              <a:t>()</a:t>
            </a:r>
            <a:endParaRPr lang="en-US">
              <a:latin typeface="Consola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Consolas"/>
              </a:rPr>
              <a:t>Uses: $('#</a:t>
            </a:r>
            <a:r>
              <a:rPr lang="en-US" dirty="0" err="1">
                <a:latin typeface="Consolas"/>
              </a:rPr>
              <a:t>myElement</a:t>
            </a:r>
            <a:r>
              <a:rPr lang="en-US" dirty="0">
                <a:latin typeface="Consolas"/>
              </a:rPr>
              <a:t>'), $$("</a:t>
            </a:r>
            <a:r>
              <a:rPr lang="en-US" dirty="0" err="1">
                <a:latin typeface="Consolas"/>
              </a:rPr>
              <a:t>div.panel</a:t>
            </a:r>
            <a:r>
              <a:rPr lang="en-US" dirty="0">
                <a:latin typeface="Consolas"/>
              </a:rPr>
              <a:t> &gt; indicator-led[blinking='1']") </a:t>
            </a:r>
          </a:p>
          <a:p>
            <a:r>
              <a:rPr lang="en-US" dirty="0" err="1">
                <a:latin typeface="Consolas"/>
              </a:rPr>
              <a:t>dir</a:t>
            </a:r>
            <a:r>
              <a:rPr lang="en-US" dirty="0"/>
              <a:t>(object) lists an object's properties</a:t>
            </a:r>
          </a:p>
          <a:p>
            <a:r>
              <a:rPr lang="en-US" dirty="0">
                <a:latin typeface="Consolas"/>
              </a:rPr>
              <a:t>copy(foo)</a:t>
            </a:r>
            <a:r>
              <a:rPr lang="en-US" dirty="0"/>
              <a:t> -- places value of </a:t>
            </a:r>
            <a:r>
              <a:rPr lang="en-US" i="1" dirty="0"/>
              <a:t>foo</a:t>
            </a:r>
            <a:r>
              <a:rPr lang="en-US" dirty="0"/>
              <a:t> on clipboard.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tip: send last output to clipboard with </a:t>
            </a:r>
            <a:r>
              <a:rPr lang="en-US" dirty="0">
                <a:latin typeface="Consolas"/>
              </a:rPr>
              <a:t>copy($_)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B45FD2-169B-BB15-06ED-CEE9C3674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475" y="2444838"/>
            <a:ext cx="242887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31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B073C-7103-9CC3-889B-E7A072EE3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508" y="-108303"/>
            <a:ext cx="9956747" cy="1438780"/>
          </a:xfrm>
        </p:spPr>
        <p:txBody>
          <a:bodyPr>
            <a:normAutofit/>
          </a:bodyPr>
          <a:lstStyle/>
          <a:p>
            <a:r>
              <a:rPr lang="en-US" sz="3200" dirty="0"/>
              <a:t>Thank You!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CB2CD-903F-7650-026F-0DB1D7353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Notes, Slides, Example Elements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hlinkClick r:id="rId2"/>
              </a:rPr>
              <a:t>https://github.com/tskare/adc24</a:t>
            </a:r>
            <a:endParaRPr lang="en-US"/>
          </a:p>
          <a:p>
            <a:endParaRPr lang="en-US" dirty="0"/>
          </a:p>
          <a:p>
            <a:r>
              <a:rPr lang="en-US" dirty="0"/>
              <a:t>Questions, comments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travisskare@gmail.com / travissk@ccrma.stanford.edu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273591"/>
      </p:ext>
    </p:extLst>
  </p:cSld>
  <p:clrMapOvr>
    <a:masterClrMapping/>
  </p:clrMapOvr>
</p:sld>
</file>

<file path=ppt/theme/theme1.xml><?xml version="1.0" encoding="utf-8"?>
<a:theme xmlns:a="http://schemas.openxmlformats.org/drawingml/2006/main" name="DylanVTI">
  <a:themeElements>
    <a:clrScheme name="DylanVTI">
      <a:dk1>
        <a:sysClr val="windowText" lastClr="000000"/>
      </a:dk1>
      <a:lt1>
        <a:sysClr val="window" lastClr="FFFFFF"/>
      </a:lt1>
      <a:dk2>
        <a:srgbClr val="1A1A33"/>
      </a:dk2>
      <a:lt2>
        <a:srgbClr val="EEFFE3"/>
      </a:lt2>
      <a:accent1>
        <a:srgbClr val="5C40EF"/>
      </a:accent1>
      <a:accent2>
        <a:srgbClr val="B8A0F8"/>
      </a:accent2>
      <a:accent3>
        <a:srgbClr val="00C777"/>
      </a:accent3>
      <a:accent4>
        <a:srgbClr val="005A66"/>
      </a:accent4>
      <a:accent5>
        <a:srgbClr val="9956EA"/>
      </a:accent5>
      <a:accent6>
        <a:srgbClr val="9BBB25"/>
      </a:accent6>
      <a:hlink>
        <a:srgbClr val="674CF0"/>
      </a:hlink>
      <a:folHlink>
        <a:srgbClr val="B53699"/>
      </a:folHlink>
    </a:clrScheme>
    <a:fontScheme name="DylanVTI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Dylan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ylanVTI" id="{CD0E21EA-FD0B-4FCD-9D95-B274E3CB7535}" vid="{F2F2D961-94DA-46D9-ABD7-77D6D5FB2C2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DylanVTI</vt:lpstr>
      <vt:lpstr>Frontend Dev Strategies for Plugin UI</vt:lpstr>
      <vt:lpstr>Introduction and Background</vt:lpstr>
      <vt:lpstr>Massive Amount of Available Resources</vt:lpstr>
      <vt:lpstr>Growing Amount of JUCE-Specific Resources</vt:lpstr>
      <vt:lpstr>Interactive Resource Example:  Learn Flexbox</vt:lpstr>
      <vt:lpstr>Many Frameworks, Libraries, Tools</vt:lpstr>
      <vt:lpstr>Web Components</vt:lpstr>
      <vt:lpstr>Testability</vt:lpstr>
      <vt:lpstr>Storybook (and similar) for Widget Development</vt:lpstr>
      <vt:lpstr>DevTools</vt:lpstr>
      <vt:lpstr>DevTools: Layout</vt:lpstr>
      <vt:lpstr>DevTools: Layout: Flexbox Debugging</vt:lpstr>
      <vt:lpstr>Remote Debugging</vt:lpstr>
      <vt:lpstr>DevTools (Chrome): Lighthouse Audits</vt:lpstr>
      <vt:lpstr>DevTools (Chromiums): Command Palette </vt:lpstr>
      <vt:lpstr>Memory:  Plot Memory Usage, Diff Heap Snapshots</vt:lpstr>
      <vt:lpstr>Timeline:  Resource Usage </vt:lpstr>
      <vt:lpstr>Timeline:  Frame Timing</vt:lpstr>
      <vt:lpstr>Simulating slow machine / overhead (Chromiums)</vt:lpstr>
      <vt:lpstr>console beyond console.log()</vt:lpstr>
      <vt:lpstr>DevTools: 4 characters or fewer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783</cp:revision>
  <dcterms:created xsi:type="dcterms:W3CDTF">2024-09-22T14:16:27Z</dcterms:created>
  <dcterms:modified xsi:type="dcterms:W3CDTF">2024-10-29T03:14:54Z</dcterms:modified>
</cp:coreProperties>
</file>