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2"/>
  </p:notesMasterIdLst>
  <p:sldIdLst>
    <p:sldId id="256" r:id="rId2"/>
    <p:sldId id="257" r:id="rId3"/>
    <p:sldId id="259" r:id="rId4"/>
    <p:sldId id="261" r:id="rId5"/>
    <p:sldId id="260" r:id="rId6"/>
    <p:sldId id="258" r:id="rId7"/>
    <p:sldId id="326" r:id="rId8"/>
    <p:sldId id="327" r:id="rId9"/>
    <p:sldId id="328" r:id="rId10"/>
    <p:sldId id="329" r:id="rId11"/>
    <p:sldId id="262" r:id="rId12"/>
    <p:sldId id="325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1" r:id="rId26"/>
    <p:sldId id="276" r:id="rId27"/>
    <p:sldId id="278" r:id="rId28"/>
    <p:sldId id="280" r:id="rId29"/>
    <p:sldId id="279" r:id="rId30"/>
    <p:sldId id="282" r:id="rId31"/>
    <p:sldId id="283" r:id="rId32"/>
    <p:sldId id="285" r:id="rId33"/>
    <p:sldId id="284" r:id="rId34"/>
    <p:sldId id="286" r:id="rId35"/>
    <p:sldId id="287" r:id="rId36"/>
    <p:sldId id="292" r:id="rId37"/>
    <p:sldId id="291" r:id="rId38"/>
    <p:sldId id="289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7" r:id="rId53"/>
    <p:sldId id="306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3" r:id="rId69"/>
    <p:sldId id="322" r:id="rId70"/>
    <p:sldId id="324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848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4"/>
    <p:restoredTop sz="81905"/>
  </p:normalViewPr>
  <p:slideViewPr>
    <p:cSldViewPr snapToGrid="0" snapToObjects="1">
      <p:cViewPr varScale="1">
        <p:scale>
          <a:sx n="104" d="100"/>
          <a:sy n="104" d="100"/>
        </p:scale>
        <p:origin x="1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B093B-5A98-8B4C-B803-7FD42E5D85D3}" type="datetimeFigureOut">
              <a:rPr lang="en-US" smtClean="0"/>
              <a:t>12/6/24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DF9A8-345A-144C-A1F6-E06A83371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5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3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55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74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76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3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17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7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33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8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53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26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3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72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21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32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09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5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79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72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82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392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60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77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14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10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782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794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3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36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39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867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028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797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445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22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731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258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625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950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413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321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72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934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270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433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11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49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2632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178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226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395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985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319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675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285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016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317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858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DF9A8-345A-144C-A1F6-E06A8337148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5BD1E-1198-3147-96E8-F9056F43B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0" i="0">
                <a:solidFill>
                  <a:srgbClr val="323232"/>
                </a:solidFill>
                <a:latin typeface="PP Neue Montreal Medium" pitchFamily="2" charset="77"/>
                <a:ea typeface="PP Neue Montreal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B36D15-DF81-DA47-81F4-0443176A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23232"/>
                </a:solidFill>
                <a:latin typeface="PP Neue Montreal Book" pitchFamily="2" charset="77"/>
                <a:ea typeface="PP Neue Montreal Book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DD5EE2-5CC0-E147-ABA9-7BEF71E85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32573" y="63390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52345B-9C3C-B744-83CF-97A20F632B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73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1791CB-3213-5F43-A93F-3192CD1AA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0314C9-0902-BD48-BC9B-353C47A4B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216" y="132537"/>
            <a:ext cx="9144000" cy="826921"/>
          </a:xfrm>
          <a:prstGeom prst="rect">
            <a:avLst/>
          </a:prstGeom>
        </p:spPr>
        <p:txBody>
          <a:bodyPr anchor="b"/>
          <a:lstStyle>
            <a:lvl1pPr algn="l">
              <a:defRPr sz="4000" b="0" i="0">
                <a:solidFill>
                  <a:srgbClr val="323232"/>
                </a:solidFill>
                <a:latin typeface="PP Neue Montreal Medium" pitchFamily="2" charset="77"/>
                <a:ea typeface="PP Neue Montreal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9844-6DAD-2347-B4B9-46164C393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ABB2-96DD-0343-83B8-C97815291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6168F-ECB3-6A4B-8128-59808919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3C8B4-5B89-0041-AD4B-16383A211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A3709-E393-9E4E-BD82-2DD9E6C8C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32573" y="63390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52345B-9C3C-B744-83CF-97A20F632B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1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49F9A-0537-E845-AFFA-CBC959575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0A070-9226-3B47-A29E-654A5B813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3D48-61EB-C740-AAB7-EAC9CC33F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60AA8-59F6-614F-A86E-F3CDCB7A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E8F19-8201-FA48-AD37-3C1309FA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9B179-ACE7-5042-955E-FA4B62E1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B5E9-AEFC-B347-A8CF-50E5F519C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B24AF-11C7-D341-A5C8-510B6BF8F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904EC-D7DD-B047-83E6-8F8C6F875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1F33FA-2AA4-544D-8253-8D8A3481F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BCA5F7-2C81-1845-A3F5-6C6D48C9C4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7AAEE3-C9FD-AE4F-9EBD-84B7C21F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0952E0-D1B6-AE46-88C0-236380194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76AEB9-8056-AE48-B5ED-D7C932E6C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2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D0CF-A609-3743-A486-4F2B2C51E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95E41-091D-804A-947D-48EB2AAD3D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94DE7-8B90-BF49-A394-D56524F9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CAF70-A5D6-3144-90DA-255BE43C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5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ACA086-4804-DE44-AF93-A62B932DFA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B2FBD-C769-CF46-BF18-06891CE63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DECFD-7E9C-EC48-9BE6-6D1B9513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92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E8DA-D939-C64F-B08D-884B5EB8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F1426-7E36-E344-B1B2-0EE9B9F32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6BBC4-A2E0-6E4F-BE3C-558158D3C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53AED-C8B1-BC41-85F5-740EDBA9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A63AF-458B-CD4F-9F79-CF7862DC7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60748E-BC0E-C14F-9D4C-23DF9D00E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0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BBCF-DA09-664A-87C3-07D9051B2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08D1D6-90EC-2E47-AB64-053EB3CC6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F241F-A4A3-DC48-9E76-4E044F22B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01E33-1675-7E44-AACF-75B0197FE4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8214D-4638-374F-899D-EC38E0D63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082D9-ECDA-424D-B5F4-DC63600A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77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DA94-54DD-B745-8F5F-B3CAF786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4A1D6-D849-BC4B-9D39-90A165B34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086F5-16B1-4044-8D87-8CBBFDBC7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396D4-E7BD-7B42-A2BC-F02DE1C1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28304-3A4B-0A49-BC35-1CD65475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7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3580C7-CCBF-1941-BB6D-4CF8E10312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CE783-8124-374D-B75A-C88BF6911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D9A6C-51C6-504E-91D2-DB74CDD1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6F4D0-5883-9142-AC32-EDFB4822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36433-79D9-BE4F-8AEA-676EE5F5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6650" y="6360338"/>
            <a:ext cx="2743200" cy="365125"/>
          </a:xfrm>
          <a:prstGeom prst="rect">
            <a:avLst/>
          </a:prstGeom>
        </p:spPr>
        <p:txBody>
          <a:bodyPr/>
          <a:lstStyle/>
          <a:p>
            <a:fld id="{AA52345B-9C3C-B744-83CF-97A20F632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1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1F7729-3F4F-724B-9C0F-1A09A742CA26}"/>
              </a:ext>
            </a:extLst>
          </p:cNvPr>
          <p:cNvSpPr/>
          <p:nvPr userDrawn="1"/>
        </p:nvSpPr>
        <p:spPr>
          <a:xfrm>
            <a:off x="0" y="6227804"/>
            <a:ext cx="12192000" cy="630195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F4F5B-58B6-C84A-8624-D65A46644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16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ABEF39-6445-0249-B4C2-64BB71D5A67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95001" y="6408787"/>
            <a:ext cx="2951848" cy="2682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0F0288-B650-6645-9A51-428EE7599CD6}"/>
              </a:ext>
            </a:extLst>
          </p:cNvPr>
          <p:cNvSpPr txBox="1"/>
          <p:nvPr userDrawn="1"/>
        </p:nvSpPr>
        <p:spPr>
          <a:xfrm>
            <a:off x="110059" y="6347510"/>
            <a:ext cx="50532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 dirty="0">
                <a:solidFill>
                  <a:schemeClr val="bg1"/>
                </a:solidFill>
                <a:latin typeface="PP Neue Montreal Medium" pitchFamily="2" charset="77"/>
                <a:ea typeface="PP Neue Montreal Medium" pitchFamily="2" charset="77"/>
              </a:rPr>
              <a:t>Audio Developer Conference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8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323232"/>
          </a:solidFill>
          <a:latin typeface="PP Neue Montreal Medium" pitchFamily="2" charset="77"/>
          <a:ea typeface="PP Neue Montreal Medium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rgbClr val="323232"/>
          </a:solidFill>
          <a:latin typeface="PP Neue Montreal" pitchFamily="2" charset="77"/>
          <a:ea typeface="PP Neue Montreal" pitchFamily="2" charset="7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rgbClr val="323232"/>
          </a:solidFill>
          <a:latin typeface="PP Neue Montreal" pitchFamily="2" charset="77"/>
          <a:ea typeface="PP Neue Montreal" pitchFamily="2" charset="7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rgbClr val="323232"/>
          </a:solidFill>
          <a:latin typeface="PP Neue Montreal" pitchFamily="2" charset="77"/>
          <a:ea typeface="PP Neue Montreal" pitchFamily="2" charset="7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rgbClr val="323232"/>
          </a:solidFill>
          <a:latin typeface="PP Neue Montreal" pitchFamily="2" charset="77"/>
          <a:ea typeface="PP Neue Montreal" pitchFamily="2" charset="7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rgbClr val="323232"/>
          </a:solidFill>
          <a:latin typeface="PP Neue Montreal" pitchFamily="2" charset="77"/>
          <a:ea typeface="PP Neue Montreal" pitchFamily="2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olivier-petit-9104b210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elonsoftware.com/2002/11/11/the-law-of-leaky-abstractions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docker.com/compose/" TargetMode="External"/><Relationship Id="rId5" Type="http://schemas.openxmlformats.org/officeDocument/2006/relationships/hyperlink" Target="https://www.youtube.com/watch?v=YFl2mCHdv24" TargetMode="External"/><Relationship Id="rId4" Type="http://schemas.openxmlformats.org/officeDocument/2006/relationships/hyperlink" Target="https://www.youtube.com/watch?v=-YnMr1lj4Z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96C7F-8394-A440-9E21-2000F00A30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57E4D-6482-9A4F-9F54-5570C6AF3D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green background with white text&#10;&#10;Description automatically generated">
            <a:extLst>
              <a:ext uri="{FF2B5EF4-FFF2-40B4-BE49-F238E27FC236}">
                <a16:creationId xmlns:a16="http://schemas.microsoft.com/office/drawing/2014/main" id="{C910509A-BC2F-EC42-9EAD-188166E7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9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6EB75C-4D05-944D-9A91-63943F93D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Olivier Petit - </a:t>
            </a:r>
            <a:r>
              <a:rPr lang="en-US" dirty="0">
                <a:hlinkClick r:id="rId3"/>
              </a:rPr>
              <a:t>https://www.linkedin.com/in/olivier-petit-9104b210a/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8492A0-8B4B-5346-9798-48AC18882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216" y="317889"/>
            <a:ext cx="9144000" cy="826921"/>
          </a:xfrm>
        </p:spPr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6" name="Picture 5" descr="A black and gold logo&#10;&#10;Description automatically generated">
            <a:extLst>
              <a:ext uri="{FF2B5EF4-FFF2-40B4-BE49-F238E27FC236}">
                <a16:creationId xmlns:a16="http://schemas.microsoft.com/office/drawing/2014/main" id="{FC430510-8B79-974E-BDB8-15C136F83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450" y="2169319"/>
            <a:ext cx="3205561" cy="34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6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8492A0-8B4B-5346-9798-48AC18882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1026" name="Picture 2" descr="K Series featured image carousel">
            <a:extLst>
              <a:ext uri="{FF2B5EF4-FFF2-40B4-BE49-F238E27FC236}">
                <a16:creationId xmlns:a16="http://schemas.microsoft.com/office/drawing/2014/main" id="{9AD1EAFF-36D1-0147-BCA7-A049A37A9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16" y="1384299"/>
            <a:ext cx="5447382" cy="378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ED37A9-9846-754E-99A4-449A5FF51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405" y="1431271"/>
            <a:ext cx="9144001" cy="416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67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8492A0-8B4B-5346-9798-48AC18882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2050" name="Picture 2" descr="SV – Experiment until perfection - illustration">
            <a:extLst>
              <a:ext uri="{FF2B5EF4-FFF2-40B4-BE49-F238E27FC236}">
                <a16:creationId xmlns:a16="http://schemas.microsoft.com/office/drawing/2014/main" id="{019F0AC6-3719-B445-AB56-BDD82B916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03" y="959458"/>
            <a:ext cx="8293369" cy="499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40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8492A0-8B4B-5346-9798-48AC18882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2052" name="Picture 4" descr="NM – Tuning - illustration">
            <a:extLst>
              <a:ext uri="{FF2B5EF4-FFF2-40B4-BE49-F238E27FC236}">
                <a16:creationId xmlns:a16="http://schemas.microsoft.com/office/drawing/2014/main" id="{5F0254FF-7675-E840-9FD0-D9DECB531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83649"/>
            <a:ext cx="7951916" cy="48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33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05320F-EC7D-8440-BF75-C5C09A542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3749E8F1-656F-8545-B694-AD45A5724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84" y="959458"/>
            <a:ext cx="9144000" cy="5004714"/>
          </a:xfrm>
          <a:prstGeom prst="rect">
            <a:avLst/>
          </a:prstGeom>
        </p:spPr>
      </p:pic>
      <p:pic>
        <p:nvPicPr>
          <p:cNvPr id="4098" name="Picture 2" descr="L-ISA">
            <a:extLst>
              <a:ext uri="{FF2B5EF4-FFF2-40B4-BE49-F238E27FC236}">
                <a16:creationId xmlns:a16="http://schemas.microsoft.com/office/drawing/2014/main" id="{5F2F8CAA-B11E-3E46-848A-E308E877C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67"/>
          <a:stretch/>
        </p:blipFill>
        <p:spPr bwMode="auto">
          <a:xfrm>
            <a:off x="10034716" y="228600"/>
            <a:ext cx="1956321" cy="103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1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5281F9-0E17-DC4D-A2B7-15A431711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5" name="Picture 4" descr="A view of a theater from the ceiling&#10;&#10;Description automatically generated">
            <a:extLst>
              <a:ext uri="{FF2B5EF4-FFF2-40B4-BE49-F238E27FC236}">
                <a16:creationId xmlns:a16="http://schemas.microsoft.com/office/drawing/2014/main" id="{C1FF1DAA-5F4F-7D44-A191-A785C3593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5281F9-0E17-DC4D-A2B7-15A431711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4" name="Picture 3" descr="A basketball game in a stadium&#10;&#10;Description automatically generated">
            <a:extLst>
              <a:ext uri="{FF2B5EF4-FFF2-40B4-BE49-F238E27FC236}">
                <a16:creationId xmlns:a16="http://schemas.microsoft.com/office/drawing/2014/main" id="{146B8B40-FE89-874C-BD20-021FB9DCB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46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5281F9-0E17-DC4D-A2B7-15A431711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4" name="Picture 3" descr="A crowd of people in a concert hall&#10;&#10;Description automatically generated">
            <a:extLst>
              <a:ext uri="{FF2B5EF4-FFF2-40B4-BE49-F238E27FC236}">
                <a16:creationId xmlns:a16="http://schemas.microsoft.com/office/drawing/2014/main" id="{07127AA4-21F4-D04D-9F06-8B6A857B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92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5281F9-0E17-DC4D-A2B7-15A431711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 &amp; L-Acoustics</a:t>
            </a:r>
          </a:p>
        </p:txBody>
      </p:sp>
      <p:pic>
        <p:nvPicPr>
          <p:cNvPr id="4" name="Picture 3" descr="A crowd of people in a concert hall&#10;&#10;Description automatically generated">
            <a:extLst>
              <a:ext uri="{FF2B5EF4-FFF2-40B4-BE49-F238E27FC236}">
                <a16:creationId xmlns:a16="http://schemas.microsoft.com/office/drawing/2014/main" id="{07127AA4-21F4-D04D-9F06-8B6A857B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pic>
        <p:nvPicPr>
          <p:cNvPr id="5" name="Picture 4" descr="A large crowd of people at a concert&#10;&#10;Description automatically generated">
            <a:extLst>
              <a:ext uri="{FF2B5EF4-FFF2-40B4-BE49-F238E27FC236}">
                <a16:creationId xmlns:a16="http://schemas.microsoft.com/office/drawing/2014/main" id="{867B699F-C159-BA4E-BA5F-640BE2DD1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346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3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899E6D-9A86-D540-B931-CA8D48266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Software engineer in London</a:t>
            </a:r>
          </a:p>
          <a:p>
            <a:pPr lvl="1"/>
            <a:r>
              <a:rPr lang="en-US" dirty="0"/>
              <a:t>Product mindset</a:t>
            </a:r>
          </a:p>
          <a:p>
            <a:pPr lvl="1"/>
            <a:r>
              <a:rPr lang="en-US" dirty="0"/>
              <a:t>UX/UI</a:t>
            </a:r>
          </a:p>
          <a:p>
            <a:pPr lvl="1"/>
            <a:r>
              <a:rPr lang="en-US" dirty="0"/>
              <a:t>DSP</a:t>
            </a:r>
          </a:p>
          <a:p>
            <a:pPr lvl="1"/>
            <a:r>
              <a:rPr lang="en-US" dirty="0"/>
              <a:t>Networking</a:t>
            </a:r>
          </a:p>
          <a:p>
            <a:pPr lvl="1"/>
            <a:r>
              <a:rPr lang="en-US" dirty="0"/>
              <a:t>Interoperability</a:t>
            </a:r>
          </a:p>
          <a:p>
            <a:pPr lvl="1"/>
            <a:r>
              <a:rPr lang="en-US" dirty="0" err="1"/>
              <a:t>Optimisation</a:t>
            </a:r>
            <a:endParaRPr lang="en-US" dirty="0"/>
          </a:p>
          <a:p>
            <a:pPr lvl="1"/>
            <a:r>
              <a:rPr lang="en-US" dirty="0"/>
              <a:t>macOS/Windows/Linux Preempt 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C6CDA6-82E7-DD46-8AA6-8452FE11E0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I’m hiring!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C17826C-D05D-7D42-9E3C-16E9E7BEE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831" y="698499"/>
            <a:ext cx="4791869" cy="47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09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113D54-0713-2249-8AF2-3CBC45669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2374125"/>
            <a:ext cx="10515600" cy="4351338"/>
          </a:xfrm>
        </p:spPr>
        <p:txBody>
          <a:bodyPr/>
          <a:lstStyle/>
          <a:p>
            <a:r>
              <a:rPr lang="en-US" dirty="0"/>
              <a:t>Invite you to explore and get deeper understanding of the systems you use every day</a:t>
            </a:r>
            <a:br>
              <a:rPr lang="en-US" dirty="0"/>
            </a:br>
            <a:endParaRPr lang="en-US" dirty="0"/>
          </a:p>
          <a:p>
            <a:r>
              <a:rPr lang="en-US" dirty="0"/>
              <a:t>Show my ❤️ for Linux</a:t>
            </a:r>
            <a:br>
              <a:rPr lang="en-US" dirty="0"/>
            </a:br>
            <a:endParaRPr lang="en-US" sz="1400" dirty="0"/>
          </a:p>
          <a:p>
            <a:pPr lvl="1"/>
            <a:r>
              <a:rPr lang="en-US" dirty="0"/>
              <a:t>Reasons will become apparent during the talk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631D26-A2AF-CA45-8789-9D87233C57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this talk?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CFF0E47-6D30-4C4E-A56B-E1E09D817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16" y="606949"/>
            <a:ext cx="5324068" cy="134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1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113D54-0713-2249-8AF2-3CBC45669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951831"/>
            <a:ext cx="10515600" cy="4351338"/>
          </a:xfrm>
        </p:spPr>
        <p:txBody>
          <a:bodyPr/>
          <a:lstStyle/>
          <a:p>
            <a:r>
              <a:rPr lang="en-US" dirty="0"/>
              <a:t>Learn (some) things about Docker</a:t>
            </a:r>
          </a:p>
          <a:p>
            <a:r>
              <a:rPr lang="en-US" dirty="0"/>
              <a:t>What it is…</a:t>
            </a:r>
          </a:p>
          <a:p>
            <a:r>
              <a:rPr lang="en-US" dirty="0"/>
              <a:t>How it works…</a:t>
            </a:r>
          </a:p>
          <a:p>
            <a:r>
              <a:rPr lang="en-US" dirty="0"/>
              <a:t>What it’s for…</a:t>
            </a:r>
          </a:p>
          <a:p>
            <a:r>
              <a:rPr lang="en-US" dirty="0"/>
              <a:t>⚠️ I’m not a Docker expert</a:t>
            </a:r>
          </a:p>
          <a:p>
            <a:r>
              <a:rPr lang="en-US" dirty="0"/>
              <a:t>This is definitely </a:t>
            </a:r>
            <a:r>
              <a:rPr lang="en-US" b="1" dirty="0"/>
              <a:t>NOT</a:t>
            </a:r>
            <a:r>
              <a:rPr lang="en-US" dirty="0"/>
              <a:t> a tutorial or a collection of best practices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631D26-A2AF-CA45-8789-9D87233C57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this talk is about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CFF0E47-6D30-4C4E-A56B-E1E09D817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16" y="606949"/>
            <a:ext cx="5324068" cy="134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113D54-0713-2249-8AF2-3CBC45669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951831"/>
            <a:ext cx="11553568" cy="4351338"/>
          </a:xfrm>
        </p:spPr>
        <p:txBody>
          <a:bodyPr/>
          <a:lstStyle/>
          <a:p>
            <a:r>
              <a:rPr lang="en-US" dirty="0"/>
              <a:t>Explore</a:t>
            </a:r>
          </a:p>
          <a:p>
            <a:r>
              <a:rPr lang="en-US" dirty="0"/>
              <a:t>Use case 1: CI server</a:t>
            </a:r>
          </a:p>
          <a:p>
            <a:r>
              <a:rPr lang="en-US" dirty="0"/>
              <a:t>Use case 2: running a 3</a:t>
            </a:r>
            <a:r>
              <a:rPr lang="en-US" baseline="30000" dirty="0"/>
              <a:t>rd</a:t>
            </a:r>
            <a:r>
              <a:rPr lang="en-US" dirty="0"/>
              <a:t> party audio app on a Linux audio computing platform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631D26-A2AF-CA45-8789-9D87233C57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01D56E0-7278-DD49-BCE7-40838281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16" y="606949"/>
            <a:ext cx="5324068" cy="134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2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05AEE3-7481-3C49-881E-8BD34CCA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explore! ⛵️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DE92EA-6569-3948-A9D0-CA2A79250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59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software&#10;&#10;Description automatically generated">
            <a:extLst>
              <a:ext uri="{FF2B5EF4-FFF2-40B4-BE49-F238E27FC236}">
                <a16:creationId xmlns:a16="http://schemas.microsoft.com/office/drawing/2014/main" id="{4B399C06-67A9-A441-803D-995103921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3572" y="1252537"/>
            <a:ext cx="8361631" cy="4352925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8BC0ED3-800C-BE44-BC62-F3E3FC69C7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start at the beginning… ⛵️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8240F2-2F6D-674E-8481-50479542BD98}"/>
              </a:ext>
            </a:extLst>
          </p:cNvPr>
          <p:cNvCxnSpPr>
            <a:cxnSpLocks/>
          </p:cNvCxnSpPr>
          <p:nvPr/>
        </p:nvCxnSpPr>
        <p:spPr>
          <a:xfrm>
            <a:off x="3302000" y="3987800"/>
            <a:ext cx="29464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33E31B-E2BF-9A4D-ADB2-D4D7AC63FB8E}"/>
              </a:ext>
            </a:extLst>
          </p:cNvPr>
          <p:cNvCxnSpPr>
            <a:cxnSpLocks/>
          </p:cNvCxnSpPr>
          <p:nvPr/>
        </p:nvCxnSpPr>
        <p:spPr>
          <a:xfrm>
            <a:off x="2438400" y="4406900"/>
            <a:ext cx="12954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2CB9B8-BA93-0844-960D-C9C6F6B4CBB0}"/>
              </a:ext>
            </a:extLst>
          </p:cNvPr>
          <p:cNvCxnSpPr>
            <a:cxnSpLocks/>
          </p:cNvCxnSpPr>
          <p:nvPr/>
        </p:nvCxnSpPr>
        <p:spPr>
          <a:xfrm>
            <a:off x="4598987" y="4406900"/>
            <a:ext cx="1649413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538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4F3074AD-E8F7-694A-BB4A-77421F14A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0688" y="1962513"/>
            <a:ext cx="8554509" cy="293297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6387064-2D54-5449-82BB-6F9674DD14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start at the beginning… ⛵️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93858F-2834-1447-BF74-D79465423502}"/>
              </a:ext>
            </a:extLst>
          </p:cNvPr>
          <p:cNvSpPr txBox="1"/>
          <p:nvPr/>
        </p:nvSpPr>
        <p:spPr>
          <a:xfrm>
            <a:off x="8509000" y="5498432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23232"/>
                </a:solidFill>
                <a:latin typeface="PP Neue Montreal Medium" pitchFamily="2" charset="77"/>
                <a:ea typeface="PP Neue Montreal Medium" pitchFamily="2" charset="77"/>
              </a:rPr>
              <a:t>We will be answering this….</a:t>
            </a:r>
            <a:r>
              <a:rPr lang="en-US" sz="2000" dirty="0">
                <a:latin typeface="PP Neue Montreal Medium" pitchFamily="2" charset="77"/>
                <a:ea typeface="PP Neue Montreal Medium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92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9DF37A-BF06-3446-B2FC-AB026819C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“OS level virtualization” 🤔</a:t>
            </a:r>
          </a:p>
          <a:p>
            <a:r>
              <a:rPr lang="en-US" dirty="0"/>
              <a:t>Docker is </a:t>
            </a:r>
            <a:r>
              <a:rPr lang="en-US" i="1" dirty="0"/>
              <a:t>mostly</a:t>
            </a:r>
            <a:r>
              <a:rPr lang="en-US" dirty="0"/>
              <a:t> Linux software</a:t>
            </a:r>
          </a:p>
          <a:p>
            <a:r>
              <a:rPr lang="en-US" dirty="0"/>
              <a:t>Docker desktop allows you to run Docker on Windows and macOS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F04620-5687-D24B-8BF0-A89680FA0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OS?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C31E29A-22F6-FD4F-B084-DB4C2FA33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24"/>
          <a:stretch/>
        </p:blipFill>
        <p:spPr bwMode="auto">
          <a:xfrm>
            <a:off x="953052" y="2895600"/>
            <a:ext cx="9881764" cy="30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2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9DF37A-BF06-3446-B2FC-AB026819C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Docker also supports Windows containers on Windows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This talk will focus on Linux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F04620-5687-D24B-8BF0-A89680FA0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OS?</a:t>
            </a:r>
          </a:p>
        </p:txBody>
      </p:sp>
      <p:pic>
        <p:nvPicPr>
          <p:cNvPr id="9218" name="Picture 2" descr="Tux (mascot) - Wikipedia">
            <a:extLst>
              <a:ext uri="{FF2B5EF4-FFF2-40B4-BE49-F238E27FC236}">
                <a16:creationId xmlns:a16="http://schemas.microsoft.com/office/drawing/2014/main" id="{A9261BF5-A849-B54C-9E20-6C8B5A1F8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216" y="3175000"/>
            <a:ext cx="2186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5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36742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uname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-a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Linux hg-build-03 4.19.0-6-amd64 #1 SMP Debian 4.19.67-2+deb10u2 (2019-11-11) x86_64 GNU/Linux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run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debian:bookworm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Unable to find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debian:bookworm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' locally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bookworm: Pulling from library/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7d98d813d54f: Pull complete 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Digest: sha256:e11072c1614c08bf88b543fcfe09d75a0426d90896408e926454e88078274fcb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Status: Downloaded newer image for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debian:bookworm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begin! 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B7602-919F-714B-AD0A-2BF62DF739A3}"/>
              </a:ext>
            </a:extLst>
          </p:cNvPr>
          <p:cNvSpPr txBox="1"/>
          <p:nvPr/>
        </p:nvSpPr>
        <p:spPr>
          <a:xfrm>
            <a:off x="8547100" y="5343059"/>
            <a:ext cx="2935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What’s an </a:t>
            </a:r>
            <a:r>
              <a:rPr lang="en-US" sz="2800" dirty="0">
                <a:solidFill>
                  <a:srgbClr val="C4A848"/>
                </a:solidFill>
                <a:latin typeface="PP Neue Montreal Medium" pitchFamily="2" charset="77"/>
                <a:ea typeface="PP Neue Montreal Medium" pitchFamily="2" charset="77"/>
              </a:rPr>
              <a:t>image</a:t>
            </a:r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3F74DC-D366-834F-B0BF-BF6E3361A79A}"/>
              </a:ext>
            </a:extLst>
          </p:cNvPr>
          <p:cNvSpPr txBox="1"/>
          <p:nvPr/>
        </p:nvSpPr>
        <p:spPr>
          <a:xfrm>
            <a:off x="709481" y="5343059"/>
            <a:ext cx="3591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Not much happened…</a:t>
            </a:r>
          </a:p>
        </p:txBody>
      </p:sp>
    </p:spTree>
    <p:extLst>
      <p:ext uri="{BB962C8B-B14F-4D97-AF65-F5344CB8AC3E}">
        <p14:creationId xmlns:p14="http://schemas.microsoft.com/office/powerpoint/2010/main" val="356118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3178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container ls -a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IMAGE            COMMAND    STATUS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debian:bookworm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"bash"     Exited (0) 16 seconds ago 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begin! 🏁</a:t>
            </a:r>
          </a:p>
        </p:txBody>
      </p:sp>
    </p:spTree>
    <p:extLst>
      <p:ext uri="{BB962C8B-B14F-4D97-AF65-F5344CB8AC3E}">
        <p14:creationId xmlns:p14="http://schemas.microsoft.com/office/powerpoint/2010/main" val="1815017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3178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run -it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debian:bookworm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root@5adbca3e4bdb:/#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try again!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65ADBA-9393-8F48-8503-716F63B47174}"/>
              </a:ext>
            </a:extLst>
          </p:cNvPr>
          <p:cNvSpPr txBox="1"/>
          <p:nvPr/>
        </p:nvSpPr>
        <p:spPr>
          <a:xfrm>
            <a:off x="2081081" y="3695700"/>
            <a:ext cx="2518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We get a shell!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18AA6-9B14-5344-8D55-9AE99833D9E0}"/>
              </a:ext>
            </a:extLst>
          </p:cNvPr>
          <p:cNvSpPr txBox="1"/>
          <p:nvPr/>
        </p:nvSpPr>
        <p:spPr>
          <a:xfrm>
            <a:off x="6576881" y="4740646"/>
            <a:ext cx="2980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Where are we? 😵‍💫</a:t>
            </a:r>
          </a:p>
        </p:txBody>
      </p:sp>
    </p:spTree>
    <p:extLst>
      <p:ext uri="{BB962C8B-B14F-4D97-AF65-F5344CB8AC3E}">
        <p14:creationId xmlns:p14="http://schemas.microsoft.com/office/powerpoint/2010/main" val="65437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2429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root@5adbca3e4bdb:/#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bin  boot  dev	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home  lib  lib64  media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opt	proc  root  run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sys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root@5adbca3e4bdb:/#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bash --version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GNU bash, version 5.2.15(1)-release (x86_64-pc-linux-gnu)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A0414AF-8E7E-2243-AA70-157A8CAEB08B}"/>
              </a:ext>
            </a:extLst>
          </p:cNvPr>
          <p:cNvSpPr txBox="1">
            <a:spLocks/>
          </p:cNvSpPr>
          <p:nvPr/>
        </p:nvSpPr>
        <p:spPr>
          <a:xfrm>
            <a:off x="319216" y="3976873"/>
            <a:ext cx="10515600" cy="162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bash --version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GNU bash, version 5.0.3(1)-release (x86_64-pc-linux-gnu)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4CB53056-922C-5C4F-8508-4954BFCBA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15" y="5113512"/>
            <a:ext cx="5689531" cy="785030"/>
          </a:xfrm>
          <a:prstGeom prst="rect">
            <a:avLst/>
          </a:prstGeom>
        </p:spPr>
      </p:pic>
      <p:pic>
        <p:nvPicPr>
          <p:cNvPr id="10" name="Picture 9" descr="A close up of a word&#10;&#10;Description automatically generated">
            <a:extLst>
              <a:ext uri="{FF2B5EF4-FFF2-40B4-BE49-F238E27FC236}">
                <a16:creationId xmlns:a16="http://schemas.microsoft.com/office/drawing/2014/main" id="{D41ABAED-9087-5946-98E5-2410B4491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113512"/>
            <a:ext cx="5697296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2429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root@5adbca3e4bdb:/#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/home/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&lt;nothing&gt;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/home/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olivierpetit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william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</a:t>
            </a:r>
          </a:p>
        </p:txBody>
      </p:sp>
    </p:spTree>
    <p:extLst>
      <p:ext uri="{BB962C8B-B14F-4D97-AF65-F5344CB8AC3E}">
        <p14:creationId xmlns:p14="http://schemas.microsoft.com/office/powerpoint/2010/main" val="327070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44362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8073: eth0@if8074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link/ether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02:42:ac:11:00:03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inet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172.17.0.3/16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172.17.255.255 scope global eth0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3: eno1: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link/ether 4c:52:62:1b:3b:ff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inet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172.19.2.205/24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172.19.2.255 scope global eno1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7: docker0: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link/ether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02:42:68:ff:dd:d6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inet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172.17.0.1/16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172.17.255.255 scope global docker0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 </a:t>
            </a:r>
          </a:p>
        </p:txBody>
      </p:sp>
    </p:spTree>
    <p:extLst>
      <p:ext uri="{BB962C8B-B14F-4D97-AF65-F5344CB8AC3E}">
        <p14:creationId xmlns:p14="http://schemas.microsoft.com/office/powerpoint/2010/main" val="32509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2429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aux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USER       PID   COMMAND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 1   bash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602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aux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7C88DB-F197-664A-9275-A7115A424519}"/>
              </a:ext>
            </a:extLst>
          </p:cNvPr>
          <p:cNvSpPr txBox="1"/>
          <p:nvPr/>
        </p:nvSpPr>
        <p:spPr>
          <a:xfrm>
            <a:off x="2944681" y="4156446"/>
            <a:ext cx="5612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That’s not many processes at all 🤔</a:t>
            </a:r>
          </a:p>
        </p:txBody>
      </p:sp>
    </p:spTree>
    <p:extLst>
      <p:ext uri="{BB962C8B-B14F-4D97-AF65-F5344CB8AC3E}">
        <p14:creationId xmlns:p14="http://schemas.microsoft.com/office/powerpoint/2010/main" val="291055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aux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USER       PID   COMMAND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 2   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kthreadd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 8   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mm_percpu_wq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12   [migration/0]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17   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ksoftirqd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/1]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610   /lib/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systemd-logind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746   /lib/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--user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+ 24807   /lib/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-resolved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+ 24813   /lib/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systemd-timesyncd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/lib/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</a:t>
            </a:r>
          </a:p>
        </p:txBody>
      </p:sp>
    </p:spTree>
    <p:extLst>
      <p:ext uri="{BB962C8B-B14F-4D97-AF65-F5344CB8AC3E}">
        <p14:creationId xmlns:p14="http://schemas.microsoft.com/office/powerpoint/2010/main" val="89122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root@5adbca3e4bdb:/#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uname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-a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Linux 5adbca3e4bdb 4.19.0-6-amd64 #1 SMP Debian 4.19.67-2+deb10u2 (2019-11-11) x86_64 GNU/Linux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figure out where we landed 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4536C9-7A3A-AC4C-A820-26DCB4815E5C}"/>
              </a:ext>
            </a:extLst>
          </p:cNvPr>
          <p:cNvSpPr txBox="1"/>
          <p:nvPr/>
        </p:nvSpPr>
        <p:spPr>
          <a:xfrm>
            <a:off x="3579681" y="3546846"/>
            <a:ext cx="4604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This is not the right kernel 😮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7EB167-42DA-DD48-BC56-008512466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879" y="4552729"/>
            <a:ext cx="8217758" cy="71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2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6775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&amp;&amp; cd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&amp;&amp; vim&amp; 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 603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aux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USER       PID   COMMAND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  1   bash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603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 604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aux</a:t>
            </a: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/proc/603/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cwd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lrwxrwxrwx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 root root 0 Nov 10 09:40 /proc/603/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cwd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 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Hello from the container &gt;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hello.txt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start the detective work 🕵️</a:t>
            </a:r>
          </a:p>
        </p:txBody>
      </p:sp>
    </p:spTree>
    <p:extLst>
      <p:ext uri="{BB962C8B-B14F-4D97-AF65-F5344CB8AC3E}">
        <p14:creationId xmlns:p14="http://schemas.microsoft.com/office/powerpoint/2010/main" val="43583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aux | grep vim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2401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vim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      2410  grep vim</a:t>
            </a: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/proc/2401/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lrwxrwxrwx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 root root 0 Nov 10 09:41 /proc/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2401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ls: cannot access '/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No such file or directory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… and connect the dots 🐈‍⬛</a:t>
            </a:r>
          </a:p>
        </p:txBody>
      </p:sp>
    </p:spTree>
    <p:extLst>
      <p:ext uri="{BB962C8B-B14F-4D97-AF65-F5344CB8AC3E}">
        <p14:creationId xmlns:p14="http://schemas.microsoft.com/office/powerpoint/2010/main" val="21282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/proc/2401/root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lrwxrwxrwx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 root root 0 Nov 10 09:42 /proc/2401/root -&gt;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💡 Is a container just a chroot?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9CFEEA-4B6B-1D47-BCAF-C016A4A57E96}"/>
              </a:ext>
            </a:extLst>
          </p:cNvPr>
          <p:cNvSpPr txBox="1"/>
          <p:nvPr/>
        </p:nvSpPr>
        <p:spPr>
          <a:xfrm>
            <a:off x="4891216" y="3915146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It’s not 😔</a:t>
            </a:r>
          </a:p>
        </p:txBody>
      </p:sp>
    </p:spTree>
    <p:extLst>
      <p:ext uri="{BB962C8B-B14F-4D97-AF65-F5344CB8AC3E}">
        <p14:creationId xmlns:p14="http://schemas.microsoft.com/office/powerpoint/2010/main" val="134281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FC8FC1-2FA7-2E49-914F-6C75DAA52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Filesystem appears different</a:t>
            </a:r>
          </a:p>
          <a:p>
            <a:r>
              <a:rPr lang="en-US" dirty="0"/>
              <a:t>Network interfaces appear different</a:t>
            </a:r>
          </a:p>
          <a:p>
            <a:endParaRPr lang="en-US" dirty="0"/>
          </a:p>
          <a:p>
            <a:r>
              <a:rPr lang="en-US" dirty="0"/>
              <a:t>Kernel is the same</a:t>
            </a:r>
          </a:p>
          <a:p>
            <a:r>
              <a:rPr lang="en-US" dirty="0"/>
              <a:t>Processes in the container can be seen from the host</a:t>
            </a:r>
          </a:p>
          <a:p>
            <a:pPr lvl="1"/>
            <a:r>
              <a:rPr lang="en-US" dirty="0"/>
              <a:t>But with different PIDs…</a:t>
            </a:r>
          </a:p>
          <a:p>
            <a:r>
              <a:rPr lang="en-US" dirty="0"/>
              <a:t>Processes from the host can’t be seen from the container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F84422-3E25-D447-80CF-F4B354DE59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recap! 📋</a:t>
            </a:r>
          </a:p>
        </p:txBody>
      </p:sp>
    </p:spTree>
    <p:extLst>
      <p:ext uri="{BB962C8B-B14F-4D97-AF65-F5344CB8AC3E}">
        <p14:creationId xmlns:p14="http://schemas.microsoft.com/office/powerpoint/2010/main" val="36970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overlay on / type overlay 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rw,relatime,lowerdir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=/var/lib/docker/overlay2/l/ES6UDBXH576UFK2GFV6IN3VZSZ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:/var/lib/docker/overlay2/l/BBOT3TZQNCFTC7NASDDJ25LJLS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,upperdir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=/var/lib/docker/overlay2/77c9e1c71dee8c6d66e248716b176d161ac940dabdbe66368e0433aa89d2d57d/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,workdir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=/var/lib/docker/overlay2/77c9e1c71dee8c6d66e248716b176d161ac940dabdbe66368e0433aa89d2d57d/work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bit more research 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FE7659-A7B9-7D42-BA0D-F4B44652FA6C}"/>
              </a:ext>
            </a:extLst>
          </p:cNvPr>
          <p:cNvSpPr txBox="1"/>
          <p:nvPr/>
        </p:nvSpPr>
        <p:spPr>
          <a:xfrm>
            <a:off x="3884481" y="4169146"/>
            <a:ext cx="352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That’s </a:t>
            </a:r>
            <a:r>
              <a:rPr lang="en-US" sz="2800" dirty="0" err="1">
                <a:latin typeface="PP Neue Montreal Medium" pitchFamily="2" charset="77"/>
                <a:ea typeface="PP Neue Montreal Medium" pitchFamily="2" charset="77"/>
              </a:rPr>
              <a:t>kinda</a:t>
            </a:r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 weird 🤔 </a:t>
            </a:r>
          </a:p>
        </p:txBody>
      </p:sp>
    </p:spTree>
    <p:extLst>
      <p:ext uri="{BB962C8B-B14F-4D97-AF65-F5344CB8AC3E}">
        <p14:creationId xmlns:p14="http://schemas.microsoft.com/office/powerpoint/2010/main" val="49513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/dev/sda2 on / type ext4 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rw,relatime,errors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=remount-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overlay on /var/lib/docker/overlay2/77c9e1c71dee8c6d66e248716b176d161ac940dabdbe66368e0433aa89d2d57d/merged type overlay 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rw,relatime,lowerdir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=/var/lib/docker/overlay2/l/ES6UDBXH576UFK2GFV6IN3VZSZ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:/var/lib/docker/overlay2/l/BBOT3TZQNCFTC7NASDDJ25LJLS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,upperdir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=/var/lib/docker/overlay2/77c9e1c71dee8c6d66e248716b176d161ac940dabdbe66368e0433aa89d2d57d/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,workdir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=/var/lib/docker/overlay2/77c9e1c71dee8c6d66e248716b176d161ac940dabdbe66368e0433aa89d2d57d/work)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bit more research 🔬</a:t>
            </a:r>
          </a:p>
        </p:txBody>
      </p:sp>
    </p:spTree>
    <p:extLst>
      <p:ext uri="{BB962C8B-B14F-4D97-AF65-F5344CB8AC3E}">
        <p14:creationId xmlns:p14="http://schemas.microsoft.com/office/powerpoint/2010/main" val="190845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/var/lib/docker/overlay2/l/BBOT3TZQNCFTC7NASDDJ25LJLS</a:t>
            </a:r>
            <a:b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root@hg-build-03:/var/lib/docker/overlay2/l/BBOT3TZQNCFTC7NASDDJ25LJLS#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bin  boot  dev	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home  lib	lib64  media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opt	proc  root  run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sys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promising 🤩</a:t>
            </a:r>
          </a:p>
        </p:txBody>
      </p:sp>
    </p:spTree>
    <p:extLst>
      <p:ext uri="{BB962C8B-B14F-4D97-AF65-F5344CB8AC3E}">
        <p14:creationId xmlns:p14="http://schemas.microsoft.com/office/powerpoint/2010/main" val="242168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root@hg-build-03:/var/lib/docker/overlay2/l/BBOT3TZQNCFTC7NASDDJ25LJLS#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./bin/bash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./bash: /lib/x86_64-linux-gnu/libc.so.6: version `GLIBC_2.33' not found (required by ./bin/bash)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./bash: /lib/x86_64-linux-gnu/libc.so.6: version `GLIBC_2.36' not found (required by ./bin/bash)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./bash: /lib/x86_64-linux-gnu/libc.so.6: version `GLIBC_2.34' not found (required by ./bin/bash)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promising 🤩</a:t>
            </a:r>
          </a:p>
        </p:txBody>
      </p:sp>
    </p:spTree>
    <p:extLst>
      <p:ext uri="{BB962C8B-B14F-4D97-AF65-F5344CB8AC3E}">
        <p14:creationId xmlns:p14="http://schemas.microsoft.com/office/powerpoint/2010/main" val="351070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DD08E3-D224-7944-84BA-45FA67B7A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liking is the default on Linux distributions</a:t>
            </a:r>
          </a:p>
          <a:p>
            <a:r>
              <a:rPr lang="en-US" dirty="0"/>
              <a:t>👍 Smaller distribution footprint</a:t>
            </a:r>
          </a:p>
          <a:p>
            <a:r>
              <a:rPr lang="en-US" dirty="0"/>
              <a:t>👍 Easier security/bugfix patches deployment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👎 A lot of maintenance required</a:t>
            </a:r>
          </a:p>
          <a:p>
            <a:r>
              <a:rPr lang="en-US" dirty="0"/>
              <a:t>👎 You can’t move an executable from one distribution to another</a:t>
            </a:r>
          </a:p>
          <a:p>
            <a:r>
              <a:rPr lang="en-US" dirty="0"/>
              <a:t>👎 You are stuck with the version provided in your package manager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72C45D-559E-BB4F-8849-CC986FDA6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Oh actually it makes sense! ✋</a:t>
            </a:r>
          </a:p>
        </p:txBody>
      </p:sp>
    </p:spTree>
    <p:extLst>
      <p:ext uri="{BB962C8B-B14F-4D97-AF65-F5344CB8AC3E}">
        <p14:creationId xmlns:p14="http://schemas.microsoft.com/office/powerpoint/2010/main" val="189136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root@hg-build-03:/var/lib/docker/overlay2/l/BBOT3TZQNCFTC7NASDDJ25LJLS#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chroot .</a:t>
            </a: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root@hg-build-03:/# ./bin/bash --version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GNU bash, version 5.2.15(1)-release (x86_64-pc-linux-gnu)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just try one more thing… 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C4E0F-77D1-5043-8078-6D1FD9BC3361}"/>
              </a:ext>
            </a:extLst>
          </p:cNvPr>
          <p:cNvSpPr txBox="1"/>
          <p:nvPr/>
        </p:nvSpPr>
        <p:spPr>
          <a:xfrm>
            <a:off x="4570281" y="4397746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This works 🥳</a:t>
            </a:r>
          </a:p>
        </p:txBody>
      </p:sp>
    </p:spTree>
    <p:extLst>
      <p:ext uri="{BB962C8B-B14F-4D97-AF65-F5344CB8AC3E}">
        <p14:creationId xmlns:p14="http://schemas.microsoft.com/office/powerpoint/2010/main" val="362919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C21AA6-E3C4-A043-B2C8-16AF918A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7537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/var/lib/docker/overlay2/77c9e1c71dee8c6d66e248716b176d161ac940dabdbe66368e0433aa89d2d57d/diff.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root@hg-build-03:/var/lib/docker/overlay2/77c&lt;...&gt;d57d/diff#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hello.txt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root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var 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vimWorkDir</a:t>
            </a:r>
            <a:b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root@hg-build-03:/var/lib/docker/overlay2/77c&lt;...&gt;d57d/diff#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hello.txt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Hello from the container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root@hg-build-03:/var/lib/docker/overlay2/77c&lt;...&gt;d57d/diff#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"Hello From the host" &gt;&gt;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hello.txt</a:t>
            </a:r>
            <a:b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root@9e89f5aeb8f1:/#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hello.txt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Hello from the container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Hello From the host</a:t>
            </a:r>
          </a:p>
          <a:p>
            <a:pPr marL="0" indent="0">
              <a:buNone/>
            </a:pP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8F0D-5701-244B-B30C-DAF95471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find our data! 🔎</a:t>
            </a:r>
          </a:p>
        </p:txBody>
      </p:sp>
    </p:spTree>
    <p:extLst>
      <p:ext uri="{BB962C8B-B14F-4D97-AF65-F5344CB8AC3E}">
        <p14:creationId xmlns:p14="http://schemas.microsoft.com/office/powerpoint/2010/main" val="362597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7D8DF8-4D7B-AD45-B1A6-2344E89829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does this work? 😮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6B6FDA9-8919-1F4D-AFAD-E2D03112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1479084" cy="430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olivierpetit@hg-build-03:~$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ptree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─┬─....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├─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───22*[{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dockerd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├─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containerd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─┬─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containerd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-shim─┬─bash───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vim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│            │                 └─8*[{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containerd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-shim}]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│            └─19*[{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containerd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C16F9B-4122-3642-AEF6-176A1ED2BCD2}"/>
              </a:ext>
            </a:extLst>
          </p:cNvPr>
          <p:cNvSpPr txBox="1"/>
          <p:nvPr/>
        </p:nvSpPr>
        <p:spPr>
          <a:xfrm>
            <a:off x="3605081" y="4689846"/>
            <a:ext cx="4355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What is this </a:t>
            </a:r>
            <a:r>
              <a:rPr lang="en-US" sz="2800" dirty="0" err="1">
                <a:latin typeface="PP Neue Montreal Medium" pitchFamily="2" charset="77"/>
                <a:ea typeface="PP Neue Montreal Medium" pitchFamily="2" charset="77"/>
              </a:rPr>
              <a:t>containerd</a:t>
            </a:r>
            <a:r>
              <a:rPr lang="en-US" sz="2800" dirty="0">
                <a:latin typeface="PP Neue Montreal Medium" pitchFamily="2" charset="77"/>
                <a:ea typeface="PP Neue Montreal Medium" pitchFamily="2" charset="77"/>
              </a:rPr>
              <a:t>? 🤔</a:t>
            </a:r>
          </a:p>
        </p:txBody>
      </p:sp>
    </p:spTree>
    <p:extLst>
      <p:ext uri="{BB962C8B-B14F-4D97-AF65-F5344CB8AC3E}">
        <p14:creationId xmlns:p14="http://schemas.microsoft.com/office/powerpoint/2010/main" val="2707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logo&#10;&#10;Description automatically generated">
            <a:extLst>
              <a:ext uri="{FF2B5EF4-FFF2-40B4-BE49-F238E27FC236}">
                <a16:creationId xmlns:a16="http://schemas.microsoft.com/office/drawing/2014/main" id="{4D815329-6FE1-0543-8C98-E108BBDBF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902" y="1657350"/>
            <a:ext cx="9540195" cy="376555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AAEC72-CC47-F14A-9DD0-E1648981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Finally connecting everything 🙌</a:t>
            </a:r>
          </a:p>
        </p:txBody>
      </p:sp>
    </p:spTree>
    <p:extLst>
      <p:ext uri="{BB962C8B-B14F-4D97-AF65-F5344CB8AC3E}">
        <p14:creationId xmlns:p14="http://schemas.microsoft.com/office/powerpoint/2010/main" val="4277603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AAEC72-CC47-F14A-9DD0-E1648981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Finally connecting everything 🙌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4A1C0BB4-46D3-3A4C-A7EA-BF487E0E0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1394619"/>
            <a:ext cx="5003800" cy="4538624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DEF57F-8870-5147-A1FB-91277E80443F}"/>
              </a:ext>
            </a:extLst>
          </p:cNvPr>
          <p:cNvSpPr/>
          <p:nvPr/>
        </p:nvSpPr>
        <p:spPr>
          <a:xfrm>
            <a:off x="5295900" y="2641600"/>
            <a:ext cx="812800" cy="838200"/>
          </a:xfrm>
          <a:prstGeom prst="rect">
            <a:avLst/>
          </a:prstGeom>
          <a:noFill/>
          <a:ln w="57150">
            <a:solidFill>
              <a:srgbClr val="C4A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7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AAEC72-CC47-F14A-9DD0-E1648981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Finally connecting everything 🙌</a:t>
            </a:r>
          </a:p>
        </p:txBody>
      </p:sp>
      <p:pic>
        <p:nvPicPr>
          <p:cNvPr id="10" name="Picture 9" descr="A close up of a text&#10;&#10;Description automatically generated">
            <a:extLst>
              <a:ext uri="{FF2B5EF4-FFF2-40B4-BE49-F238E27FC236}">
                <a16:creationId xmlns:a16="http://schemas.microsoft.com/office/drawing/2014/main" id="{3B2C1C7E-6502-ED4C-9302-B998486B3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2324100"/>
            <a:ext cx="106934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824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AAEC72-CC47-F14A-9DD0-E1648981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Finally connecting everything 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066CC-8109-B042-9DDF-4D63D0673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275" y="959458"/>
            <a:ext cx="8553450" cy="496947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0DC152-A46F-E84B-9EAA-B6780E443820}"/>
              </a:ext>
            </a:extLst>
          </p:cNvPr>
          <p:cNvCxnSpPr>
            <a:cxnSpLocks/>
          </p:cNvCxnSpPr>
          <p:nvPr/>
        </p:nvCxnSpPr>
        <p:spPr>
          <a:xfrm>
            <a:off x="2235200" y="4191000"/>
            <a:ext cx="17145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4A0A1D-0860-A04A-8629-53B24856A46B}"/>
              </a:ext>
            </a:extLst>
          </p:cNvPr>
          <p:cNvCxnSpPr>
            <a:cxnSpLocks/>
          </p:cNvCxnSpPr>
          <p:nvPr/>
        </p:nvCxnSpPr>
        <p:spPr>
          <a:xfrm>
            <a:off x="5702300" y="4191000"/>
            <a:ext cx="14224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215737-6086-B14B-B8D9-480324FBBFC2}"/>
              </a:ext>
            </a:extLst>
          </p:cNvPr>
          <p:cNvCxnSpPr>
            <a:cxnSpLocks/>
          </p:cNvCxnSpPr>
          <p:nvPr/>
        </p:nvCxnSpPr>
        <p:spPr>
          <a:xfrm>
            <a:off x="2235200" y="4521200"/>
            <a:ext cx="27940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1016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26CC26-3C6D-D442-AB8D-AB4AAE833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8838" y="1568450"/>
            <a:ext cx="9436100" cy="37211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CA88AD6-C2EC-A940-A1CF-6E43CF0A8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Namespaces? 🤯</a:t>
            </a:r>
          </a:p>
        </p:txBody>
      </p:sp>
    </p:spTree>
    <p:extLst>
      <p:ext uri="{BB962C8B-B14F-4D97-AF65-F5344CB8AC3E}">
        <p14:creationId xmlns:p14="http://schemas.microsoft.com/office/powerpoint/2010/main" val="4215232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A88AD6-C2EC-A940-A1CF-6E43CF0A8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Namespaces? 🤯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A4DBF9-5F3C-544A-BF1B-DFB23643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49" y="1625600"/>
            <a:ext cx="9878291" cy="33528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4F8807-BA0E-7343-B904-AAFC5BB60AAD}"/>
              </a:ext>
            </a:extLst>
          </p:cNvPr>
          <p:cNvCxnSpPr>
            <a:cxnSpLocks/>
          </p:cNvCxnSpPr>
          <p:nvPr/>
        </p:nvCxnSpPr>
        <p:spPr>
          <a:xfrm>
            <a:off x="8204200" y="2400300"/>
            <a:ext cx="17145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E5BF7A-FFA0-6D4F-9794-2DC2EF155767}"/>
              </a:ext>
            </a:extLst>
          </p:cNvPr>
          <p:cNvCxnSpPr>
            <a:cxnSpLocks/>
          </p:cNvCxnSpPr>
          <p:nvPr/>
        </p:nvCxnSpPr>
        <p:spPr>
          <a:xfrm>
            <a:off x="2514600" y="2921000"/>
            <a:ext cx="66040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D57746-E90B-2A46-9B8F-E4E4E1EF3D4E}"/>
              </a:ext>
            </a:extLst>
          </p:cNvPr>
          <p:cNvCxnSpPr>
            <a:cxnSpLocks/>
          </p:cNvCxnSpPr>
          <p:nvPr/>
        </p:nvCxnSpPr>
        <p:spPr>
          <a:xfrm>
            <a:off x="1790700" y="3733800"/>
            <a:ext cx="6604000" cy="0"/>
          </a:xfrm>
          <a:prstGeom prst="line">
            <a:avLst/>
          </a:prstGeom>
          <a:ln w="57150">
            <a:solidFill>
              <a:srgbClr val="C4A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714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A88AD6-C2EC-A940-A1CF-6E43CF0A8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Namespaces? 🤯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EB51A7-3CAA-2D4B-B00D-AC68E16CCD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91" b="41327"/>
          <a:stretch/>
        </p:blipFill>
        <p:spPr>
          <a:xfrm>
            <a:off x="2051050" y="2413000"/>
            <a:ext cx="8089900" cy="1447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A0BF12-4189-734E-AF44-10EA4440A1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4643"/>
          <a:stretch/>
        </p:blipFill>
        <p:spPr>
          <a:xfrm>
            <a:off x="2025650" y="2044700"/>
            <a:ext cx="80899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659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7D8DF8-4D7B-AD45-B1A6-2344E89829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Namespaces? 🤯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6B6FDA9-8919-1F4D-AFAD-E2D03112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959458"/>
            <a:ext cx="11479084" cy="52254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The host bash session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/proc/2728/ns/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/proc/2728/ns/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:[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4026531836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]'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/proc/2728/ns/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/proc/2728/ns/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:[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4026531840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]'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The host 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systemd-logind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/proc/610/ns/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/proc/610/ns/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:[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4026531836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]’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Vim running in the container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/proc/2401/ns/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/proc/2401/ns/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:[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4026532532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]'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root@hg-build-03:~#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/proc/2401/ns/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endParaRPr lang="en-US" sz="2000" b="1" dirty="0">
              <a:solidFill>
                <a:srgbClr val="C4A8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/proc/2401/ns/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-&gt; '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:[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4026532529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]'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9053EC-B96F-604F-8914-677D561CD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Distribute an application with all its dependencies on Linux, to avoid the Linux version of DLL-hell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35B2BF-06F5-114F-B259-27A8300D2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Recap 🤓</a:t>
            </a:r>
          </a:p>
        </p:txBody>
      </p:sp>
    </p:spTree>
    <p:extLst>
      <p:ext uri="{BB962C8B-B14F-4D97-AF65-F5344CB8AC3E}">
        <p14:creationId xmlns:p14="http://schemas.microsoft.com/office/powerpoint/2010/main" val="25741646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9053EC-B96F-604F-8914-677D561CD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Leverage several Linux kernel features</a:t>
            </a:r>
          </a:p>
          <a:p>
            <a:pPr lvl="1"/>
            <a:r>
              <a:rPr lang="en-US" dirty="0"/>
              <a:t>namespaces</a:t>
            </a:r>
          </a:p>
          <a:p>
            <a:pPr lvl="1"/>
            <a:r>
              <a:rPr lang="en-US" dirty="0" err="1"/>
              <a:t>overlayfs</a:t>
            </a:r>
            <a:endParaRPr lang="en-US" dirty="0"/>
          </a:p>
          <a:p>
            <a:pPr lvl="1"/>
            <a:r>
              <a:rPr lang="en-US" dirty="0" err="1"/>
              <a:t>cgroups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35B2BF-06F5-114F-B259-27A8300D2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Recap 🤓</a:t>
            </a:r>
          </a:p>
        </p:txBody>
      </p:sp>
    </p:spTree>
    <p:extLst>
      <p:ext uri="{BB962C8B-B14F-4D97-AF65-F5344CB8AC3E}">
        <p14:creationId xmlns:p14="http://schemas.microsoft.com/office/powerpoint/2010/main" val="24464814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9053EC-B96F-604F-8914-677D561CD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is this better than a VM?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 hardware </a:t>
            </a:r>
            <a:r>
              <a:rPr lang="en-US" dirty="0" err="1"/>
              <a:t>virtualisation</a:t>
            </a:r>
            <a:r>
              <a:rPr lang="en-US" dirty="0"/>
              <a:t> needed</a:t>
            </a:r>
          </a:p>
          <a:p>
            <a:r>
              <a:rPr lang="en-US" dirty="0"/>
              <a:t>No reservation of system resources</a:t>
            </a:r>
          </a:p>
          <a:p>
            <a:r>
              <a:rPr lang="en-US" dirty="0"/>
              <a:t>No kernel/OS to boot when launching a container</a:t>
            </a:r>
          </a:p>
          <a:p>
            <a:r>
              <a:rPr lang="en-US" dirty="0"/>
              <a:t>Fast and light 😎</a:t>
            </a:r>
          </a:p>
          <a:p>
            <a:r>
              <a:rPr lang="en-US" dirty="0" err="1"/>
              <a:t>Awesone</a:t>
            </a:r>
            <a:r>
              <a:rPr lang="en-US" dirty="0"/>
              <a:t> tooling 💥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35B2BF-06F5-114F-B259-27A8300D2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Recap 🤓</a:t>
            </a:r>
          </a:p>
        </p:txBody>
      </p:sp>
    </p:spTree>
    <p:extLst>
      <p:ext uri="{BB962C8B-B14F-4D97-AF65-F5344CB8AC3E}">
        <p14:creationId xmlns:p14="http://schemas.microsoft.com/office/powerpoint/2010/main" val="37175903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5B11-AD2D-E243-96C7-50F020FC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370A-F44D-F84C-9B91-6F8C12FE4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426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93D61E-72FC-F94A-9887-EA43A861B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6008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Docker/containers are an abstraction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34FFC1-731C-AF48-AEEB-B78BE738C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Intermission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EB190DC-41F3-724C-81DB-CB8C2E415FE1}"/>
              </a:ext>
            </a:extLst>
          </p:cNvPr>
          <p:cNvSpPr txBox="1">
            <a:spLocks/>
          </p:cNvSpPr>
          <p:nvPr/>
        </p:nvSpPr>
        <p:spPr>
          <a:xfrm>
            <a:off x="838200" y="2502786"/>
            <a:ext cx="10515600" cy="1852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b="1" dirty="0"/>
              <a:t>Law of Leaky Abstractions</a:t>
            </a:r>
          </a:p>
          <a:p>
            <a:pPr marL="0" indent="0" algn="ctr">
              <a:buFont typeface="Wingdings" pitchFamily="2" charset="2"/>
              <a:buNone/>
            </a:pPr>
            <a:endParaRPr lang="en-US" b="1" dirty="0"/>
          </a:p>
          <a:p>
            <a:pPr marL="0" indent="0" algn="ctr">
              <a:buFont typeface="Wingdings" pitchFamily="2" charset="2"/>
              <a:buNone/>
            </a:pPr>
            <a:r>
              <a:rPr lang="en-US" b="1" i="1" dirty="0"/>
              <a:t>“All non-trivial abstractions, to some degree, are leaky.”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E227A5D-C112-6E41-8761-BA2742070EF4}"/>
              </a:ext>
            </a:extLst>
          </p:cNvPr>
          <p:cNvSpPr txBox="1">
            <a:spLocks/>
          </p:cNvSpPr>
          <p:nvPr/>
        </p:nvSpPr>
        <p:spPr>
          <a:xfrm>
            <a:off x="838200" y="5154017"/>
            <a:ext cx="11101516" cy="901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Wingdings" pitchFamily="2" charset="2"/>
              <a:buNone/>
            </a:pPr>
            <a:r>
              <a:rPr lang="en-US" sz="2000" dirty="0"/>
              <a:t>Joel </a:t>
            </a:r>
            <a:r>
              <a:rPr lang="en-US" sz="2000" dirty="0" err="1"/>
              <a:t>Spolsky</a:t>
            </a:r>
            <a:r>
              <a:rPr lang="en-US" sz="2000" dirty="0"/>
              <a:t>, 11/11/2002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https://www.joelonsoftware.com/2002/11/11/the-law-of-leaky-abstractions/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44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5B11-AD2D-E243-96C7-50F020FC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Docker for a CI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370A-F44D-F84C-9B91-6F8C12FE4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378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72031B-828F-CF48-A42F-96F6D2D8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an environment to build a Linux executable for a target distribution, without having to manually install all dependencies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Use this environment as part of a CI system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54CA1C-C4AE-7E47-8AFC-594ACD72C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Docker for a CI system</a:t>
            </a:r>
          </a:p>
        </p:txBody>
      </p:sp>
    </p:spTree>
    <p:extLst>
      <p:ext uri="{BB962C8B-B14F-4D97-AF65-F5344CB8AC3E}">
        <p14:creationId xmlns:p14="http://schemas.microsoft.com/office/powerpoint/2010/main" val="61341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72031B-828F-CF48-A42F-96F6D2D89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56118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Dockerfile</a:t>
            </a:r>
            <a:r>
              <a:rPr lang="en-US" dirty="0"/>
              <a:t>: recipe to build a Docker image 😋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54CA1C-C4AE-7E47-8AFC-594ACD72C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image 🛠️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446E9E5-77F7-CD43-85E0-E9F9718F7B02}"/>
              </a:ext>
            </a:extLst>
          </p:cNvPr>
          <p:cNvSpPr txBox="1">
            <a:spLocks/>
          </p:cNvSpPr>
          <p:nvPr/>
        </p:nvSpPr>
        <p:spPr>
          <a:xfrm>
            <a:off x="319216" y="1968500"/>
            <a:ext cx="11479084" cy="421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debian:buster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base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apt-get update &amp;&amp; apt-get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-y install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build-essential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tar \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llvm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lldb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clang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23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54CA1C-C4AE-7E47-8AFC-594ACD72C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image 🛠️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446E9E5-77F7-CD43-85E0-E9F9718F7B02}"/>
              </a:ext>
            </a:extLst>
          </p:cNvPr>
          <p:cNvSpPr txBox="1">
            <a:spLocks/>
          </p:cNvSpPr>
          <p:nvPr/>
        </p:nvSpPr>
        <p:spPr>
          <a:xfrm>
            <a:off x="319216" y="1121079"/>
            <a:ext cx="11479084" cy="46158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CMAKE_VERSION=3.29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CMAKE_BUILD=1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~/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-install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cd ~/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-install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wget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https://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github.com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Kitware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/releases/download/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v$CMAKE_VERSION.$CMAKE_BUILD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-$CMAKE_VERSION.$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CMAKE_BUILD.tar.gz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tar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xzvf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-$CMAKE_VERSION.$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CMAKE_BUILD.tar.gz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cd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-$CMAKE_VERSION.$CMAKE_BUILD/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./bootstrap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make -j$(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nproc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make install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rm -rf ~/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cmake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-install</a:t>
            </a:r>
          </a:p>
        </p:txBody>
      </p:sp>
    </p:spTree>
    <p:extLst>
      <p:ext uri="{BB962C8B-B14F-4D97-AF65-F5344CB8AC3E}">
        <p14:creationId xmlns:p14="http://schemas.microsoft.com/office/powerpoint/2010/main" val="7163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54CA1C-C4AE-7E47-8AFC-594ACD72C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image 🛠️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446E9E5-77F7-CD43-85E0-E9F9718F7B02}"/>
              </a:ext>
            </a:extLst>
          </p:cNvPr>
          <p:cNvSpPr txBox="1">
            <a:spLocks/>
          </p:cNvSpPr>
          <p:nvPr/>
        </p:nvSpPr>
        <p:spPr>
          <a:xfrm>
            <a:off x="319216" y="1121079"/>
            <a:ext cx="11479084" cy="4615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USERNAME=my-user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PASSWORD=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useradd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-rm -d /home/$USERNAME -s /bin/bash -g root -G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-u 1000 $USERNAME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echo "$PASSWORD\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n$PASSWORD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| passwd $USERNAME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echo '%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ALL=(ALL) NOPASSWD:ALL' &gt;&gt; 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sudoers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WORKDIR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/home/my-user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$USERNAME</a:t>
            </a:r>
          </a:p>
        </p:txBody>
      </p:sp>
    </p:spTree>
    <p:extLst>
      <p:ext uri="{BB962C8B-B14F-4D97-AF65-F5344CB8AC3E}">
        <p14:creationId xmlns:p14="http://schemas.microsoft.com/office/powerpoint/2010/main" val="110162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54CA1C-C4AE-7E47-8AFC-594ACD72C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image 🛠️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446E9E5-77F7-CD43-85E0-E9F9718F7B02}"/>
              </a:ext>
            </a:extLst>
          </p:cNvPr>
          <p:cNvSpPr txBox="1">
            <a:spLocks/>
          </p:cNvSpPr>
          <p:nvPr/>
        </p:nvSpPr>
        <p:spPr>
          <a:xfrm>
            <a:off x="319216" y="1121079"/>
            <a:ext cx="11479084" cy="4615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/home/my-user/my-project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ENTRYPOINT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["/home/my-user/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/my-project/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myEntrypoint.sh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base as production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base as development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apt-get update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&amp;&amp;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apt-get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-y install \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rsync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25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5881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Building the image…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image 🛠️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1739899"/>
            <a:ext cx="114790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build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--progress=plain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-f &lt;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YourDockerfile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.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--target production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--tag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my-cool-build-image:latest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7055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5881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Run the container performing the build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🏗️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2044699"/>
            <a:ext cx="114790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 create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my-project-build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 create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vcpkg-cache-buster-gcc12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--rm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--volume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"${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source_root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}/:/home/my-user/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my-project:ro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--volume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my-project-build:/home/my-user/my-project/_build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--volume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vcpkg-cache-buster-gcc12:/home/my-project/.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vcpkg_cache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my-cool-build-image:latest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6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5881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Extracting the build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Harvesting 🚜 and cleanup 🧹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2044699"/>
            <a:ext cx="114790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CID=$(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run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-d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my-project-build:/_build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entrypoint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/bin/true my-cool-build-image)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 cp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$CID:/_build/Install ./_build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$CID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 rm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my-project-build</a:t>
            </a:r>
          </a:p>
        </p:txBody>
      </p:sp>
    </p:spTree>
    <p:extLst>
      <p:ext uri="{BB962C8B-B14F-4D97-AF65-F5344CB8AC3E}">
        <p14:creationId xmlns:p14="http://schemas.microsoft.com/office/powerpoint/2010/main" val="95376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253331"/>
            <a:ext cx="10515600" cy="5881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a custom Jenkins docker image to run our build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CI image 🏭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2044699"/>
            <a:ext cx="114790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/inbound-agent:3148.v532a_7e715ee3-4-jdk17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25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075531"/>
            <a:ext cx="10515600" cy="1210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image will need to call docker to run the build image</a:t>
            </a:r>
          </a:p>
          <a:p>
            <a:pPr marL="0" indent="0">
              <a:buNone/>
            </a:pPr>
            <a:r>
              <a:rPr lang="en-US" dirty="0"/>
              <a:t>This is known the “Docker in Docker” problem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CI image 🏭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2169642"/>
            <a:ext cx="117457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curl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fsSL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https://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download.docker.com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linux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 apt-key add -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add-apt-repository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"deb [arch=amd64] https://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download.docker.com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linux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debian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$(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lsb_release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-cs)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stable"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apt-get update 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&amp;&amp; apt-get -y install docker-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docker-compose-plugin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groupadd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-f docker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usermod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docker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newgrp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docker</a:t>
            </a:r>
          </a:p>
        </p:txBody>
      </p:sp>
    </p:spTree>
    <p:extLst>
      <p:ext uri="{BB962C8B-B14F-4D97-AF65-F5344CB8AC3E}">
        <p14:creationId xmlns:p14="http://schemas.microsoft.com/office/powerpoint/2010/main" val="406874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075531"/>
            <a:ext cx="10515600" cy="1210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image will need to call docker to run the build image</a:t>
            </a:r>
          </a:p>
          <a:p>
            <a:pPr marL="0" indent="0">
              <a:buNone/>
            </a:pPr>
            <a:r>
              <a:rPr lang="en-US" dirty="0"/>
              <a:t>This is known the “Docker in Docker” problem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CI image 🏭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BE8E9E-E575-9243-BA55-25C527350C21}"/>
              </a:ext>
            </a:extLst>
          </p:cNvPr>
          <p:cNvSpPr txBox="1">
            <a:spLocks/>
          </p:cNvSpPr>
          <p:nvPr/>
        </p:nvSpPr>
        <p:spPr>
          <a:xfrm>
            <a:off x="319216" y="2402073"/>
            <a:ext cx="11745784" cy="3997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DOCKER_GROUP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=$(stat -c '%g' /var/run/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docker.sock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docker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–rm --group-add $DOCKER_GROUP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/var/run/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docker.sock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:/var/run/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docker.sock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~/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agent_workspace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:/home/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/agent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~/.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:/home/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/.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ssh:ro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--net=host \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my-custom-jenkins-image:latest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</p:txBody>
      </p:sp>
    </p:spTree>
    <p:extLst>
      <p:ext uri="{BB962C8B-B14F-4D97-AF65-F5344CB8AC3E}">
        <p14:creationId xmlns:p14="http://schemas.microsoft.com/office/powerpoint/2010/main" val="275501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075531"/>
            <a:ext cx="10515600" cy="1210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won’t be enough 🥺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CI image 🏭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90A3A16-B029-0740-BD2D-7F0700490310}"/>
              </a:ext>
            </a:extLst>
          </p:cNvPr>
          <p:cNvSpPr txBox="1">
            <a:spLocks/>
          </p:cNvSpPr>
          <p:nvPr/>
        </p:nvSpPr>
        <p:spPr>
          <a:xfrm>
            <a:off x="319216" y="2044699"/>
            <a:ext cx="11479084" cy="774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--volume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"${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source_root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}/:/home/my-user/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my-project:ro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609318D-0FE9-C047-9EB6-039BD7E20B58}"/>
              </a:ext>
            </a:extLst>
          </p:cNvPr>
          <p:cNvSpPr txBox="1">
            <a:spLocks/>
          </p:cNvSpPr>
          <p:nvPr/>
        </p:nvSpPr>
        <p:spPr>
          <a:xfrm>
            <a:off x="319216" y="2701132"/>
            <a:ext cx="10515600" cy="2429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`</a:t>
            </a:r>
            <a:r>
              <a:rPr lang="en-US" dirty="0" err="1"/>
              <a:t>source_root</a:t>
            </a:r>
            <a:r>
              <a:rPr lang="en-US" dirty="0"/>
              <a:t>` should be a path on the host system…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… but the call running the build container now runs in the Jenkins containers, which does not know where its workspace resides on the host 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A19D4590-D2BC-5A46-9469-4ADDDFC47EDC}"/>
              </a:ext>
            </a:extLst>
          </p:cNvPr>
          <p:cNvSpPr txBox="1">
            <a:spLocks/>
          </p:cNvSpPr>
          <p:nvPr/>
        </p:nvSpPr>
        <p:spPr>
          <a:xfrm>
            <a:off x="1282700" y="5545932"/>
            <a:ext cx="10515600" cy="1013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dirty="0"/>
              <a:t>The Law of Leaky Abstractions got us…</a:t>
            </a:r>
          </a:p>
        </p:txBody>
      </p:sp>
    </p:spTree>
    <p:extLst>
      <p:ext uri="{BB962C8B-B14F-4D97-AF65-F5344CB8AC3E}">
        <p14:creationId xmlns:p14="http://schemas.microsoft.com/office/powerpoint/2010/main" val="324273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8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7C18C3-0AB7-5C4F-A6BD-496FF27C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1075531"/>
            <a:ext cx="10515600" cy="1210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Workaround 😬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A50AC4-A9DE-0949-A602-DA1E6139DE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CI image 🏭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22245BC-3613-2E46-9E9A-31BF794F887D}"/>
              </a:ext>
            </a:extLst>
          </p:cNvPr>
          <p:cNvSpPr txBox="1">
            <a:spLocks/>
          </p:cNvSpPr>
          <p:nvPr/>
        </p:nvSpPr>
        <p:spPr>
          <a:xfrm>
            <a:off x="319216" y="2323316"/>
            <a:ext cx="11745784" cy="1059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JENKINS_WORKDIR_IN_HOST=/home/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agent_workspace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JENKINS_WORKDIR_IN_CONTAINER=/home/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jenkins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/agent/workspace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5917652A-7CB1-0246-9FF8-4F19729EC6D9}"/>
              </a:ext>
            </a:extLst>
          </p:cNvPr>
          <p:cNvSpPr txBox="1">
            <a:spLocks/>
          </p:cNvSpPr>
          <p:nvPr/>
        </p:nvSpPr>
        <p:spPr>
          <a:xfrm>
            <a:off x="319216" y="1796838"/>
            <a:ext cx="10515600" cy="605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Add the following when starting your Jenkins container: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AB28CC5-5FB2-4B48-A5F6-FA65C710EF1D}"/>
              </a:ext>
            </a:extLst>
          </p:cNvPr>
          <p:cNvSpPr txBox="1">
            <a:spLocks/>
          </p:cNvSpPr>
          <p:nvPr/>
        </p:nvSpPr>
        <p:spPr>
          <a:xfrm>
            <a:off x="319216" y="3632887"/>
            <a:ext cx="10515600" cy="605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Add the following in the CI script staring the build container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AB97015-2203-244E-9453-65D38182A96D}"/>
              </a:ext>
            </a:extLst>
          </p:cNvPr>
          <p:cNvSpPr txBox="1">
            <a:spLocks/>
          </p:cNvSpPr>
          <p:nvPr/>
        </p:nvSpPr>
        <p:spPr>
          <a:xfrm>
            <a:off x="319216" y="4176093"/>
            <a:ext cx="11745784" cy="1969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rgbClr val="323232"/>
                </a:solidFill>
                <a:latin typeface="PP Neue Montreal" pitchFamily="2" charset="77"/>
                <a:ea typeface="PP Neue Montreal" pitchFamily="2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 -z "$JENKINS_WORKDIR_IN_HOST" ]; </a:t>
            </a: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source_root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=$(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workspace_path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=$(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realpath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--relative-to="$JENKINS_WORKDIR_IN_CONTAINER" "$(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)")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source_root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="$JENKINS_WORKDIR_IN_HOST/workspace/$</a:t>
            </a:r>
            <a:r>
              <a:rPr lang="en-US" sz="2000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workspace_path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</a:t>
            </a:r>
          </a:p>
        </p:txBody>
      </p:sp>
    </p:spTree>
    <p:extLst>
      <p:ext uri="{BB962C8B-B14F-4D97-AF65-F5344CB8AC3E}">
        <p14:creationId xmlns:p14="http://schemas.microsoft.com/office/powerpoint/2010/main" val="97108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95AF3-1891-CC49-8D40-49A332B20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audio applications using Docker 🔊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54023-B3E9-C345-BAFA-B8CC8AC90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JACK audio server</a:t>
            </a:r>
          </a:p>
        </p:txBody>
      </p:sp>
    </p:spTree>
    <p:extLst>
      <p:ext uri="{BB962C8B-B14F-4D97-AF65-F5344CB8AC3E}">
        <p14:creationId xmlns:p14="http://schemas.microsoft.com/office/powerpoint/2010/main" val="25010775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D5091B-55CD-ED44-9C2F-63360170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JACK server on the host system, which will talk to your </a:t>
            </a:r>
            <a:r>
              <a:rPr lang="en-US" dirty="0" err="1"/>
              <a:t>alsa</a:t>
            </a:r>
            <a:r>
              <a:rPr lang="en-US" dirty="0"/>
              <a:t> driver to access the audio hardware</a:t>
            </a:r>
            <a:br>
              <a:rPr lang="en-US" dirty="0"/>
            </a:br>
            <a:endParaRPr lang="en-US" dirty="0"/>
          </a:p>
          <a:p>
            <a:r>
              <a:rPr lang="en-US" dirty="0"/>
              <a:t>Mount </a:t>
            </a:r>
            <a:r>
              <a:rPr lang="en-US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b="1" dirty="0" err="1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shm</a:t>
            </a:r>
            <a:r>
              <a:rPr lang="en-US" b="1" dirty="0">
                <a:solidFill>
                  <a:srgbClr val="C4A8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into the container running the audio app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Finetune threads </a:t>
            </a:r>
            <a:r>
              <a:rPr lang="en-US" dirty="0" err="1"/>
              <a:t>realtime</a:t>
            </a:r>
            <a:r>
              <a:rPr lang="en-US" dirty="0"/>
              <a:t> priorities and CPU affinities as usual.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38BEC1-7D04-A94B-AA69-98853045C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 much to say… 😌</a:t>
            </a:r>
          </a:p>
        </p:txBody>
      </p:sp>
    </p:spTree>
    <p:extLst>
      <p:ext uri="{BB962C8B-B14F-4D97-AF65-F5344CB8AC3E}">
        <p14:creationId xmlns:p14="http://schemas.microsoft.com/office/powerpoint/2010/main" val="15627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YouTube logo: a history | Creative Bloq">
            <a:extLst>
              <a:ext uri="{FF2B5EF4-FFF2-40B4-BE49-F238E27FC236}">
                <a16:creationId xmlns:a16="http://schemas.microsoft.com/office/drawing/2014/main" id="{DE4984F1-2649-1F4F-9304-81C267E25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66" y="1037108"/>
            <a:ext cx="2158036" cy="121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38BEC1-7D04-A94B-AA69-98853045C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4F3117-4CA0-B546-ABB1-6E95D5BC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16" y="2075933"/>
            <a:ext cx="10515600" cy="3855310"/>
          </a:xfrm>
        </p:spPr>
        <p:txBody>
          <a:bodyPr>
            <a:normAutofit/>
          </a:bodyPr>
          <a:lstStyle/>
          <a:p>
            <a:r>
              <a:rPr lang="en-US" dirty="0" err="1"/>
              <a:t>LiveOverflow</a:t>
            </a:r>
            <a:r>
              <a:rPr lang="en-US" dirty="0"/>
              <a:t> - How Docker Works – intro to namespaces</a:t>
            </a:r>
            <a:br>
              <a:rPr lang="en-US" dirty="0"/>
            </a:br>
            <a:r>
              <a:rPr lang="en-US" dirty="0">
                <a:hlinkClick r:id="rId4"/>
              </a:rPr>
              <a:t>https://www.youtube.com/watch?v=-YnMr1lj4Z8</a:t>
            </a:r>
            <a:r>
              <a:rPr lang="en-US" dirty="0"/>
              <a:t> </a:t>
            </a:r>
          </a:p>
          <a:p>
            <a:r>
              <a:rPr lang="en-US" dirty="0"/>
              <a:t>Jake Wright – Learn Docker in 12 minutes</a:t>
            </a:r>
            <a:br>
              <a:rPr lang="en-US" dirty="0"/>
            </a:br>
            <a:r>
              <a:rPr lang="en-US" dirty="0">
                <a:hlinkClick r:id="rId5"/>
              </a:rPr>
              <a:t>https://www.youtube.com/watch?v=YFl2mCHdv24</a:t>
            </a:r>
            <a:r>
              <a:rPr lang="en-US" dirty="0"/>
              <a:t>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To go further:</a:t>
            </a:r>
          </a:p>
          <a:p>
            <a:r>
              <a:rPr lang="en-US" dirty="0"/>
              <a:t>Docker compose: </a:t>
            </a:r>
            <a:r>
              <a:rPr lang="en-US" dirty="0">
                <a:hlinkClick r:id="rId6"/>
              </a:rPr>
              <a:t>https://docs.docker.com/compose/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219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15630</TotalTime>
  <Words>2990</Words>
  <Application>Microsoft Macintosh PowerPoint</Application>
  <PresentationFormat>Widescreen</PresentationFormat>
  <Paragraphs>439</Paragraphs>
  <Slides>70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Arial</vt:lpstr>
      <vt:lpstr>Calibri</vt:lpstr>
      <vt:lpstr>Courier New</vt:lpstr>
      <vt:lpstr>PP Neue Montreal</vt:lpstr>
      <vt:lpstr>PP Neue Montreal Book</vt:lpstr>
      <vt:lpstr>PP Neue Montreal Medium</vt:lpstr>
      <vt:lpstr>Wingdings</vt:lpstr>
      <vt:lpstr>Office Theme</vt:lpstr>
      <vt:lpstr>PowerPoint Presentation</vt:lpstr>
      <vt:lpstr>About me &amp; L-Acoustics</vt:lpstr>
      <vt:lpstr>About me &amp; L-Acoustics</vt:lpstr>
      <vt:lpstr>About me &amp; L-Acoustics</vt:lpstr>
      <vt:lpstr>About me &amp; L-Acoustics</vt:lpstr>
      <vt:lpstr>About me &amp; L-Acoustics</vt:lpstr>
      <vt:lpstr>About me &amp; L-Acoustics</vt:lpstr>
      <vt:lpstr>About me &amp; L-Acoustics</vt:lpstr>
      <vt:lpstr>About me &amp; L-Acoustics</vt:lpstr>
      <vt:lpstr>About me &amp; L-Acoustics</vt:lpstr>
      <vt:lpstr>I’m hiring!</vt:lpstr>
      <vt:lpstr>Why this talk?</vt:lpstr>
      <vt:lpstr>What this talk is about</vt:lpstr>
      <vt:lpstr>Outline</vt:lpstr>
      <vt:lpstr>Let’s explore! ⛵️</vt:lpstr>
      <vt:lpstr>Let’s start at the beginning… ⛵️</vt:lpstr>
      <vt:lpstr>Let’s start at the beginning… ⛵️</vt:lpstr>
      <vt:lpstr>What OS?</vt:lpstr>
      <vt:lpstr>What OS?</vt:lpstr>
      <vt:lpstr>Let’s begin! 🏁</vt:lpstr>
      <vt:lpstr>Let’s begin! 🏁</vt:lpstr>
      <vt:lpstr>Let’s try again! </vt:lpstr>
      <vt:lpstr>Let’s figure out where we landed 🚀</vt:lpstr>
      <vt:lpstr>Let’s figure out where we landed 🚀</vt:lpstr>
      <vt:lpstr>Let’s figure out where we landed 🚀 </vt:lpstr>
      <vt:lpstr>Let’s figure out where we landed 🚀</vt:lpstr>
      <vt:lpstr>Let’s figure out where we landed 🚀</vt:lpstr>
      <vt:lpstr>Let’s figure out where we landed 🚀</vt:lpstr>
      <vt:lpstr>Let’s start the detective work 🕵️</vt:lpstr>
      <vt:lpstr>… and connect the dots 🐈‍⬛</vt:lpstr>
      <vt:lpstr>💡 Is a container just a chroot?</vt:lpstr>
      <vt:lpstr>Let’s recap! 📋</vt:lpstr>
      <vt:lpstr>A bit more research 🔬</vt:lpstr>
      <vt:lpstr>A bit more research 🔬</vt:lpstr>
      <vt:lpstr>That’s promising 🤩</vt:lpstr>
      <vt:lpstr>That’s promising 🤩</vt:lpstr>
      <vt:lpstr>Oh actually it makes sense! ✋</vt:lpstr>
      <vt:lpstr>Let’s just try one more thing… 👀</vt:lpstr>
      <vt:lpstr>Let’s find our data! 🔎</vt:lpstr>
      <vt:lpstr>How does this work? 😮</vt:lpstr>
      <vt:lpstr>Finally connecting everything 🙌</vt:lpstr>
      <vt:lpstr>Finally connecting everything 🙌</vt:lpstr>
      <vt:lpstr>Finally connecting everything 🙌</vt:lpstr>
      <vt:lpstr>Finally connecting everything 🙌</vt:lpstr>
      <vt:lpstr>Namespaces? 🤯</vt:lpstr>
      <vt:lpstr>Namespaces? 🤯</vt:lpstr>
      <vt:lpstr>Namespaces? 🤯</vt:lpstr>
      <vt:lpstr>Namespaces? 🤯</vt:lpstr>
      <vt:lpstr>Recap 🤓</vt:lpstr>
      <vt:lpstr>Recap 🤓</vt:lpstr>
      <vt:lpstr>Recap 🤓</vt:lpstr>
      <vt:lpstr>Intermission</vt:lpstr>
      <vt:lpstr>Intermission</vt:lpstr>
      <vt:lpstr>Docker for a CI system</vt:lpstr>
      <vt:lpstr>Docker for a CI system</vt:lpstr>
      <vt:lpstr>Custom image 🛠️</vt:lpstr>
      <vt:lpstr>Custom image 🛠️</vt:lpstr>
      <vt:lpstr>Custom image 🛠️</vt:lpstr>
      <vt:lpstr>Custom image 🛠️</vt:lpstr>
      <vt:lpstr>Custom image 🛠️</vt:lpstr>
      <vt:lpstr>Building 🏗️</vt:lpstr>
      <vt:lpstr>Harvesting 🚜 and cleanup 🧹</vt:lpstr>
      <vt:lpstr>The CI image 🏭</vt:lpstr>
      <vt:lpstr>The CI image 🏭</vt:lpstr>
      <vt:lpstr>The CI image 🏭</vt:lpstr>
      <vt:lpstr>The CI image 🏭</vt:lpstr>
      <vt:lpstr>The CI image 🏭</vt:lpstr>
      <vt:lpstr>Running audio applications using Docker 🔊</vt:lpstr>
      <vt:lpstr>Not much to say… 😌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</dc:title>
  <dc:creator>Olivier PETIT</dc:creator>
  <cp:lastModifiedBy>Olivier PETIT</cp:lastModifiedBy>
  <cp:revision>160</cp:revision>
  <dcterms:created xsi:type="dcterms:W3CDTF">2024-11-10T18:29:38Z</dcterms:created>
  <dcterms:modified xsi:type="dcterms:W3CDTF">2024-12-06T16:02:10Z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01841ee-772d-405a-bf20-289251fc28ac_Enabled">
    <vt:lpwstr>true</vt:lpwstr>
  </property>
  <property fmtid="{D5CDD505-2E9C-101B-9397-08002B2CF9AE}" pid="3" name="MSIP_Label_901841ee-772d-405a-bf20-289251fc28ac_SetDate">
    <vt:lpwstr>2024-11-10T18:29:39Z</vt:lpwstr>
  </property>
  <property fmtid="{D5CDD505-2E9C-101B-9397-08002B2CF9AE}" pid="4" name="MSIP_Label_901841ee-772d-405a-bf20-289251fc28ac_Method">
    <vt:lpwstr>Standard</vt:lpwstr>
  </property>
  <property fmtid="{D5CDD505-2E9C-101B-9397-08002B2CF9AE}" pid="5" name="MSIP_Label_901841ee-772d-405a-bf20-289251fc28ac_Name">
    <vt:lpwstr>Internal only</vt:lpwstr>
  </property>
  <property fmtid="{D5CDD505-2E9C-101B-9397-08002B2CF9AE}" pid="6" name="MSIP_Label_901841ee-772d-405a-bf20-289251fc28ac_SiteId">
    <vt:lpwstr>68e431e8-d632-483e-ae79-f28a7b4c69e6</vt:lpwstr>
  </property>
  <property fmtid="{D5CDD505-2E9C-101B-9397-08002B2CF9AE}" pid="7" name="MSIP_Label_901841ee-772d-405a-bf20-289251fc28ac_ActionId">
    <vt:lpwstr>fe79c218-ed0d-4ee5-afb3-cb348b31ca51</vt:lpwstr>
  </property>
  <property fmtid="{D5CDD505-2E9C-101B-9397-08002B2CF9AE}" pid="8" name="MSIP_Label_901841ee-772d-405a-bf20-289251fc28ac_ContentBits">
    <vt:lpwstr>0</vt:lpwstr>
  </property>
</Properties>
</file>